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102"/>
  </p:notesMasterIdLst>
  <p:sldIdLst>
    <p:sldId id="256" r:id="rId2"/>
    <p:sldId id="355" r:id="rId3"/>
    <p:sldId id="257" r:id="rId4"/>
    <p:sldId id="259" r:id="rId5"/>
    <p:sldId id="334" r:id="rId6"/>
    <p:sldId id="260" r:id="rId7"/>
    <p:sldId id="340" r:id="rId8"/>
    <p:sldId id="341" r:id="rId9"/>
    <p:sldId id="342" r:id="rId10"/>
    <p:sldId id="343" r:id="rId11"/>
    <p:sldId id="344" r:id="rId12"/>
    <p:sldId id="345" r:id="rId13"/>
    <p:sldId id="346" r:id="rId14"/>
    <p:sldId id="347" r:id="rId15"/>
    <p:sldId id="348" r:id="rId16"/>
    <p:sldId id="261" r:id="rId17"/>
    <p:sldId id="262" r:id="rId18"/>
    <p:sldId id="361" r:id="rId19"/>
    <p:sldId id="320" r:id="rId20"/>
    <p:sldId id="328" r:id="rId21"/>
    <p:sldId id="265" r:id="rId22"/>
    <p:sldId id="264" r:id="rId23"/>
    <p:sldId id="266" r:id="rId24"/>
    <p:sldId id="267" r:id="rId25"/>
    <p:sldId id="329" r:id="rId26"/>
    <p:sldId id="268" r:id="rId27"/>
    <p:sldId id="359" r:id="rId28"/>
    <p:sldId id="269" r:id="rId29"/>
    <p:sldId id="270" r:id="rId30"/>
    <p:sldId id="271" r:id="rId31"/>
    <p:sldId id="272" r:id="rId32"/>
    <p:sldId id="273" r:id="rId33"/>
    <p:sldId id="274" r:id="rId34"/>
    <p:sldId id="330" r:id="rId35"/>
    <p:sldId id="275" r:id="rId36"/>
    <p:sldId id="276" r:id="rId37"/>
    <p:sldId id="277" r:id="rId38"/>
    <p:sldId id="278" r:id="rId39"/>
    <p:sldId id="279" r:id="rId40"/>
    <p:sldId id="349" r:id="rId41"/>
    <p:sldId id="350" r:id="rId42"/>
    <p:sldId id="335" r:id="rId43"/>
    <p:sldId id="363" r:id="rId44"/>
    <p:sldId id="280" r:id="rId45"/>
    <p:sldId id="281" r:id="rId46"/>
    <p:sldId id="282" r:id="rId47"/>
    <p:sldId id="283" r:id="rId48"/>
    <p:sldId id="286" r:id="rId49"/>
    <p:sldId id="336" r:id="rId50"/>
    <p:sldId id="287" r:id="rId51"/>
    <p:sldId id="331" r:id="rId52"/>
    <p:sldId id="288" r:id="rId53"/>
    <p:sldId id="289" r:id="rId54"/>
    <p:sldId id="290" r:id="rId55"/>
    <p:sldId id="291" r:id="rId56"/>
    <p:sldId id="365" r:id="rId57"/>
    <p:sldId id="364" r:id="rId58"/>
    <p:sldId id="292" r:id="rId59"/>
    <p:sldId id="293" r:id="rId60"/>
    <p:sldId id="323" r:id="rId61"/>
    <p:sldId id="294" r:id="rId62"/>
    <p:sldId id="313" r:id="rId63"/>
    <p:sldId id="295" r:id="rId64"/>
    <p:sldId id="296" r:id="rId65"/>
    <p:sldId id="327" r:id="rId66"/>
    <p:sldId id="297" r:id="rId67"/>
    <p:sldId id="351" r:id="rId68"/>
    <p:sldId id="300" r:id="rId69"/>
    <p:sldId id="322" r:id="rId70"/>
    <p:sldId id="301" r:id="rId71"/>
    <p:sldId id="302" r:id="rId72"/>
    <p:sldId id="332" r:id="rId73"/>
    <p:sldId id="303" r:id="rId74"/>
    <p:sldId id="312" r:id="rId75"/>
    <p:sldId id="333" r:id="rId76"/>
    <p:sldId id="304" r:id="rId77"/>
    <p:sldId id="305" r:id="rId78"/>
    <p:sldId id="316" r:id="rId79"/>
    <p:sldId id="360" r:id="rId80"/>
    <p:sldId id="309" r:id="rId81"/>
    <p:sldId id="310" r:id="rId82"/>
    <p:sldId id="326" r:id="rId83"/>
    <p:sldId id="324" r:id="rId84"/>
    <p:sldId id="325" r:id="rId85"/>
    <p:sldId id="311" r:id="rId86"/>
    <p:sldId id="356" r:id="rId87"/>
    <p:sldId id="357" r:id="rId88"/>
    <p:sldId id="306" r:id="rId89"/>
    <p:sldId id="307" r:id="rId90"/>
    <p:sldId id="308" r:id="rId91"/>
    <p:sldId id="314" r:id="rId92"/>
    <p:sldId id="337" r:id="rId93"/>
    <p:sldId id="353" r:id="rId94"/>
    <p:sldId id="354" r:id="rId95"/>
    <p:sldId id="315" r:id="rId96"/>
    <p:sldId id="339" r:id="rId97"/>
    <p:sldId id="317" r:id="rId98"/>
    <p:sldId id="338" r:id="rId99"/>
    <p:sldId id="352" r:id="rId100"/>
    <p:sldId id="358" r:id="rId10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26A"/>
    <a:srgbClr val="3333CC"/>
    <a:srgbClr val="C5039B"/>
    <a:srgbClr val="FF3300"/>
    <a:srgbClr val="E52E09"/>
    <a:srgbClr val="0000FF"/>
    <a:srgbClr val="5A2802"/>
    <a:srgbClr val="CCFFFF"/>
    <a:srgbClr val="CEE7FE"/>
    <a:srgbClr val="9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0" autoAdjust="0"/>
    <p:restoredTop sz="94660"/>
  </p:normalViewPr>
  <p:slideViewPr>
    <p:cSldViewPr>
      <p:cViewPr varScale="1">
        <p:scale>
          <a:sx n="84" d="100"/>
          <a:sy n="84" d="100"/>
        </p:scale>
        <p:origin x="-102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13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59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9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ea typeface="宋体" pitchFamily="2" charset="-122"/>
              </a:defRPr>
            </a:lvl1pPr>
          </a:lstStyle>
          <a:p>
            <a:pPr>
              <a:defRPr/>
            </a:pPr>
            <a:fld id="{A5E4F059-475D-47B5-9806-DA3582B530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90483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E4F059-475D-47B5-9806-DA3582B53007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2966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2570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048000"/>
            <a:ext cx="6400800" cy="6858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29F164F2-0CF3-4BE1-8AE1-1E3BD158FEA5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229A7DD3-A653-403F-9EF4-0D6CE375F1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0070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6F4856-358E-469A-80DE-EA1B38F10BA3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AEFFB4-CF05-4B29-9BC0-05FD92AA09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3376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A3A318-7F54-428F-95CE-E70E0AD02965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D02C2D-D734-4E65-9F94-EF471F3677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5354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48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268413"/>
            <a:ext cx="8229600" cy="485775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53E57E-C864-420A-A375-305A54E30796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AA5C91-1A11-43F1-807F-8760651823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6848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48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4038600" cy="4857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4857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564254-348D-4BF1-BC51-DD319DD2779D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9124A-5B2F-4004-8767-6258832E38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018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48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4038600" cy="4857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268413"/>
            <a:ext cx="4038600" cy="2352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773488"/>
            <a:ext cx="4038600" cy="2352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4067C1-7780-423C-8D90-EDEAE5F11E2B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5D924C-48A1-440E-A145-EEA4A9F02B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8343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220C44-2C14-4BF6-8E2A-66B98716F2DD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10520A-8413-41C4-94CE-CA83B6539C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91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D094D5-D477-459A-B01D-A9410A33A015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524C93-E27A-49D6-8D52-2EFB19DB6B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6012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138570-08E3-44FC-90BA-5CDC37147995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54295B-84EE-4644-A693-316EA24C02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5301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68413"/>
            <a:ext cx="4038600" cy="4857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4857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5905B4-EDF0-4849-80BB-80D70B745497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5326B6-353E-45D4-BCDB-B36BB04759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602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9BF4F6-D748-47E7-B1E3-57B19A039DC0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FF0679-047D-4CAC-BB77-62E3BE93DD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5583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58D271-37A8-45A9-81AF-16CA9981BA7B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6825E0-71E8-412C-B6C9-05D454188E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1077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8CEE30-71D0-4C15-AC1D-302CF4300E7F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B0B590-592C-4C0B-AF86-2783796E50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071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E65312-8869-4164-9989-75DA0F95C208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C7323C-D481-4A4C-9275-19035197B7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6096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8356C7-0237-42DC-856A-A0A3E4ED3111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A7D97-154E-4F95-BDE4-7DDC4C1AEF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7965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68413"/>
            <a:ext cx="82296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560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>
                <a:latin typeface="Trebuchet MS" pitchFamily="34" charset="0"/>
                <a:ea typeface="+mn-ea"/>
              </a:defRPr>
            </a:lvl1pPr>
          </a:lstStyle>
          <a:p>
            <a:pPr>
              <a:defRPr/>
            </a:pPr>
            <a:fld id="{0D52F6C5-CE53-4C1F-BA70-6988B008E86B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2560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>
                <a:latin typeface="Trebuchet MS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>
                <a:latin typeface="Trebuchet MS" pitchFamily="34" charset="0"/>
                <a:ea typeface="+mn-ea"/>
              </a:defRPr>
            </a:lvl1pPr>
          </a:lstStyle>
          <a:p>
            <a:pPr>
              <a:defRPr/>
            </a:pPr>
            <a:fld id="{F8C37E34-9BC8-4F23-A240-09B5DCE64E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</p:sldLayoutIdLst>
  <p:timing>
    <p:tnLst>
      <p:par>
        <p:cTn id="1" dur="indefinite" restart="never" nodeType="tmRoot"/>
      </p:par>
    </p:tn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1F4B15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1F4B15"/>
          </a:solidFill>
          <a:latin typeface="Comic Sans MS" pitchFamily="66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1F4B15"/>
          </a:solidFill>
          <a:latin typeface="Comic Sans MS" pitchFamily="66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1F4B15"/>
          </a:solidFill>
          <a:latin typeface="Comic Sans MS" pitchFamily="66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1F4B15"/>
          </a:solidFill>
          <a:latin typeface="Comic Sans MS" pitchFamily="66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omic Sans MS" pitchFamily="66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omic Sans MS" pitchFamily="66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omic Sans MS" pitchFamily="66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omic Sans MS" pitchFamily="66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1E07C5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8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ch8%20counter_mod_6%20clr.avi" TargetMode="External"/><Relationship Id="rId2" Type="http://schemas.openxmlformats.org/officeDocument/2006/relationships/hyperlink" Target="ch8%20counter_mod_6.avi" TargetMode="Externa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0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5.pn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57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A376E73-BF81-4086-93C2-F0330AD98697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11990E-21F6-41B5-9670-8EA807816172}" type="slidenum">
              <a:rPr lang="en-US" altLang="zh-CN"/>
              <a:pPr>
                <a:defRPr/>
              </a:pPr>
              <a:t>1</a:t>
            </a:fld>
            <a:endParaRPr lang="en-US" altLang="zh-CN"/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620713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solidFill>
                  <a:schemeClr val="tx2"/>
                </a:solidFill>
              </a:rPr>
              <a:t>Chapter 8 sequential logic design practices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2303463"/>
            <a:ext cx="7974013" cy="3573462"/>
          </a:xfrm>
        </p:spPr>
        <p:txBody>
          <a:bodyPr/>
          <a:lstStyle/>
          <a:p>
            <a:pPr algn="l" eaLnBrk="1" hangingPunct="1"/>
            <a:r>
              <a:rPr lang="en-US" altLang="zh-CN" b="1" smtClean="0"/>
              <a:t>emphasis</a:t>
            </a:r>
            <a:r>
              <a:rPr lang="zh-CN" altLang="en-US" b="1" smtClean="0"/>
              <a:t>：</a:t>
            </a:r>
          </a:p>
          <a:p>
            <a:pPr algn="l" eaLnBrk="1" hangingPunct="1">
              <a:buFontTx/>
              <a:buChar char="•"/>
            </a:pPr>
            <a:r>
              <a:rPr lang="en-US" altLang="zh-CN" b="1" smtClean="0"/>
              <a:t>Counter:</a:t>
            </a:r>
          </a:p>
          <a:p>
            <a:pPr marL="457200" lvl="1" indent="0" eaLnBrk="1" hangingPunct="1"/>
            <a:r>
              <a:rPr lang="en-US" altLang="zh-CN" b="1" smtClean="0"/>
              <a:t>counter composed of flip-flops and  MSI counters, sequence generator</a:t>
            </a:r>
          </a:p>
          <a:p>
            <a:pPr algn="l" eaLnBrk="1" hangingPunct="1">
              <a:buFontTx/>
              <a:buChar char="•"/>
            </a:pPr>
            <a:r>
              <a:rPr lang="en-US" altLang="zh-CN" b="1" smtClean="0"/>
              <a:t>Shift register: </a:t>
            </a:r>
          </a:p>
          <a:p>
            <a:pPr marL="457200" lvl="1" indent="0" eaLnBrk="1" hangingPunct="1"/>
            <a:r>
              <a:rPr lang="en-US" altLang="zh-CN" b="1" smtClean="0"/>
              <a:t>data shift function, ring counter, Johnson counter, sequence generator and detector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1CC5E61-165B-4A44-8E2A-5887379625D9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3AC34-0FE8-4C70-B72D-273DF3865319}" type="slidenum">
              <a:rPr lang="en-US" altLang="zh-CN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30200"/>
            <a:ext cx="7308850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 Box 3"/>
          <p:cNvSpPr txBox="1">
            <a:spLocks noChangeArrowheads="1"/>
          </p:cNvSpPr>
          <p:nvPr/>
        </p:nvSpPr>
        <p:spPr bwMode="auto">
          <a:xfrm>
            <a:off x="755650" y="3068638"/>
            <a:ext cx="2447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>
                <a:ea typeface="宋体" pitchFamily="2" charset="-122"/>
              </a:rPr>
              <a:t>Active low  S1S0=00</a:t>
            </a:r>
          </a:p>
        </p:txBody>
      </p:sp>
      <p:sp>
        <p:nvSpPr>
          <p:cNvPr id="19462" name="Text Box 4"/>
          <p:cNvSpPr txBox="1">
            <a:spLocks noChangeArrowheads="1"/>
          </p:cNvSpPr>
          <p:nvPr/>
        </p:nvSpPr>
        <p:spPr bwMode="auto">
          <a:xfrm>
            <a:off x="4716463" y="3068638"/>
            <a:ext cx="2447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>
                <a:ea typeface="宋体" pitchFamily="2" charset="-122"/>
              </a:rPr>
              <a:t>Active high  S1S0=01</a:t>
            </a:r>
          </a:p>
        </p:txBody>
      </p:sp>
      <p:pic>
        <p:nvPicPr>
          <p:cNvPr id="1946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3644900"/>
            <a:ext cx="7345362" cy="231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4" name="Text Box 6"/>
          <p:cNvSpPr txBox="1">
            <a:spLocks noChangeArrowheads="1"/>
          </p:cNvSpPr>
          <p:nvPr/>
        </p:nvSpPr>
        <p:spPr bwMode="auto">
          <a:xfrm>
            <a:off x="900113" y="6021388"/>
            <a:ext cx="2447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>
                <a:ea typeface="宋体" pitchFamily="2" charset="-122"/>
              </a:rPr>
              <a:t>Active low  S1S0=10</a:t>
            </a:r>
          </a:p>
        </p:txBody>
      </p:sp>
      <p:sp>
        <p:nvSpPr>
          <p:cNvPr id="19465" name="Text Box 7"/>
          <p:cNvSpPr txBox="1">
            <a:spLocks noChangeArrowheads="1"/>
          </p:cNvSpPr>
          <p:nvPr/>
        </p:nvSpPr>
        <p:spPr bwMode="auto">
          <a:xfrm>
            <a:off x="4860925" y="6021388"/>
            <a:ext cx="2447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>
                <a:ea typeface="宋体" pitchFamily="2" charset="-122"/>
              </a:rPr>
              <a:t>Active high  S1S0=11</a:t>
            </a:r>
          </a:p>
        </p:txBody>
      </p:sp>
      <p:sp>
        <p:nvSpPr>
          <p:cNvPr id="19466" name="Line 8"/>
          <p:cNvSpPr>
            <a:spLocks noChangeShapeType="1"/>
          </p:cNvSpPr>
          <p:nvPr/>
        </p:nvSpPr>
        <p:spPr bwMode="auto">
          <a:xfrm>
            <a:off x="0" y="3500438"/>
            <a:ext cx="91440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299" name="Rectangle 9"/>
          <p:cNvSpPr>
            <a:spLocks noChangeArrowheads="1"/>
          </p:cNvSpPr>
          <p:nvPr/>
        </p:nvSpPr>
        <p:spPr bwMode="auto">
          <a:xfrm>
            <a:off x="7740650" y="2420938"/>
            <a:ext cx="1223963" cy="900112"/>
          </a:xfrm>
          <a:prstGeom prst="rect">
            <a:avLst/>
          </a:prstGeom>
          <a:solidFill>
            <a:srgbClr val="FFFFCC"/>
          </a:solidFill>
          <a:ln w="12700" cap="sq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zh-CN" altLang="en-US" sz="2000" b="1">
                <a:solidFill>
                  <a:srgbClr val="69221D"/>
                </a:solidFill>
                <a:ea typeface="华文细黑" pitchFamily="2" charset="-122"/>
              </a:rPr>
              <a:t>可实现时序逻辑</a:t>
            </a:r>
          </a:p>
        </p:txBody>
      </p:sp>
      <p:sp>
        <p:nvSpPr>
          <p:cNvPr id="12300" name="Rectangle 10"/>
          <p:cNvSpPr>
            <a:spLocks noChangeArrowheads="1"/>
          </p:cNvSpPr>
          <p:nvPr/>
        </p:nvSpPr>
        <p:spPr bwMode="auto">
          <a:xfrm>
            <a:off x="7667625" y="5229225"/>
            <a:ext cx="1223963" cy="900113"/>
          </a:xfrm>
          <a:prstGeom prst="rect">
            <a:avLst/>
          </a:prstGeom>
          <a:solidFill>
            <a:srgbClr val="FFFFCC"/>
          </a:solidFill>
          <a:ln w="12700" cap="sq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zh-CN" altLang="en-US" sz="2000" b="1">
                <a:solidFill>
                  <a:srgbClr val="69221D"/>
                </a:solidFill>
                <a:ea typeface="华文细黑" pitchFamily="2" charset="-122"/>
              </a:rPr>
              <a:t>可实现组合逻辑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extLst/>
        </p:spPr>
        <p:txBody>
          <a:bodyPr/>
          <a:lstStyle/>
          <a:p>
            <a:pPr>
              <a:defRPr/>
            </a:pPr>
            <a:fld id="{8DF42436-8E28-4DFE-B3A2-FD792BE5D576}" type="datetime1">
              <a:rPr kumimoji="0" lang="zh-CN" altLang="en-US" sz="1400">
                <a:latin typeface="Trebuchet MS" pitchFamily="34" charset="0"/>
                <a:ea typeface="+mn-ea"/>
              </a:rPr>
              <a:pPr>
                <a:defRPr/>
              </a:pPr>
              <a:t>2018/6/6</a:t>
            </a:fld>
            <a:endParaRPr kumimoji="0" lang="en-US" altLang="zh-CN" sz="1400">
              <a:latin typeface="Trebuchet MS" pitchFamily="34" charset="0"/>
              <a:ea typeface="+mn-ea"/>
            </a:endParaRPr>
          </a:p>
        </p:txBody>
      </p:sp>
      <p:sp>
        <p:nvSpPr>
          <p:cNvPr id="6" name="灯片编号占位符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extLst/>
        </p:spPr>
        <p:txBody>
          <a:bodyPr/>
          <a:lstStyle/>
          <a:p>
            <a:pPr algn="r">
              <a:defRPr/>
            </a:pPr>
            <a:fld id="{C98A8F7D-AABD-4D14-B152-F2C39C3F0663}" type="slidenum">
              <a:rPr kumimoji="0" lang="en-US" altLang="zh-CN" sz="1400">
                <a:latin typeface="Trebuchet MS" pitchFamily="34" charset="0"/>
                <a:ea typeface="+mn-ea"/>
              </a:rPr>
              <a:pPr algn="r">
                <a:defRPr/>
              </a:pPr>
              <a:t>100</a:t>
            </a:fld>
            <a:endParaRPr kumimoji="0" lang="en-US" altLang="zh-CN" sz="1400">
              <a:latin typeface="Trebuchet MS" pitchFamily="34" charset="0"/>
              <a:ea typeface="+mn-ea"/>
            </a:endParaRPr>
          </a:p>
        </p:txBody>
      </p:sp>
      <p:sp>
        <p:nvSpPr>
          <p:cNvPr id="10035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课堂练习</a:t>
            </a:r>
          </a:p>
        </p:txBody>
      </p:sp>
      <p:sp>
        <p:nvSpPr>
          <p:cNvPr id="10035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（</a:t>
            </a:r>
            <a:r>
              <a:rPr lang="en-US" altLang="zh-CN" smtClean="0"/>
              <a:t>1</a:t>
            </a:r>
            <a:r>
              <a:rPr lang="zh-CN" altLang="en-US" smtClean="0"/>
              <a:t>）设计一个序列信号检测器，当电路的输入端</a:t>
            </a:r>
            <a:r>
              <a:rPr lang="en-US" altLang="zh-CN" smtClean="0"/>
              <a:t>X</a:t>
            </a:r>
            <a:r>
              <a:rPr lang="zh-CN" altLang="en-US" smtClean="0"/>
              <a:t>收到连续的“</a:t>
            </a:r>
            <a:r>
              <a:rPr lang="en-US" altLang="zh-CN" smtClean="0"/>
              <a:t>1011”</a:t>
            </a:r>
            <a:r>
              <a:rPr lang="zh-CN" altLang="en-US" smtClean="0"/>
              <a:t>时，输出</a:t>
            </a:r>
            <a:r>
              <a:rPr lang="en-US" altLang="zh-CN" smtClean="0"/>
              <a:t>F</a:t>
            </a:r>
            <a:r>
              <a:rPr lang="zh-CN" altLang="en-US" smtClean="0"/>
              <a:t>为</a:t>
            </a:r>
            <a:r>
              <a:rPr lang="en-US" altLang="zh-CN" smtClean="0"/>
              <a:t>1</a:t>
            </a:r>
            <a:r>
              <a:rPr lang="zh-CN" altLang="en-US" smtClean="0"/>
              <a:t>，并且状态可以重叠。状态赋值采用</a:t>
            </a:r>
            <a:r>
              <a:rPr lang="en-US" altLang="zh-CN" smtClean="0"/>
              <a:t>Q</a:t>
            </a:r>
            <a:r>
              <a:rPr lang="en-US" altLang="zh-CN" baseline="-25000" smtClean="0"/>
              <a:t>m</a:t>
            </a:r>
            <a:r>
              <a:rPr lang="en-US" altLang="zh-CN" smtClean="0"/>
              <a:t>Q</a:t>
            </a:r>
            <a:r>
              <a:rPr lang="en-US" altLang="zh-CN" baseline="-25000" smtClean="0"/>
              <a:t>m-1</a:t>
            </a:r>
            <a:r>
              <a:rPr lang="en-US" altLang="zh-CN" smtClean="0"/>
              <a:t>…</a:t>
            </a:r>
            <a:r>
              <a:rPr lang="zh-CN" altLang="en-US" smtClean="0"/>
              <a:t>，按</a:t>
            </a:r>
            <a:r>
              <a:rPr lang="en-US" altLang="zh-CN" smtClean="0"/>
              <a:t>gray</a:t>
            </a:r>
            <a:r>
              <a:rPr lang="zh-CN" altLang="en-US" smtClean="0"/>
              <a:t>码序。</a:t>
            </a:r>
            <a:endParaRPr lang="zh-CN" altLang="en-US" sz="3600" smtClean="0"/>
          </a:p>
          <a:p>
            <a:pPr eaLnBrk="1" hangingPunct="1"/>
            <a:r>
              <a:rPr lang="zh-CN" altLang="en-US" smtClean="0"/>
              <a:t>（</a:t>
            </a:r>
            <a:r>
              <a:rPr lang="en-US" altLang="zh-CN" smtClean="0"/>
              <a:t>2</a:t>
            </a:r>
            <a:r>
              <a:rPr lang="zh-CN" altLang="en-US" smtClean="0"/>
              <a:t>）设计一个</a:t>
            </a:r>
            <a:r>
              <a:rPr lang="en-US" altLang="zh-CN" smtClean="0"/>
              <a:t>5</a:t>
            </a:r>
            <a:r>
              <a:rPr lang="zh-CN" altLang="en-US" smtClean="0"/>
              <a:t>进制加</a:t>
            </a:r>
            <a:r>
              <a:rPr lang="en-US" altLang="zh-CN" smtClean="0"/>
              <a:t>/</a:t>
            </a:r>
            <a:r>
              <a:rPr lang="zh-CN" altLang="en-US" smtClean="0"/>
              <a:t>减计数器，当控制信号</a:t>
            </a:r>
            <a:r>
              <a:rPr lang="en-US" altLang="zh-CN" smtClean="0"/>
              <a:t>C=0</a:t>
            </a:r>
            <a:r>
              <a:rPr lang="zh-CN" altLang="en-US" smtClean="0"/>
              <a:t>，计数器按加</a:t>
            </a:r>
            <a:r>
              <a:rPr lang="en-US" altLang="zh-CN" smtClean="0"/>
              <a:t>1</a:t>
            </a:r>
            <a:r>
              <a:rPr lang="zh-CN" altLang="en-US" smtClean="0"/>
              <a:t>计数，当</a:t>
            </a:r>
            <a:r>
              <a:rPr lang="en-US" altLang="zh-CN" smtClean="0"/>
              <a:t>C=1</a:t>
            </a:r>
            <a:r>
              <a:rPr lang="zh-CN" altLang="en-US" smtClean="0"/>
              <a:t>，计数器按减</a:t>
            </a:r>
            <a:r>
              <a:rPr lang="en-US" altLang="zh-CN" smtClean="0"/>
              <a:t>1</a:t>
            </a:r>
            <a:r>
              <a:rPr lang="zh-CN" altLang="en-US" smtClean="0"/>
              <a:t>计数。用</a:t>
            </a:r>
            <a:r>
              <a:rPr lang="en-US" altLang="zh-CN" smtClean="0"/>
              <a:t>D</a:t>
            </a:r>
            <a:r>
              <a:rPr lang="zh-CN" altLang="en-US" smtClean="0"/>
              <a:t>触发器综合。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406E4A-75BD-405A-85FB-F32AB7F68E7B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7AAC4-AD56-466D-8CE4-8FE940CEEE51}" type="slidenum">
              <a:rPr lang="en-US" altLang="zh-CN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A General CPLD structure</a:t>
            </a:r>
          </a:p>
        </p:txBody>
      </p:sp>
      <p:pic>
        <p:nvPicPr>
          <p:cNvPr id="267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447800"/>
            <a:ext cx="4997450" cy="395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7268" name="Text Box 4"/>
          <p:cNvSpPr txBox="1">
            <a:spLocks noChangeArrowheads="1"/>
          </p:cNvSpPr>
          <p:nvPr/>
        </p:nvSpPr>
        <p:spPr bwMode="auto">
          <a:xfrm>
            <a:off x="1981200" y="5638800"/>
            <a:ext cx="55848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kumimoji="0" lang="en-US" altLang="zh-CN" sz="2400" b="1">
                <a:latin typeface="Times New Roman" pitchFamily="18" charset="0"/>
                <a:ea typeface="宋体" pitchFamily="2" charset="-122"/>
              </a:rPr>
              <a:t>A collection of PLDs on a single chip with</a:t>
            </a:r>
          </a:p>
          <a:p>
            <a:r>
              <a:rPr kumimoji="0" lang="en-US" altLang="zh-CN" sz="2400" b="1">
                <a:latin typeface="Times New Roman" pitchFamily="18" charset="0"/>
                <a:ea typeface="宋体" pitchFamily="2" charset="-122"/>
              </a:rPr>
              <a:t>Programmble interconnects</a:t>
            </a:r>
            <a:endParaRPr kumimoji="0" lang="en-US" altLang="zh-CN" sz="240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7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7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7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7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268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B803ED2-6458-4438-A8BC-E59F89EE0EE2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1DAE35-5660-425C-B794-4A2B7CDBE336}" type="slidenum">
              <a:rPr lang="en-US" altLang="zh-CN"/>
              <a:pPr>
                <a:defRPr/>
              </a:pPr>
              <a:t>12</a:t>
            </a:fld>
            <a:endParaRPr lang="en-US" altLang="zh-CN"/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355725"/>
            <a:ext cx="8066087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44463"/>
            <a:ext cx="8229600" cy="908050"/>
          </a:xfrm>
        </p:spPr>
        <p:txBody>
          <a:bodyPr/>
          <a:lstStyle/>
          <a:p>
            <a:pPr eaLnBrk="1" hangingPunct="1"/>
            <a:r>
              <a:rPr lang="en-US" altLang="zh-CN" sz="2800" smtClean="0"/>
              <a:t>Product-term CPLD structure</a:t>
            </a:r>
          </a:p>
        </p:txBody>
      </p:sp>
      <p:sp>
        <p:nvSpPr>
          <p:cNvPr id="268292" name="AutoShape 4"/>
          <p:cNvSpPr>
            <a:spLocks noChangeArrowheads="1"/>
          </p:cNvSpPr>
          <p:nvPr/>
        </p:nvSpPr>
        <p:spPr bwMode="auto">
          <a:xfrm>
            <a:off x="5148263" y="908050"/>
            <a:ext cx="2233612" cy="719138"/>
          </a:xfrm>
          <a:prstGeom prst="wedgeRoundRectCallout">
            <a:avLst>
              <a:gd name="adj1" fmla="val 8208"/>
              <a:gd name="adj2" fmla="val 161477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kumimoji="0" lang="en-US" altLang="zh-CN">
                <a:ea typeface="宋体" pitchFamily="2" charset="-122"/>
              </a:rPr>
              <a:t>LAB</a:t>
            </a:r>
          </a:p>
          <a:p>
            <a:pPr algn="ctr"/>
            <a:r>
              <a:rPr kumimoji="0" lang="en-US" altLang="zh-CN">
                <a:ea typeface="宋体" pitchFamily="2" charset="-122"/>
              </a:rPr>
              <a:t>(Logic Array Block)</a:t>
            </a:r>
          </a:p>
        </p:txBody>
      </p:sp>
      <p:sp>
        <p:nvSpPr>
          <p:cNvPr id="268293" name="AutoShape 5"/>
          <p:cNvSpPr>
            <a:spLocks noChangeArrowheads="1"/>
          </p:cNvSpPr>
          <p:nvPr/>
        </p:nvSpPr>
        <p:spPr bwMode="auto">
          <a:xfrm>
            <a:off x="7740650" y="1412875"/>
            <a:ext cx="1152525" cy="936625"/>
          </a:xfrm>
          <a:prstGeom prst="wedgeRoundRectCallout">
            <a:avLst>
              <a:gd name="adj1" fmla="val -80301"/>
              <a:gd name="adj2" fmla="val 6389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kumimoji="0" lang="en-US" altLang="zh-CN">
                <a:ea typeface="宋体" pitchFamily="2" charset="-122"/>
              </a:rPr>
              <a:t>I/O</a:t>
            </a:r>
          </a:p>
          <a:p>
            <a:pPr algn="ctr"/>
            <a:r>
              <a:rPr kumimoji="0" lang="en-US" altLang="zh-CN">
                <a:ea typeface="宋体" pitchFamily="2" charset="-122"/>
              </a:rPr>
              <a:t>Control</a:t>
            </a:r>
          </a:p>
          <a:p>
            <a:pPr algn="ctr"/>
            <a:r>
              <a:rPr kumimoji="0" lang="en-US" altLang="zh-CN">
                <a:ea typeface="宋体" pitchFamily="2" charset="-122"/>
              </a:rPr>
              <a:t>Block</a:t>
            </a:r>
          </a:p>
        </p:txBody>
      </p:sp>
      <p:sp>
        <p:nvSpPr>
          <p:cNvPr id="268294" name="AutoShape 6"/>
          <p:cNvSpPr>
            <a:spLocks noChangeArrowheads="1"/>
          </p:cNvSpPr>
          <p:nvPr/>
        </p:nvSpPr>
        <p:spPr bwMode="auto">
          <a:xfrm>
            <a:off x="2124075" y="836613"/>
            <a:ext cx="2808288" cy="909637"/>
          </a:xfrm>
          <a:prstGeom prst="wedgeRoundRectCallout">
            <a:avLst>
              <a:gd name="adj1" fmla="val 41579"/>
              <a:gd name="adj2" fmla="val 14494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kumimoji="0" lang="en-US" altLang="zh-CN">
                <a:ea typeface="宋体" pitchFamily="2" charset="-122"/>
              </a:rPr>
              <a:t>PIA</a:t>
            </a:r>
          </a:p>
          <a:p>
            <a:pPr algn="ctr"/>
            <a:r>
              <a:rPr kumimoji="0" lang="en-US" altLang="zh-CN">
                <a:ea typeface="宋体" pitchFamily="2" charset="-122"/>
              </a:rPr>
              <a:t>(Programmable Interconnection Array)</a:t>
            </a: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250825" y="6165850"/>
            <a:ext cx="1225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>
                <a:ea typeface="宋体" pitchFamily="2" charset="-122"/>
              </a:rPr>
              <a:t>MAX7000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68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68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68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292" grpId="0" animBg="1"/>
      <p:bldP spid="268293" grpId="0" animBg="1"/>
      <p:bldP spid="26829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8560341-BE25-4152-B204-F857152401A9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F5E4B5-F303-4D80-A1A6-A163957D6688}" type="slidenum">
              <a:rPr lang="en-US" altLang="zh-CN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30250"/>
          </a:xfrm>
        </p:spPr>
        <p:txBody>
          <a:bodyPr/>
          <a:lstStyle/>
          <a:p>
            <a:pPr eaLnBrk="1" hangingPunct="1"/>
            <a:r>
              <a:rPr lang="en-US" altLang="zh-CN" sz="2800" smtClean="0"/>
              <a:t>Macrocell structure</a:t>
            </a:r>
          </a:p>
        </p:txBody>
      </p:sp>
      <p:pic>
        <p:nvPicPr>
          <p:cNvPr id="22533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8351837" cy="457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86CE8D7-A1EA-47B9-851A-C44B7DEF10DE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668704-0E8B-4ADE-812F-744D17A57E29}" type="slidenum">
              <a:rPr lang="en-US" altLang="zh-CN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15950"/>
          </a:xfrm>
        </p:spPr>
        <p:txBody>
          <a:bodyPr/>
          <a:lstStyle/>
          <a:p>
            <a:pPr eaLnBrk="1" hangingPunct="1"/>
            <a:r>
              <a:rPr lang="en-US" altLang="zh-CN" sz="2800" smtClean="0"/>
              <a:t>FPGA structure</a:t>
            </a:r>
          </a:p>
        </p:txBody>
      </p:sp>
      <p:pic>
        <p:nvPicPr>
          <p:cNvPr id="23557" name="Picture 3" descr="altera_st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065212"/>
            <a:ext cx="6492813" cy="5676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Rectangle 4"/>
          <p:cNvSpPr>
            <a:spLocks noChangeArrowheads="1"/>
          </p:cNvSpPr>
          <p:nvPr/>
        </p:nvSpPr>
        <p:spPr bwMode="auto">
          <a:xfrm>
            <a:off x="93663" y="698501"/>
            <a:ext cx="2330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kumimoji="0" lang="en-US" altLang="zh-CN" dirty="0">
                <a:ea typeface="宋体" pitchFamily="2" charset="-122"/>
              </a:rPr>
              <a:t>Altera’s FLEX/ACEX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8423FF-E481-4A81-8530-F96B55105D57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E48847-B450-45C4-98E2-37AB9D031546}" type="slidenum">
              <a:rPr lang="en-US" altLang="zh-CN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15950"/>
          </a:xfrm>
        </p:spPr>
        <p:txBody>
          <a:bodyPr/>
          <a:lstStyle/>
          <a:p>
            <a:pPr eaLnBrk="1" hangingPunct="1"/>
            <a:r>
              <a:rPr lang="en-US" altLang="zh-CN" sz="2800" smtClean="0"/>
              <a:t>Macrocell structure</a:t>
            </a:r>
          </a:p>
        </p:txBody>
      </p:sp>
      <p:pic>
        <p:nvPicPr>
          <p:cNvPr id="2458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981075"/>
            <a:ext cx="8066088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3073285-8641-4EA2-8813-314C17F3A62C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3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2AB05F-7B5E-4743-8A43-3B5B3F650ADC}" type="slidenum">
              <a:rPr lang="en-US" altLang="zh-CN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3077" name="Rectangle 22"/>
          <p:cNvSpPr>
            <a:spLocks noChangeArrowheads="1"/>
          </p:cNvSpPr>
          <p:nvPr/>
        </p:nvSpPr>
        <p:spPr bwMode="auto">
          <a:xfrm>
            <a:off x="1062038" y="3429000"/>
            <a:ext cx="4141787" cy="2611438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8.4  counters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229600" cy="2205037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Any sequential circuit whose state diagram is </a:t>
            </a:r>
            <a:r>
              <a:rPr lang="en-US" altLang="zh-CN" dirty="0" smtClean="0">
                <a:solidFill>
                  <a:srgbClr val="CC0000"/>
                </a:solidFill>
              </a:rPr>
              <a:t>a single cycle</a:t>
            </a:r>
            <a:r>
              <a:rPr lang="en-US" altLang="zh-CN" dirty="0" smtClean="0"/>
              <a:t>.</a:t>
            </a:r>
            <a:endParaRPr lang="en-US" altLang="zh-CN" sz="2400" dirty="0" smtClean="0"/>
          </a:p>
          <a:p>
            <a:pPr eaLnBrk="1" hangingPunct="1"/>
            <a:r>
              <a:rPr lang="en-US" altLang="zh-CN" dirty="0" smtClean="0"/>
              <a:t>Transition of successive state is </a:t>
            </a:r>
            <a:r>
              <a:rPr lang="en-US" altLang="zh-CN" dirty="0" smtClean="0">
                <a:solidFill>
                  <a:srgbClr val="C00000"/>
                </a:solidFill>
              </a:rPr>
              <a:t>unconditional</a:t>
            </a:r>
            <a:r>
              <a:rPr lang="en-US" altLang="zh-CN" dirty="0" smtClean="0"/>
              <a:t>.</a:t>
            </a:r>
            <a:endParaRPr lang="en-US" altLang="zh-CN" sz="2000" dirty="0" smtClean="0"/>
          </a:p>
          <a:p>
            <a:pPr eaLnBrk="1" hangingPunct="1"/>
            <a:r>
              <a:rPr lang="en-US" altLang="zh-CN" dirty="0" smtClean="0">
                <a:solidFill>
                  <a:srgbClr val="D61C6C"/>
                </a:solidFill>
              </a:rPr>
              <a:t>Modulus</a:t>
            </a:r>
            <a:r>
              <a:rPr lang="en-US" altLang="zh-CN" dirty="0" smtClean="0"/>
              <a:t> — the number of states in the cycle</a:t>
            </a:r>
          </a:p>
        </p:txBody>
      </p:sp>
      <p:grpSp>
        <p:nvGrpSpPr>
          <p:cNvPr id="3080" name="Group 19"/>
          <p:cNvGrpSpPr>
            <a:grpSpLocks/>
          </p:cNvGrpSpPr>
          <p:nvPr/>
        </p:nvGrpSpPr>
        <p:grpSpPr bwMode="auto">
          <a:xfrm>
            <a:off x="1331913" y="3536950"/>
            <a:ext cx="3600450" cy="2376488"/>
            <a:chOff x="1383" y="2523"/>
            <a:chExt cx="2268" cy="1497"/>
          </a:xfrm>
        </p:grpSpPr>
        <p:sp>
          <p:nvSpPr>
            <p:cNvPr id="3088" name="Oval 5"/>
            <p:cNvSpPr>
              <a:spLocks noChangeArrowheads="1"/>
            </p:cNvSpPr>
            <p:nvPr/>
          </p:nvSpPr>
          <p:spPr bwMode="auto">
            <a:xfrm>
              <a:off x="2289" y="2523"/>
              <a:ext cx="372" cy="38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sz="2000" b="1">
                  <a:ea typeface="宋体" pitchFamily="2" charset="-122"/>
                </a:rPr>
                <a:t>S1</a:t>
              </a:r>
            </a:p>
          </p:txBody>
        </p:sp>
        <p:sp>
          <p:nvSpPr>
            <p:cNvPr id="3089" name="Oval 6"/>
            <p:cNvSpPr>
              <a:spLocks noChangeArrowheads="1"/>
            </p:cNvSpPr>
            <p:nvPr/>
          </p:nvSpPr>
          <p:spPr bwMode="auto">
            <a:xfrm>
              <a:off x="1795" y="3635"/>
              <a:ext cx="372" cy="38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sz="2000" b="1">
                  <a:ea typeface="宋体" pitchFamily="2" charset="-122"/>
                </a:rPr>
                <a:t>S</a:t>
              </a:r>
              <a:r>
                <a:rPr kumimoji="0" lang="en-US" altLang="zh-CN" b="1">
                  <a:ea typeface="宋体" pitchFamily="2" charset="-122"/>
                </a:rPr>
                <a:t>j</a:t>
              </a:r>
            </a:p>
          </p:txBody>
        </p:sp>
        <p:sp>
          <p:nvSpPr>
            <p:cNvPr id="3090" name="Oval 7"/>
            <p:cNvSpPr>
              <a:spLocks noChangeArrowheads="1"/>
            </p:cNvSpPr>
            <p:nvPr/>
          </p:nvSpPr>
          <p:spPr bwMode="auto">
            <a:xfrm>
              <a:off x="1383" y="2864"/>
              <a:ext cx="372" cy="38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sz="2000" b="1">
                  <a:ea typeface="宋体" pitchFamily="2" charset="-122"/>
                </a:rPr>
                <a:t>S</a:t>
              </a:r>
              <a:r>
                <a:rPr kumimoji="0" lang="en-US" altLang="zh-CN" b="1">
                  <a:ea typeface="宋体" pitchFamily="2" charset="-122"/>
                </a:rPr>
                <a:t>m</a:t>
              </a:r>
            </a:p>
          </p:txBody>
        </p:sp>
        <p:sp>
          <p:nvSpPr>
            <p:cNvPr id="3091" name="Oval 8"/>
            <p:cNvSpPr>
              <a:spLocks noChangeArrowheads="1"/>
            </p:cNvSpPr>
            <p:nvPr/>
          </p:nvSpPr>
          <p:spPr bwMode="auto">
            <a:xfrm>
              <a:off x="2702" y="3635"/>
              <a:ext cx="372" cy="38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sz="2000" b="1">
                  <a:ea typeface="宋体" pitchFamily="2" charset="-122"/>
                </a:rPr>
                <a:t>S3</a:t>
              </a:r>
            </a:p>
          </p:txBody>
        </p:sp>
        <p:sp>
          <p:nvSpPr>
            <p:cNvPr id="3092" name="Oval 9"/>
            <p:cNvSpPr>
              <a:spLocks noChangeArrowheads="1"/>
            </p:cNvSpPr>
            <p:nvPr/>
          </p:nvSpPr>
          <p:spPr bwMode="auto">
            <a:xfrm>
              <a:off x="3279" y="2993"/>
              <a:ext cx="372" cy="38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sz="2000" b="1">
                  <a:ea typeface="宋体" pitchFamily="2" charset="-122"/>
                </a:rPr>
                <a:t>S2</a:t>
              </a:r>
            </a:p>
          </p:txBody>
        </p:sp>
        <p:sp>
          <p:nvSpPr>
            <p:cNvPr id="3093" name="Line 10"/>
            <p:cNvSpPr>
              <a:spLocks noChangeShapeType="1"/>
            </p:cNvSpPr>
            <p:nvPr/>
          </p:nvSpPr>
          <p:spPr bwMode="auto">
            <a:xfrm>
              <a:off x="2661" y="2736"/>
              <a:ext cx="659" cy="3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4" name="Line 11"/>
            <p:cNvSpPr>
              <a:spLocks noChangeShapeType="1"/>
            </p:cNvSpPr>
            <p:nvPr/>
          </p:nvSpPr>
          <p:spPr bwMode="auto">
            <a:xfrm flipH="1">
              <a:off x="3032" y="3335"/>
              <a:ext cx="371" cy="3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5" name="Line 12"/>
            <p:cNvSpPr>
              <a:spLocks noChangeShapeType="1"/>
            </p:cNvSpPr>
            <p:nvPr/>
          </p:nvSpPr>
          <p:spPr bwMode="auto">
            <a:xfrm flipH="1" flipV="1">
              <a:off x="2578" y="3849"/>
              <a:ext cx="1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6" name="Line 13"/>
            <p:cNvSpPr>
              <a:spLocks noChangeShapeType="1"/>
            </p:cNvSpPr>
            <p:nvPr/>
          </p:nvSpPr>
          <p:spPr bwMode="auto">
            <a:xfrm flipH="1" flipV="1">
              <a:off x="2166" y="3849"/>
              <a:ext cx="12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7" name="Line 14"/>
            <p:cNvSpPr>
              <a:spLocks noChangeShapeType="1"/>
            </p:cNvSpPr>
            <p:nvPr/>
          </p:nvSpPr>
          <p:spPr bwMode="auto">
            <a:xfrm flipH="1" flipV="1">
              <a:off x="1795" y="3592"/>
              <a:ext cx="41" cy="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8" name="Line 15"/>
            <p:cNvSpPr>
              <a:spLocks noChangeShapeType="1"/>
            </p:cNvSpPr>
            <p:nvPr/>
          </p:nvSpPr>
          <p:spPr bwMode="auto">
            <a:xfrm flipH="1" flipV="1">
              <a:off x="1630" y="3250"/>
              <a:ext cx="41" cy="12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9" name="Line 16"/>
            <p:cNvSpPr>
              <a:spLocks noChangeShapeType="1"/>
            </p:cNvSpPr>
            <p:nvPr/>
          </p:nvSpPr>
          <p:spPr bwMode="auto">
            <a:xfrm flipV="1">
              <a:off x="1754" y="2736"/>
              <a:ext cx="535" cy="1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0" name="Text Box 17"/>
            <p:cNvSpPr txBox="1">
              <a:spLocks noChangeArrowheads="1"/>
            </p:cNvSpPr>
            <p:nvPr/>
          </p:nvSpPr>
          <p:spPr bwMode="auto">
            <a:xfrm>
              <a:off x="2289" y="3678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400" b="1">
                  <a:ea typeface="宋体" pitchFamily="2" charset="-122"/>
                </a:rPr>
                <a:t>…</a:t>
              </a:r>
              <a:endParaRPr kumimoji="0" lang="en-US" altLang="zh-CN" sz="2400" b="1">
                <a:latin typeface="Garamond" pitchFamily="18" charset="0"/>
                <a:ea typeface="宋体" pitchFamily="2" charset="-122"/>
              </a:endParaRPr>
            </a:p>
          </p:txBody>
        </p:sp>
        <p:sp>
          <p:nvSpPr>
            <p:cNvPr id="3101" name="Text Box 18"/>
            <p:cNvSpPr txBox="1">
              <a:spLocks noChangeArrowheads="1"/>
            </p:cNvSpPr>
            <p:nvPr/>
          </p:nvSpPr>
          <p:spPr bwMode="auto">
            <a:xfrm rot="3366833">
              <a:off x="1618" y="3343"/>
              <a:ext cx="34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400" b="1">
                  <a:ea typeface="宋体" pitchFamily="2" charset="-122"/>
                </a:rPr>
                <a:t>…</a:t>
              </a:r>
              <a:endParaRPr kumimoji="0" lang="en-US" altLang="zh-CN" sz="2400" b="1">
                <a:latin typeface="Garamond" pitchFamily="18" charset="0"/>
                <a:ea typeface="宋体" pitchFamily="2" charset="-122"/>
              </a:endParaRPr>
            </a:p>
          </p:txBody>
        </p:sp>
      </p:grpSp>
      <p:sp>
        <p:nvSpPr>
          <p:cNvPr id="15381" name="Text Box 21"/>
          <p:cNvSpPr txBox="1">
            <a:spLocks noChangeArrowheads="1"/>
          </p:cNvSpPr>
          <p:nvPr/>
        </p:nvSpPr>
        <p:spPr bwMode="auto">
          <a:xfrm>
            <a:off x="5607050" y="4829175"/>
            <a:ext cx="328612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400" b="1">
                <a:solidFill>
                  <a:schemeClr val="tx2"/>
                </a:solidFill>
                <a:ea typeface="宋体" pitchFamily="2" charset="-122"/>
              </a:rPr>
              <a:t>Modulo-m counter</a:t>
            </a:r>
          </a:p>
          <a:p>
            <a:pPr eaLnBrk="1" hangingPunct="1">
              <a:spcBef>
                <a:spcPct val="50000"/>
              </a:spcBef>
            </a:pPr>
            <a:r>
              <a:rPr kumimoji="0" lang="en-US" altLang="zh-CN" sz="2400" b="1">
                <a:solidFill>
                  <a:schemeClr val="tx2"/>
                </a:solidFill>
                <a:ea typeface="宋体" pitchFamily="2" charset="-122"/>
              </a:rPr>
              <a:t> (</a:t>
            </a:r>
            <a:r>
              <a:rPr kumimoji="0" lang="en-US" altLang="zh-CN" sz="2400" b="1">
                <a:solidFill>
                  <a:srgbClr val="008000"/>
                </a:solidFill>
                <a:ea typeface="宋体" pitchFamily="2" charset="-122"/>
              </a:rPr>
              <a:t>m states </a:t>
            </a:r>
            <a:r>
              <a:rPr kumimoji="0" lang="en-US" altLang="zh-CN" sz="2400" b="1">
                <a:solidFill>
                  <a:srgbClr val="008000"/>
                </a:solidFill>
                <a:ea typeface="宋体" pitchFamily="2" charset="-122"/>
                <a:cs typeface="Arial" charset="0"/>
              </a:rPr>
              <a:t>→ n=</a:t>
            </a:r>
          </a:p>
          <a:p>
            <a:pPr eaLnBrk="1" hangingPunct="1">
              <a:spcBef>
                <a:spcPct val="50000"/>
              </a:spcBef>
            </a:pPr>
            <a:r>
              <a:rPr kumimoji="0" lang="en-US" altLang="zh-CN" sz="2400" b="1">
                <a:solidFill>
                  <a:schemeClr val="tx2"/>
                </a:solidFill>
                <a:ea typeface="宋体" pitchFamily="2" charset="-122"/>
              </a:rPr>
              <a:t>                 flip-flops)</a:t>
            </a:r>
          </a:p>
        </p:txBody>
      </p:sp>
      <p:sp>
        <p:nvSpPr>
          <p:cNvPr id="3082" name="Line 23"/>
          <p:cNvSpPr>
            <a:spLocks noChangeShapeType="1"/>
          </p:cNvSpPr>
          <p:nvPr/>
        </p:nvSpPr>
        <p:spPr bwMode="auto">
          <a:xfrm>
            <a:off x="522288" y="5140325"/>
            <a:ext cx="539750" cy="0"/>
          </a:xfrm>
          <a:prstGeom prst="line">
            <a:avLst/>
          </a:prstGeom>
          <a:noFill/>
          <a:ln w="28575" cap="sq">
            <a:solidFill>
              <a:srgbClr val="DB179A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83" name="Text Box 24"/>
          <p:cNvSpPr txBox="1">
            <a:spLocks noChangeArrowheads="1"/>
          </p:cNvSpPr>
          <p:nvPr/>
        </p:nvSpPr>
        <p:spPr bwMode="auto">
          <a:xfrm>
            <a:off x="161925" y="4779963"/>
            <a:ext cx="9001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000" b="1">
                <a:solidFill>
                  <a:srgbClr val="D61C6C"/>
                </a:solidFill>
                <a:ea typeface="宋体" pitchFamily="2" charset="-122"/>
              </a:rPr>
              <a:t>clock</a:t>
            </a:r>
          </a:p>
        </p:txBody>
      </p:sp>
      <p:graphicFrame>
        <p:nvGraphicFramePr>
          <p:cNvPr id="15385" name="Object 25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5741988" y="5859463"/>
          <a:ext cx="1306512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name="Equation" r:id="rId3" imgW="571252" imgH="253890" progId="Equation.DSMT4">
                  <p:embed/>
                </p:oleObj>
              </mc:Choice>
              <mc:Fallback>
                <p:oleObj name="Equation" r:id="rId3" imgW="571252" imgH="25389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1988" y="5859463"/>
                        <a:ext cx="1306512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4" name="AutoShape 27"/>
          <p:cNvSpPr>
            <a:spLocks noChangeArrowheads="1"/>
          </p:cNvSpPr>
          <p:nvPr/>
        </p:nvSpPr>
        <p:spPr bwMode="auto">
          <a:xfrm>
            <a:off x="5202238" y="4014788"/>
            <a:ext cx="674687" cy="269875"/>
          </a:xfrm>
          <a:prstGeom prst="rightArrow">
            <a:avLst>
              <a:gd name="adj1" fmla="val 50000"/>
              <a:gd name="adj2" fmla="val 625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5" name="Line 28"/>
          <p:cNvSpPr>
            <a:spLocks noChangeShapeType="1"/>
          </p:cNvSpPr>
          <p:nvPr/>
        </p:nvSpPr>
        <p:spPr bwMode="auto">
          <a:xfrm flipH="1">
            <a:off x="5381625" y="3968750"/>
            <a:ext cx="225425" cy="315913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86" name="Text Box 29"/>
          <p:cNvSpPr txBox="1">
            <a:spLocks noChangeArrowheads="1"/>
          </p:cNvSpPr>
          <p:nvPr/>
        </p:nvSpPr>
        <p:spPr bwMode="auto">
          <a:xfrm>
            <a:off x="5292725" y="3783013"/>
            <a:ext cx="360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n</a:t>
            </a:r>
          </a:p>
        </p:txBody>
      </p:sp>
      <p:sp>
        <p:nvSpPr>
          <p:cNvPr id="3087" name="Text Box 30"/>
          <p:cNvSpPr txBox="1">
            <a:spLocks noChangeArrowheads="1"/>
          </p:cNvSpPr>
          <p:nvPr/>
        </p:nvSpPr>
        <p:spPr bwMode="auto">
          <a:xfrm>
            <a:off x="5832475" y="3916363"/>
            <a:ext cx="1528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7D08AC"/>
                </a:solidFill>
              </a:rPr>
              <a:t>Q[0..n-1]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8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0E19F35-F0B4-4A21-A18D-8074B0D5EFA5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72B1B-8BE3-4492-A463-FDB5DE171CA2}" type="slidenum">
              <a:rPr lang="en-US" altLang="zh-CN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25604" name="Rectangle 2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General types of electronic counters</a:t>
            </a:r>
          </a:p>
        </p:txBody>
      </p:sp>
      <p:sp>
        <p:nvSpPr>
          <p:cNvPr id="25605" name="Rectangle 291"/>
          <p:cNvSpPr>
            <a:spLocks noGrp="1" noChangeArrowheads="1"/>
          </p:cNvSpPr>
          <p:nvPr>
            <p:ph type="body" sz="half" idx="1"/>
          </p:nvPr>
        </p:nvSpPr>
        <p:spPr>
          <a:xfrm>
            <a:off x="296863" y="1358900"/>
            <a:ext cx="4306887" cy="4660900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</a:pPr>
            <a:r>
              <a:rPr lang="en-US" altLang="zh-CN" dirty="0" smtClean="0"/>
              <a:t>Classify in counting sequence</a:t>
            </a:r>
          </a:p>
          <a:p>
            <a:pPr marL="838200" lvl="1" indent="-381000"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CC0000"/>
                </a:solidFill>
              </a:rPr>
              <a:t>up</a:t>
            </a:r>
            <a:r>
              <a:rPr lang="en-US" altLang="en-US" dirty="0" smtClean="0"/>
              <a:t> counters, which </a:t>
            </a:r>
            <a:r>
              <a:rPr lang="en-US" altLang="zh-CN" dirty="0" smtClean="0"/>
              <a:t>count </a:t>
            </a:r>
            <a:r>
              <a:rPr lang="en-US" altLang="en-US" dirty="0" smtClean="0"/>
              <a:t>in </a:t>
            </a:r>
            <a:r>
              <a:rPr lang="en-US" altLang="zh-CN" dirty="0" smtClean="0"/>
              <a:t>ascending binary order</a:t>
            </a:r>
            <a:r>
              <a:rPr lang="en-US" altLang="en-US" dirty="0" smtClean="0"/>
              <a:t> </a:t>
            </a:r>
            <a:endParaRPr lang="en-US" altLang="zh-CN" dirty="0" smtClean="0"/>
          </a:p>
          <a:p>
            <a:pPr marL="838200" lvl="1" indent="-381000"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CC0000"/>
                </a:solidFill>
              </a:rPr>
              <a:t>down</a:t>
            </a:r>
            <a:r>
              <a:rPr lang="en-US" altLang="en-US" dirty="0" smtClean="0"/>
              <a:t> counters, which </a:t>
            </a:r>
            <a:r>
              <a:rPr lang="en-US" altLang="zh-CN" dirty="0" smtClean="0"/>
              <a:t>count in </a:t>
            </a:r>
            <a:r>
              <a:rPr lang="en-US" altLang="en-US" dirty="0" smtClean="0"/>
              <a:t>de</a:t>
            </a:r>
            <a:r>
              <a:rPr lang="en-US" altLang="zh-CN" dirty="0" smtClean="0"/>
              <a:t>scending binary order</a:t>
            </a:r>
            <a:r>
              <a:rPr lang="en-US" altLang="en-US" dirty="0" smtClean="0"/>
              <a:t> </a:t>
            </a:r>
            <a:endParaRPr lang="en-US" altLang="en-US" sz="2000" dirty="0" smtClean="0"/>
          </a:p>
        </p:txBody>
      </p:sp>
      <p:sp>
        <p:nvSpPr>
          <p:cNvPr id="18725" name="Rectangle 293"/>
          <p:cNvSpPr>
            <a:spLocks noGrp="1" noChangeArrowheads="1"/>
          </p:cNvSpPr>
          <p:nvPr>
            <p:ph type="body" sz="half" idx="2"/>
          </p:nvPr>
        </p:nvSpPr>
        <p:spPr>
          <a:xfrm>
            <a:off x="4646613" y="1268413"/>
            <a:ext cx="4497387" cy="4857750"/>
          </a:xfrm>
        </p:spPr>
        <p:txBody>
          <a:bodyPr/>
          <a:lstStyle/>
          <a:p>
            <a:pPr marL="457200" indent="-457200" eaLnBrk="1" hangingPunct="1"/>
            <a:r>
              <a:rPr lang="en-US" altLang="zh-CN" dirty="0" smtClean="0"/>
              <a:t>Classify in counter circuit</a:t>
            </a:r>
          </a:p>
          <a:p>
            <a:pPr marL="838200" lvl="1" indent="-381000" eaLnBrk="1" hangingPunct="1"/>
            <a:r>
              <a:rPr lang="en-US" altLang="en-US" dirty="0" smtClean="0"/>
              <a:t>Asynchronous (ripple) counter</a:t>
            </a:r>
            <a:endParaRPr lang="en-US" altLang="zh-CN" dirty="0" smtClean="0"/>
          </a:p>
          <a:p>
            <a:pPr marL="838200" lvl="1" indent="-381000" eaLnBrk="1" hangingPunct="1"/>
            <a:r>
              <a:rPr lang="en-US" altLang="en-US" dirty="0" smtClean="0"/>
              <a:t>Synchronous counter</a:t>
            </a:r>
            <a:endParaRPr lang="en-US" altLang="zh-CN" dirty="0" smtClean="0"/>
          </a:p>
          <a:p>
            <a:pPr marL="838200" lvl="1" indent="-381000" eaLnBrk="1" hangingPunct="1"/>
            <a:r>
              <a:rPr lang="en-US" altLang="zh-CN" dirty="0" smtClean="0"/>
              <a:t>Shift-Register Counters</a:t>
            </a:r>
          </a:p>
          <a:p>
            <a:pPr lvl="2" eaLnBrk="1" hangingPunct="1"/>
            <a:r>
              <a:rPr lang="en-US" altLang="en-US" dirty="0" smtClean="0"/>
              <a:t>Ring counter </a:t>
            </a:r>
            <a:endParaRPr lang="en-US" altLang="zh-CN" dirty="0" smtClean="0"/>
          </a:p>
          <a:p>
            <a:pPr lvl="2" eaLnBrk="1" hangingPunct="1"/>
            <a:r>
              <a:rPr lang="en-US" altLang="en-US" dirty="0" smtClean="0"/>
              <a:t>Johnson counter</a:t>
            </a:r>
            <a:endParaRPr lang="en-US" altLang="zh-CN" dirty="0" smtClean="0"/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827088" y="4941888"/>
            <a:ext cx="7705725" cy="835025"/>
          </a:xfrm>
          <a:prstGeom prst="rect">
            <a:avLst/>
          </a:prstGeom>
          <a:solidFill>
            <a:srgbClr val="CCE2D3"/>
          </a:solidFill>
          <a:ln w="12700">
            <a:solidFill>
              <a:srgbClr val="CCE2D3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/>
              <a:t>Application: counter, timer, frequency-division, sequence-generator, ……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7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7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7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87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7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25" grpId="0" build="p"/>
      <p:bldP spid="1946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ripple counters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5905B4-EDF0-4849-80BB-80D70B745497}" type="datetime1">
              <a:rPr lang="zh-CN" altLang="en-US" smtClean="0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5326B6-353E-45D4-BCDB-B36BB047592E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grpSp>
        <p:nvGrpSpPr>
          <p:cNvPr id="7" name="Group 362"/>
          <p:cNvGrpSpPr>
            <a:grpSpLocks/>
          </p:cNvGrpSpPr>
          <p:nvPr/>
        </p:nvGrpSpPr>
        <p:grpSpPr bwMode="auto">
          <a:xfrm>
            <a:off x="808038" y="2168909"/>
            <a:ext cx="2379663" cy="1008063"/>
            <a:chOff x="-47" y="1508"/>
            <a:chExt cx="1499" cy="635"/>
          </a:xfrm>
        </p:grpSpPr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H="1">
              <a:off x="408" y="2018"/>
              <a:ext cx="20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624" y="1508"/>
              <a:ext cx="577" cy="63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1201" y="1983"/>
              <a:ext cx="251" cy="64"/>
              <a:chOff x="1837" y="1616"/>
              <a:chExt cx="363" cy="91"/>
            </a:xfrm>
          </p:grpSpPr>
          <p:sp>
            <p:nvSpPr>
              <p:cNvPr id="20" name="Oval 10"/>
              <p:cNvSpPr>
                <a:spLocks noChangeArrowheads="1"/>
              </p:cNvSpPr>
              <p:nvPr/>
            </p:nvSpPr>
            <p:spPr bwMode="auto">
              <a:xfrm>
                <a:off x="1837" y="1616"/>
                <a:ext cx="91" cy="9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Line 11"/>
              <p:cNvSpPr>
                <a:spLocks noChangeShapeType="1"/>
              </p:cNvSpPr>
              <p:nvPr/>
            </p:nvSpPr>
            <p:spPr bwMode="auto">
              <a:xfrm flipH="1">
                <a:off x="1927" y="1661"/>
                <a:ext cx="27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 flipH="1">
              <a:off x="1201" y="1650"/>
              <a:ext cx="21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Text Box 13"/>
            <p:cNvSpPr txBox="1">
              <a:spLocks noChangeArrowheads="1"/>
            </p:cNvSpPr>
            <p:nvPr/>
          </p:nvSpPr>
          <p:spPr bwMode="auto">
            <a:xfrm>
              <a:off x="-47" y="1912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b="1" dirty="0">
                  <a:ea typeface="宋体" pitchFamily="2" charset="-122"/>
                </a:rPr>
                <a:t>CLK</a:t>
              </a:r>
            </a:p>
          </p:txBody>
        </p:sp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985" y="1508"/>
              <a:ext cx="17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b="1">
                  <a:ea typeface="宋体" pitchFamily="2" charset="-122"/>
                </a:rPr>
                <a:t>Q</a:t>
              </a: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985" y="1901"/>
              <a:ext cx="17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b="1">
                  <a:ea typeface="宋体" pitchFamily="2" charset="-122"/>
                </a:rPr>
                <a:t>Q</a:t>
              </a:r>
            </a:p>
          </p:txBody>
        </p:sp>
        <p:grpSp>
          <p:nvGrpSpPr>
            <p:cNvPr id="15" name="Group 16"/>
            <p:cNvGrpSpPr>
              <a:grpSpLocks/>
            </p:cNvGrpSpPr>
            <p:nvPr/>
          </p:nvGrpSpPr>
          <p:grpSpPr bwMode="auto">
            <a:xfrm>
              <a:off x="624" y="1994"/>
              <a:ext cx="72" cy="64"/>
              <a:chOff x="3515" y="2341"/>
              <a:chExt cx="91" cy="91"/>
            </a:xfrm>
          </p:grpSpPr>
          <p:sp>
            <p:nvSpPr>
              <p:cNvPr id="18" name="Line 17"/>
              <p:cNvSpPr>
                <a:spLocks noChangeShapeType="1"/>
              </p:cNvSpPr>
              <p:nvPr/>
            </p:nvSpPr>
            <p:spPr bwMode="auto">
              <a:xfrm flipH="1">
                <a:off x="3515" y="2386"/>
                <a:ext cx="91" cy="4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Line 18"/>
              <p:cNvSpPr>
                <a:spLocks noChangeShapeType="1"/>
              </p:cNvSpPr>
              <p:nvPr/>
            </p:nvSpPr>
            <p:spPr bwMode="auto">
              <a:xfrm flipH="1" flipV="1">
                <a:off x="3515" y="2341"/>
                <a:ext cx="91" cy="4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 Box 92"/>
            <p:cNvSpPr txBox="1">
              <a:spLocks noChangeArrowheads="1"/>
            </p:cNvSpPr>
            <p:nvPr/>
          </p:nvSpPr>
          <p:spPr bwMode="auto">
            <a:xfrm>
              <a:off x="670" y="1894"/>
              <a:ext cx="20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b="1" dirty="0">
                  <a:ea typeface="宋体" pitchFamily="2" charset="-122"/>
                </a:rPr>
                <a:t>T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025489" y="1211850"/>
            <a:ext cx="2611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Basic unit:</a:t>
            </a:r>
          </a:p>
          <a:p>
            <a:r>
              <a:rPr lang="en-US" altLang="zh-CN" sz="2400" dirty="0" smtClean="0"/>
              <a:t>modulo-2 counter</a:t>
            </a:r>
            <a:endParaRPr lang="zh-CN" altLang="en-US" sz="2400" dirty="0"/>
          </a:p>
        </p:txBody>
      </p:sp>
      <p:sp>
        <p:nvSpPr>
          <p:cNvPr id="23" name="椭圆 22"/>
          <p:cNvSpPr/>
          <p:nvPr/>
        </p:nvSpPr>
        <p:spPr bwMode="auto">
          <a:xfrm>
            <a:off x="4391980" y="2352265"/>
            <a:ext cx="576064" cy="570707"/>
          </a:xfrm>
          <a:prstGeom prst="ellips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rPr>
              <a:t>0</a:t>
            </a:r>
            <a:endParaRPr kumimoji="1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5940152" y="2369727"/>
            <a:ext cx="576064" cy="570707"/>
          </a:xfrm>
          <a:prstGeom prst="ellips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rPr>
              <a:t>1</a:t>
            </a:r>
            <a:endParaRPr kumimoji="1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任意多边形 24"/>
          <p:cNvSpPr/>
          <p:nvPr/>
        </p:nvSpPr>
        <p:spPr bwMode="auto">
          <a:xfrm>
            <a:off x="4696178" y="2096852"/>
            <a:ext cx="1546578" cy="271123"/>
          </a:xfrm>
          <a:custGeom>
            <a:avLst/>
            <a:gdLst>
              <a:gd name="connsiteX0" fmla="*/ 0 w 1546578"/>
              <a:gd name="connsiteY0" fmla="*/ 237256 h 271123"/>
              <a:gd name="connsiteX1" fmla="*/ 778933 w 1546578"/>
              <a:gd name="connsiteY1" fmla="*/ 189 h 271123"/>
              <a:gd name="connsiteX2" fmla="*/ 1546578 w 1546578"/>
              <a:gd name="connsiteY2" fmla="*/ 271123 h 271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6578" h="271123">
                <a:moveTo>
                  <a:pt x="0" y="237256"/>
                </a:moveTo>
                <a:cubicBezTo>
                  <a:pt x="260585" y="115900"/>
                  <a:pt x="521170" y="-5455"/>
                  <a:pt x="778933" y="189"/>
                </a:cubicBezTo>
                <a:cubicBezTo>
                  <a:pt x="1036696" y="5833"/>
                  <a:pt x="1291637" y="138478"/>
                  <a:pt x="1546578" y="271123"/>
                </a:cubicBezTo>
              </a:path>
            </a:pathLst>
          </a:custGeom>
          <a:noFill/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任意多边形 25"/>
          <p:cNvSpPr/>
          <p:nvPr/>
        </p:nvSpPr>
        <p:spPr bwMode="auto">
          <a:xfrm rot="10800000">
            <a:off x="4696178" y="2941852"/>
            <a:ext cx="1546578" cy="271123"/>
          </a:xfrm>
          <a:custGeom>
            <a:avLst/>
            <a:gdLst>
              <a:gd name="connsiteX0" fmla="*/ 0 w 1546578"/>
              <a:gd name="connsiteY0" fmla="*/ 237256 h 271123"/>
              <a:gd name="connsiteX1" fmla="*/ 778933 w 1546578"/>
              <a:gd name="connsiteY1" fmla="*/ 189 h 271123"/>
              <a:gd name="connsiteX2" fmla="*/ 1546578 w 1546578"/>
              <a:gd name="connsiteY2" fmla="*/ 271123 h 271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6578" h="271123">
                <a:moveTo>
                  <a:pt x="0" y="237256"/>
                </a:moveTo>
                <a:cubicBezTo>
                  <a:pt x="260585" y="115900"/>
                  <a:pt x="521170" y="-5455"/>
                  <a:pt x="778933" y="189"/>
                </a:cubicBezTo>
                <a:cubicBezTo>
                  <a:pt x="1036696" y="5833"/>
                  <a:pt x="1291637" y="138478"/>
                  <a:pt x="1546578" y="271123"/>
                </a:cubicBezTo>
              </a:path>
            </a:pathLst>
          </a:custGeom>
          <a:noFill/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84068" y="1772816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C00000"/>
                </a:solidFill>
              </a:rPr>
              <a:t>1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36468" y="3206728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C00000"/>
                </a:solidFill>
              </a:rPr>
              <a:t>1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9" name="Text Box 120"/>
          <p:cNvSpPr txBox="1">
            <a:spLocks noChangeArrowheads="1"/>
          </p:cNvSpPr>
          <p:nvPr/>
        </p:nvSpPr>
        <p:spPr bwMode="auto">
          <a:xfrm>
            <a:off x="611188" y="3825875"/>
            <a:ext cx="7191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000" b="1">
                <a:ea typeface="宋体" pitchFamily="2" charset="-122"/>
              </a:rPr>
              <a:t>CLK</a:t>
            </a:r>
          </a:p>
        </p:txBody>
      </p:sp>
      <p:sp>
        <p:nvSpPr>
          <p:cNvPr id="30" name="Text Box 122"/>
          <p:cNvSpPr txBox="1">
            <a:spLocks noChangeArrowheads="1"/>
          </p:cNvSpPr>
          <p:nvPr/>
        </p:nvSpPr>
        <p:spPr bwMode="auto">
          <a:xfrm>
            <a:off x="682625" y="4186238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000" b="1" dirty="0" smtClean="0">
                <a:ea typeface="宋体" pitchFamily="2" charset="-122"/>
              </a:rPr>
              <a:t>Q</a:t>
            </a:r>
            <a:endParaRPr kumimoji="0" lang="en-US" altLang="zh-CN" sz="2000" b="1" dirty="0">
              <a:ea typeface="宋体" pitchFamily="2" charset="-122"/>
            </a:endParaRPr>
          </a:p>
        </p:txBody>
      </p:sp>
      <p:grpSp>
        <p:nvGrpSpPr>
          <p:cNvPr id="31" name="Group 326"/>
          <p:cNvGrpSpPr>
            <a:grpSpLocks/>
          </p:cNvGrpSpPr>
          <p:nvPr/>
        </p:nvGrpSpPr>
        <p:grpSpPr bwMode="auto">
          <a:xfrm>
            <a:off x="1366838" y="3825875"/>
            <a:ext cx="7129462" cy="288925"/>
            <a:chOff x="930" y="2568"/>
            <a:chExt cx="4491" cy="182"/>
          </a:xfrm>
        </p:grpSpPr>
        <p:sp>
          <p:nvSpPr>
            <p:cNvPr id="32" name="Line 125"/>
            <p:cNvSpPr>
              <a:spLocks noChangeShapeType="1"/>
            </p:cNvSpPr>
            <p:nvPr/>
          </p:nvSpPr>
          <p:spPr bwMode="auto">
            <a:xfrm>
              <a:off x="930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" name="Line 126"/>
            <p:cNvSpPr>
              <a:spLocks noChangeShapeType="1"/>
            </p:cNvSpPr>
            <p:nvPr/>
          </p:nvSpPr>
          <p:spPr bwMode="auto">
            <a:xfrm flipV="1">
              <a:off x="1066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" name="Line 127"/>
            <p:cNvSpPr>
              <a:spLocks noChangeShapeType="1"/>
            </p:cNvSpPr>
            <p:nvPr/>
          </p:nvSpPr>
          <p:spPr bwMode="auto">
            <a:xfrm>
              <a:off x="1066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" name="Line 128"/>
            <p:cNvSpPr>
              <a:spLocks noChangeShapeType="1"/>
            </p:cNvSpPr>
            <p:nvPr/>
          </p:nvSpPr>
          <p:spPr bwMode="auto">
            <a:xfrm>
              <a:off x="1202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6" name="Line 129"/>
            <p:cNvSpPr>
              <a:spLocks noChangeShapeType="1"/>
            </p:cNvSpPr>
            <p:nvPr/>
          </p:nvSpPr>
          <p:spPr bwMode="auto">
            <a:xfrm>
              <a:off x="1202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" name="Line 190"/>
            <p:cNvSpPr>
              <a:spLocks noChangeShapeType="1"/>
            </p:cNvSpPr>
            <p:nvPr/>
          </p:nvSpPr>
          <p:spPr bwMode="auto">
            <a:xfrm flipV="1">
              <a:off x="1338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" name="Line 191"/>
            <p:cNvSpPr>
              <a:spLocks noChangeShapeType="1"/>
            </p:cNvSpPr>
            <p:nvPr/>
          </p:nvSpPr>
          <p:spPr bwMode="auto">
            <a:xfrm>
              <a:off x="1338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" name="Line 192"/>
            <p:cNvSpPr>
              <a:spLocks noChangeShapeType="1"/>
            </p:cNvSpPr>
            <p:nvPr/>
          </p:nvSpPr>
          <p:spPr bwMode="auto">
            <a:xfrm>
              <a:off x="1474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" name="Line 193"/>
            <p:cNvSpPr>
              <a:spLocks noChangeShapeType="1"/>
            </p:cNvSpPr>
            <p:nvPr/>
          </p:nvSpPr>
          <p:spPr bwMode="auto">
            <a:xfrm>
              <a:off x="1474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" name="Line 194"/>
            <p:cNvSpPr>
              <a:spLocks noChangeShapeType="1"/>
            </p:cNvSpPr>
            <p:nvPr/>
          </p:nvSpPr>
          <p:spPr bwMode="auto">
            <a:xfrm flipV="1">
              <a:off x="1610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" name="Line 195"/>
            <p:cNvSpPr>
              <a:spLocks noChangeShapeType="1"/>
            </p:cNvSpPr>
            <p:nvPr/>
          </p:nvSpPr>
          <p:spPr bwMode="auto">
            <a:xfrm>
              <a:off x="1610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" name="Line 196"/>
            <p:cNvSpPr>
              <a:spLocks noChangeShapeType="1"/>
            </p:cNvSpPr>
            <p:nvPr/>
          </p:nvSpPr>
          <p:spPr bwMode="auto">
            <a:xfrm>
              <a:off x="1746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" name="Line 197"/>
            <p:cNvSpPr>
              <a:spLocks noChangeShapeType="1"/>
            </p:cNvSpPr>
            <p:nvPr/>
          </p:nvSpPr>
          <p:spPr bwMode="auto">
            <a:xfrm>
              <a:off x="1746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5" name="Line 198"/>
            <p:cNvSpPr>
              <a:spLocks noChangeShapeType="1"/>
            </p:cNvSpPr>
            <p:nvPr/>
          </p:nvSpPr>
          <p:spPr bwMode="auto">
            <a:xfrm flipV="1">
              <a:off x="1883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" name="Line 199"/>
            <p:cNvSpPr>
              <a:spLocks noChangeShapeType="1"/>
            </p:cNvSpPr>
            <p:nvPr/>
          </p:nvSpPr>
          <p:spPr bwMode="auto">
            <a:xfrm>
              <a:off x="1883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" name="Line 200"/>
            <p:cNvSpPr>
              <a:spLocks noChangeShapeType="1"/>
            </p:cNvSpPr>
            <p:nvPr/>
          </p:nvSpPr>
          <p:spPr bwMode="auto">
            <a:xfrm>
              <a:off x="2019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" name="Line 201"/>
            <p:cNvSpPr>
              <a:spLocks noChangeShapeType="1"/>
            </p:cNvSpPr>
            <p:nvPr/>
          </p:nvSpPr>
          <p:spPr bwMode="auto">
            <a:xfrm>
              <a:off x="2019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9" name="Line 202"/>
            <p:cNvSpPr>
              <a:spLocks noChangeShapeType="1"/>
            </p:cNvSpPr>
            <p:nvPr/>
          </p:nvSpPr>
          <p:spPr bwMode="auto">
            <a:xfrm flipV="1">
              <a:off x="2154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0" name="Line 203"/>
            <p:cNvSpPr>
              <a:spLocks noChangeShapeType="1"/>
            </p:cNvSpPr>
            <p:nvPr/>
          </p:nvSpPr>
          <p:spPr bwMode="auto">
            <a:xfrm>
              <a:off x="2154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" name="Line 204"/>
            <p:cNvSpPr>
              <a:spLocks noChangeShapeType="1"/>
            </p:cNvSpPr>
            <p:nvPr/>
          </p:nvSpPr>
          <p:spPr bwMode="auto">
            <a:xfrm>
              <a:off x="2290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" name="Line 205"/>
            <p:cNvSpPr>
              <a:spLocks noChangeShapeType="1"/>
            </p:cNvSpPr>
            <p:nvPr/>
          </p:nvSpPr>
          <p:spPr bwMode="auto">
            <a:xfrm>
              <a:off x="2290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3" name="Line 206"/>
            <p:cNvSpPr>
              <a:spLocks noChangeShapeType="1"/>
            </p:cNvSpPr>
            <p:nvPr/>
          </p:nvSpPr>
          <p:spPr bwMode="auto">
            <a:xfrm flipV="1">
              <a:off x="2426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" name="Line 207"/>
            <p:cNvSpPr>
              <a:spLocks noChangeShapeType="1"/>
            </p:cNvSpPr>
            <p:nvPr/>
          </p:nvSpPr>
          <p:spPr bwMode="auto">
            <a:xfrm>
              <a:off x="2426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" name="Line 208"/>
            <p:cNvSpPr>
              <a:spLocks noChangeShapeType="1"/>
            </p:cNvSpPr>
            <p:nvPr/>
          </p:nvSpPr>
          <p:spPr bwMode="auto">
            <a:xfrm>
              <a:off x="2562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6" name="Line 209"/>
            <p:cNvSpPr>
              <a:spLocks noChangeShapeType="1"/>
            </p:cNvSpPr>
            <p:nvPr/>
          </p:nvSpPr>
          <p:spPr bwMode="auto">
            <a:xfrm>
              <a:off x="2562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" name="Line 210"/>
            <p:cNvSpPr>
              <a:spLocks noChangeShapeType="1"/>
            </p:cNvSpPr>
            <p:nvPr/>
          </p:nvSpPr>
          <p:spPr bwMode="auto">
            <a:xfrm flipV="1">
              <a:off x="2698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" name="Line 211"/>
            <p:cNvSpPr>
              <a:spLocks noChangeShapeType="1"/>
            </p:cNvSpPr>
            <p:nvPr/>
          </p:nvSpPr>
          <p:spPr bwMode="auto">
            <a:xfrm>
              <a:off x="2698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" name="Line 212"/>
            <p:cNvSpPr>
              <a:spLocks noChangeShapeType="1"/>
            </p:cNvSpPr>
            <p:nvPr/>
          </p:nvSpPr>
          <p:spPr bwMode="auto">
            <a:xfrm>
              <a:off x="2834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" name="Line 213"/>
            <p:cNvSpPr>
              <a:spLocks noChangeShapeType="1"/>
            </p:cNvSpPr>
            <p:nvPr/>
          </p:nvSpPr>
          <p:spPr bwMode="auto">
            <a:xfrm>
              <a:off x="2834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" name="Line 214"/>
            <p:cNvSpPr>
              <a:spLocks noChangeShapeType="1"/>
            </p:cNvSpPr>
            <p:nvPr/>
          </p:nvSpPr>
          <p:spPr bwMode="auto">
            <a:xfrm flipV="1">
              <a:off x="2971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" name="Line 215"/>
            <p:cNvSpPr>
              <a:spLocks noChangeShapeType="1"/>
            </p:cNvSpPr>
            <p:nvPr/>
          </p:nvSpPr>
          <p:spPr bwMode="auto">
            <a:xfrm>
              <a:off x="2971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3" name="Line 216"/>
            <p:cNvSpPr>
              <a:spLocks noChangeShapeType="1"/>
            </p:cNvSpPr>
            <p:nvPr/>
          </p:nvSpPr>
          <p:spPr bwMode="auto">
            <a:xfrm>
              <a:off x="3107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" name="Line 217"/>
            <p:cNvSpPr>
              <a:spLocks noChangeShapeType="1"/>
            </p:cNvSpPr>
            <p:nvPr/>
          </p:nvSpPr>
          <p:spPr bwMode="auto">
            <a:xfrm>
              <a:off x="3107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5" name="Line 218"/>
            <p:cNvSpPr>
              <a:spLocks noChangeShapeType="1"/>
            </p:cNvSpPr>
            <p:nvPr/>
          </p:nvSpPr>
          <p:spPr bwMode="auto">
            <a:xfrm flipV="1">
              <a:off x="3243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" name="Line 219"/>
            <p:cNvSpPr>
              <a:spLocks noChangeShapeType="1"/>
            </p:cNvSpPr>
            <p:nvPr/>
          </p:nvSpPr>
          <p:spPr bwMode="auto">
            <a:xfrm>
              <a:off x="3243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7" name="Line 220"/>
            <p:cNvSpPr>
              <a:spLocks noChangeShapeType="1"/>
            </p:cNvSpPr>
            <p:nvPr/>
          </p:nvSpPr>
          <p:spPr bwMode="auto">
            <a:xfrm>
              <a:off x="3379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8" name="Line 221"/>
            <p:cNvSpPr>
              <a:spLocks noChangeShapeType="1"/>
            </p:cNvSpPr>
            <p:nvPr/>
          </p:nvSpPr>
          <p:spPr bwMode="auto">
            <a:xfrm>
              <a:off x="3379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9" name="Line 222"/>
            <p:cNvSpPr>
              <a:spLocks noChangeShapeType="1"/>
            </p:cNvSpPr>
            <p:nvPr/>
          </p:nvSpPr>
          <p:spPr bwMode="auto">
            <a:xfrm flipV="1">
              <a:off x="3515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0" name="Line 223"/>
            <p:cNvSpPr>
              <a:spLocks noChangeShapeType="1"/>
            </p:cNvSpPr>
            <p:nvPr/>
          </p:nvSpPr>
          <p:spPr bwMode="auto">
            <a:xfrm>
              <a:off x="3515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1" name="Line 224"/>
            <p:cNvSpPr>
              <a:spLocks noChangeShapeType="1"/>
            </p:cNvSpPr>
            <p:nvPr/>
          </p:nvSpPr>
          <p:spPr bwMode="auto">
            <a:xfrm>
              <a:off x="3651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2" name="Line 225"/>
            <p:cNvSpPr>
              <a:spLocks noChangeShapeType="1"/>
            </p:cNvSpPr>
            <p:nvPr/>
          </p:nvSpPr>
          <p:spPr bwMode="auto">
            <a:xfrm>
              <a:off x="3651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3" name="Line 226"/>
            <p:cNvSpPr>
              <a:spLocks noChangeShapeType="1"/>
            </p:cNvSpPr>
            <p:nvPr/>
          </p:nvSpPr>
          <p:spPr bwMode="auto">
            <a:xfrm flipV="1">
              <a:off x="3787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4" name="Line 227"/>
            <p:cNvSpPr>
              <a:spLocks noChangeShapeType="1"/>
            </p:cNvSpPr>
            <p:nvPr/>
          </p:nvSpPr>
          <p:spPr bwMode="auto">
            <a:xfrm>
              <a:off x="3787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5" name="Line 228"/>
            <p:cNvSpPr>
              <a:spLocks noChangeShapeType="1"/>
            </p:cNvSpPr>
            <p:nvPr/>
          </p:nvSpPr>
          <p:spPr bwMode="auto">
            <a:xfrm>
              <a:off x="3923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6" name="Line 229"/>
            <p:cNvSpPr>
              <a:spLocks noChangeShapeType="1"/>
            </p:cNvSpPr>
            <p:nvPr/>
          </p:nvSpPr>
          <p:spPr bwMode="auto">
            <a:xfrm>
              <a:off x="3923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7" name="Line 230"/>
            <p:cNvSpPr>
              <a:spLocks noChangeShapeType="1"/>
            </p:cNvSpPr>
            <p:nvPr/>
          </p:nvSpPr>
          <p:spPr bwMode="auto">
            <a:xfrm flipV="1">
              <a:off x="4060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8" name="Line 231"/>
            <p:cNvSpPr>
              <a:spLocks noChangeShapeType="1"/>
            </p:cNvSpPr>
            <p:nvPr/>
          </p:nvSpPr>
          <p:spPr bwMode="auto">
            <a:xfrm>
              <a:off x="4060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" name="Line 232"/>
            <p:cNvSpPr>
              <a:spLocks noChangeShapeType="1"/>
            </p:cNvSpPr>
            <p:nvPr/>
          </p:nvSpPr>
          <p:spPr bwMode="auto">
            <a:xfrm>
              <a:off x="4196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0" name="Line 233"/>
            <p:cNvSpPr>
              <a:spLocks noChangeShapeType="1"/>
            </p:cNvSpPr>
            <p:nvPr/>
          </p:nvSpPr>
          <p:spPr bwMode="auto">
            <a:xfrm>
              <a:off x="4196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1" name="Line 234"/>
            <p:cNvSpPr>
              <a:spLocks noChangeShapeType="1"/>
            </p:cNvSpPr>
            <p:nvPr/>
          </p:nvSpPr>
          <p:spPr bwMode="auto">
            <a:xfrm flipV="1">
              <a:off x="4331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" name="Line 235"/>
            <p:cNvSpPr>
              <a:spLocks noChangeShapeType="1"/>
            </p:cNvSpPr>
            <p:nvPr/>
          </p:nvSpPr>
          <p:spPr bwMode="auto">
            <a:xfrm>
              <a:off x="4331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" name="Line 236"/>
            <p:cNvSpPr>
              <a:spLocks noChangeShapeType="1"/>
            </p:cNvSpPr>
            <p:nvPr/>
          </p:nvSpPr>
          <p:spPr bwMode="auto">
            <a:xfrm>
              <a:off x="4467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4" name="Line 237"/>
            <p:cNvSpPr>
              <a:spLocks noChangeShapeType="1"/>
            </p:cNvSpPr>
            <p:nvPr/>
          </p:nvSpPr>
          <p:spPr bwMode="auto">
            <a:xfrm>
              <a:off x="4467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" name="Line 238"/>
            <p:cNvSpPr>
              <a:spLocks noChangeShapeType="1"/>
            </p:cNvSpPr>
            <p:nvPr/>
          </p:nvSpPr>
          <p:spPr bwMode="auto">
            <a:xfrm flipV="1">
              <a:off x="4603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6" name="Line 239"/>
            <p:cNvSpPr>
              <a:spLocks noChangeShapeType="1"/>
            </p:cNvSpPr>
            <p:nvPr/>
          </p:nvSpPr>
          <p:spPr bwMode="auto">
            <a:xfrm>
              <a:off x="4603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7" name="Line 240"/>
            <p:cNvSpPr>
              <a:spLocks noChangeShapeType="1"/>
            </p:cNvSpPr>
            <p:nvPr/>
          </p:nvSpPr>
          <p:spPr bwMode="auto">
            <a:xfrm>
              <a:off x="4739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8" name="Line 241"/>
            <p:cNvSpPr>
              <a:spLocks noChangeShapeType="1"/>
            </p:cNvSpPr>
            <p:nvPr/>
          </p:nvSpPr>
          <p:spPr bwMode="auto">
            <a:xfrm>
              <a:off x="4739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9" name="Line 242"/>
            <p:cNvSpPr>
              <a:spLocks noChangeShapeType="1"/>
            </p:cNvSpPr>
            <p:nvPr/>
          </p:nvSpPr>
          <p:spPr bwMode="auto">
            <a:xfrm flipV="1">
              <a:off x="4875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0" name="Line 243"/>
            <p:cNvSpPr>
              <a:spLocks noChangeShapeType="1"/>
            </p:cNvSpPr>
            <p:nvPr/>
          </p:nvSpPr>
          <p:spPr bwMode="auto">
            <a:xfrm>
              <a:off x="4875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1" name="Line 244"/>
            <p:cNvSpPr>
              <a:spLocks noChangeShapeType="1"/>
            </p:cNvSpPr>
            <p:nvPr/>
          </p:nvSpPr>
          <p:spPr bwMode="auto">
            <a:xfrm>
              <a:off x="5011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2" name="Line 245"/>
            <p:cNvSpPr>
              <a:spLocks noChangeShapeType="1"/>
            </p:cNvSpPr>
            <p:nvPr/>
          </p:nvSpPr>
          <p:spPr bwMode="auto">
            <a:xfrm>
              <a:off x="5011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3" name="Line 246"/>
            <p:cNvSpPr>
              <a:spLocks noChangeShapeType="1"/>
            </p:cNvSpPr>
            <p:nvPr/>
          </p:nvSpPr>
          <p:spPr bwMode="auto">
            <a:xfrm flipV="1">
              <a:off x="5148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4" name="Line 247"/>
            <p:cNvSpPr>
              <a:spLocks noChangeShapeType="1"/>
            </p:cNvSpPr>
            <p:nvPr/>
          </p:nvSpPr>
          <p:spPr bwMode="auto">
            <a:xfrm>
              <a:off x="5148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5" name="Line 248"/>
            <p:cNvSpPr>
              <a:spLocks noChangeShapeType="1"/>
            </p:cNvSpPr>
            <p:nvPr/>
          </p:nvSpPr>
          <p:spPr bwMode="auto">
            <a:xfrm>
              <a:off x="5284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6" name="Line 249"/>
            <p:cNvSpPr>
              <a:spLocks noChangeShapeType="1"/>
            </p:cNvSpPr>
            <p:nvPr/>
          </p:nvSpPr>
          <p:spPr bwMode="auto">
            <a:xfrm>
              <a:off x="5284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7" name="Line 272"/>
            <p:cNvSpPr>
              <a:spLocks noChangeShapeType="1"/>
            </p:cNvSpPr>
            <p:nvPr/>
          </p:nvSpPr>
          <p:spPr bwMode="auto">
            <a:xfrm>
              <a:off x="5421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8" name="Group 236"/>
          <p:cNvGrpSpPr>
            <a:grpSpLocks/>
          </p:cNvGrpSpPr>
          <p:nvPr/>
        </p:nvGrpSpPr>
        <p:grpSpPr bwMode="auto">
          <a:xfrm>
            <a:off x="1366838" y="4257675"/>
            <a:ext cx="7127875" cy="288925"/>
            <a:chOff x="930" y="2840"/>
            <a:chExt cx="4490" cy="182"/>
          </a:xfrm>
        </p:grpSpPr>
        <p:sp>
          <p:nvSpPr>
            <p:cNvPr id="99" name="Line 251"/>
            <p:cNvSpPr>
              <a:spLocks noChangeShapeType="1"/>
            </p:cNvSpPr>
            <p:nvPr/>
          </p:nvSpPr>
          <p:spPr bwMode="auto">
            <a:xfrm>
              <a:off x="930" y="284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00" name="Group 327"/>
            <p:cNvGrpSpPr>
              <a:grpSpLocks/>
            </p:cNvGrpSpPr>
            <p:nvPr/>
          </p:nvGrpSpPr>
          <p:grpSpPr bwMode="auto">
            <a:xfrm>
              <a:off x="1065" y="2840"/>
              <a:ext cx="4355" cy="182"/>
              <a:chOff x="1065" y="2840"/>
              <a:chExt cx="4355" cy="182"/>
            </a:xfrm>
          </p:grpSpPr>
          <p:sp>
            <p:nvSpPr>
              <p:cNvPr id="101" name="Line 252"/>
              <p:cNvSpPr>
                <a:spLocks noChangeShapeType="1"/>
              </p:cNvSpPr>
              <p:nvPr/>
            </p:nvSpPr>
            <p:spPr bwMode="auto">
              <a:xfrm>
                <a:off x="1065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2" name="Line 253"/>
              <p:cNvSpPr>
                <a:spLocks noChangeShapeType="1"/>
              </p:cNvSpPr>
              <p:nvPr/>
            </p:nvSpPr>
            <p:spPr bwMode="auto">
              <a:xfrm>
                <a:off x="1065" y="3022"/>
                <a:ext cx="273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3" name="Line 256"/>
              <p:cNvSpPr>
                <a:spLocks noChangeShapeType="1"/>
              </p:cNvSpPr>
              <p:nvPr/>
            </p:nvSpPr>
            <p:spPr bwMode="auto">
              <a:xfrm>
                <a:off x="1337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4" name="Line 259"/>
              <p:cNvSpPr>
                <a:spLocks noChangeShapeType="1"/>
              </p:cNvSpPr>
              <p:nvPr/>
            </p:nvSpPr>
            <p:spPr bwMode="auto">
              <a:xfrm>
                <a:off x="1338" y="2840"/>
                <a:ext cx="271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5" name="Line 260"/>
              <p:cNvSpPr>
                <a:spLocks noChangeShapeType="1"/>
              </p:cNvSpPr>
              <p:nvPr/>
            </p:nvSpPr>
            <p:spPr bwMode="auto">
              <a:xfrm>
                <a:off x="1609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6" name="Line 261"/>
              <p:cNvSpPr>
                <a:spLocks noChangeShapeType="1"/>
              </p:cNvSpPr>
              <p:nvPr/>
            </p:nvSpPr>
            <p:spPr bwMode="auto">
              <a:xfrm>
                <a:off x="1609" y="3022"/>
                <a:ext cx="274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7" name="Line 282"/>
              <p:cNvSpPr>
                <a:spLocks noChangeShapeType="1"/>
              </p:cNvSpPr>
              <p:nvPr/>
            </p:nvSpPr>
            <p:spPr bwMode="auto">
              <a:xfrm>
                <a:off x="1883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8" name="Line 283"/>
              <p:cNvSpPr>
                <a:spLocks noChangeShapeType="1"/>
              </p:cNvSpPr>
              <p:nvPr/>
            </p:nvSpPr>
            <p:spPr bwMode="auto">
              <a:xfrm>
                <a:off x="1884" y="2840"/>
                <a:ext cx="271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9" name="Line 284"/>
              <p:cNvSpPr>
                <a:spLocks noChangeShapeType="1"/>
              </p:cNvSpPr>
              <p:nvPr/>
            </p:nvSpPr>
            <p:spPr bwMode="auto">
              <a:xfrm>
                <a:off x="2155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0" name="Line 285"/>
              <p:cNvSpPr>
                <a:spLocks noChangeShapeType="1"/>
              </p:cNvSpPr>
              <p:nvPr/>
            </p:nvSpPr>
            <p:spPr bwMode="auto">
              <a:xfrm>
                <a:off x="2155" y="3022"/>
                <a:ext cx="274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1" name="Line 286"/>
              <p:cNvSpPr>
                <a:spLocks noChangeShapeType="1"/>
              </p:cNvSpPr>
              <p:nvPr/>
            </p:nvSpPr>
            <p:spPr bwMode="auto">
              <a:xfrm>
                <a:off x="2425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2" name="Line 287"/>
              <p:cNvSpPr>
                <a:spLocks noChangeShapeType="1"/>
              </p:cNvSpPr>
              <p:nvPr/>
            </p:nvSpPr>
            <p:spPr bwMode="auto">
              <a:xfrm>
                <a:off x="2426" y="2840"/>
                <a:ext cx="271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3" name="Line 288"/>
              <p:cNvSpPr>
                <a:spLocks noChangeShapeType="1"/>
              </p:cNvSpPr>
              <p:nvPr/>
            </p:nvSpPr>
            <p:spPr bwMode="auto">
              <a:xfrm>
                <a:off x="2697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4" name="Line 289"/>
              <p:cNvSpPr>
                <a:spLocks noChangeShapeType="1"/>
              </p:cNvSpPr>
              <p:nvPr/>
            </p:nvSpPr>
            <p:spPr bwMode="auto">
              <a:xfrm>
                <a:off x="2697" y="3022"/>
                <a:ext cx="274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5" name="Line 290"/>
              <p:cNvSpPr>
                <a:spLocks noChangeShapeType="1"/>
              </p:cNvSpPr>
              <p:nvPr/>
            </p:nvSpPr>
            <p:spPr bwMode="auto">
              <a:xfrm>
                <a:off x="2971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6" name="Line 291"/>
              <p:cNvSpPr>
                <a:spLocks noChangeShapeType="1"/>
              </p:cNvSpPr>
              <p:nvPr/>
            </p:nvSpPr>
            <p:spPr bwMode="auto">
              <a:xfrm>
                <a:off x="2972" y="2840"/>
                <a:ext cx="271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7" name="Line 292"/>
              <p:cNvSpPr>
                <a:spLocks noChangeShapeType="1"/>
              </p:cNvSpPr>
              <p:nvPr/>
            </p:nvSpPr>
            <p:spPr bwMode="auto">
              <a:xfrm>
                <a:off x="3243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8" name="Line 293"/>
              <p:cNvSpPr>
                <a:spLocks noChangeShapeType="1"/>
              </p:cNvSpPr>
              <p:nvPr/>
            </p:nvSpPr>
            <p:spPr bwMode="auto">
              <a:xfrm>
                <a:off x="3243" y="3022"/>
                <a:ext cx="274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9" name="Line 294"/>
              <p:cNvSpPr>
                <a:spLocks noChangeShapeType="1"/>
              </p:cNvSpPr>
              <p:nvPr/>
            </p:nvSpPr>
            <p:spPr bwMode="auto">
              <a:xfrm>
                <a:off x="3514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20" name="Line 295"/>
              <p:cNvSpPr>
                <a:spLocks noChangeShapeType="1"/>
              </p:cNvSpPr>
              <p:nvPr/>
            </p:nvSpPr>
            <p:spPr bwMode="auto">
              <a:xfrm>
                <a:off x="3515" y="2840"/>
                <a:ext cx="271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21" name="Line 296"/>
              <p:cNvSpPr>
                <a:spLocks noChangeShapeType="1"/>
              </p:cNvSpPr>
              <p:nvPr/>
            </p:nvSpPr>
            <p:spPr bwMode="auto">
              <a:xfrm>
                <a:off x="3786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22" name="Line 297"/>
              <p:cNvSpPr>
                <a:spLocks noChangeShapeType="1"/>
              </p:cNvSpPr>
              <p:nvPr/>
            </p:nvSpPr>
            <p:spPr bwMode="auto">
              <a:xfrm>
                <a:off x="3786" y="3022"/>
                <a:ext cx="274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23" name="Line 298"/>
              <p:cNvSpPr>
                <a:spLocks noChangeShapeType="1"/>
              </p:cNvSpPr>
              <p:nvPr/>
            </p:nvSpPr>
            <p:spPr bwMode="auto">
              <a:xfrm>
                <a:off x="4060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24" name="Line 299"/>
              <p:cNvSpPr>
                <a:spLocks noChangeShapeType="1"/>
              </p:cNvSpPr>
              <p:nvPr/>
            </p:nvSpPr>
            <p:spPr bwMode="auto">
              <a:xfrm>
                <a:off x="4061" y="2840"/>
                <a:ext cx="271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25" name="Line 300"/>
              <p:cNvSpPr>
                <a:spLocks noChangeShapeType="1"/>
              </p:cNvSpPr>
              <p:nvPr/>
            </p:nvSpPr>
            <p:spPr bwMode="auto">
              <a:xfrm>
                <a:off x="4332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26" name="Line 301"/>
              <p:cNvSpPr>
                <a:spLocks noChangeShapeType="1"/>
              </p:cNvSpPr>
              <p:nvPr/>
            </p:nvSpPr>
            <p:spPr bwMode="auto">
              <a:xfrm>
                <a:off x="4332" y="3022"/>
                <a:ext cx="274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27" name="Line 302"/>
              <p:cNvSpPr>
                <a:spLocks noChangeShapeType="1"/>
              </p:cNvSpPr>
              <p:nvPr/>
            </p:nvSpPr>
            <p:spPr bwMode="auto">
              <a:xfrm>
                <a:off x="4602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28" name="Line 303"/>
              <p:cNvSpPr>
                <a:spLocks noChangeShapeType="1"/>
              </p:cNvSpPr>
              <p:nvPr/>
            </p:nvSpPr>
            <p:spPr bwMode="auto">
              <a:xfrm>
                <a:off x="4603" y="2840"/>
                <a:ext cx="271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29" name="Line 304"/>
              <p:cNvSpPr>
                <a:spLocks noChangeShapeType="1"/>
              </p:cNvSpPr>
              <p:nvPr/>
            </p:nvSpPr>
            <p:spPr bwMode="auto">
              <a:xfrm>
                <a:off x="4874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30" name="Line 305"/>
              <p:cNvSpPr>
                <a:spLocks noChangeShapeType="1"/>
              </p:cNvSpPr>
              <p:nvPr/>
            </p:nvSpPr>
            <p:spPr bwMode="auto">
              <a:xfrm>
                <a:off x="4874" y="3022"/>
                <a:ext cx="274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31" name="Line 306"/>
              <p:cNvSpPr>
                <a:spLocks noChangeShapeType="1"/>
              </p:cNvSpPr>
              <p:nvPr/>
            </p:nvSpPr>
            <p:spPr bwMode="auto">
              <a:xfrm>
                <a:off x="5148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32" name="Line 307"/>
              <p:cNvSpPr>
                <a:spLocks noChangeShapeType="1"/>
              </p:cNvSpPr>
              <p:nvPr/>
            </p:nvSpPr>
            <p:spPr bwMode="auto">
              <a:xfrm>
                <a:off x="5149" y="2840"/>
                <a:ext cx="271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33" name="Line 308"/>
              <p:cNvSpPr>
                <a:spLocks noChangeShapeType="1"/>
              </p:cNvSpPr>
              <p:nvPr/>
            </p:nvSpPr>
            <p:spPr bwMode="auto">
              <a:xfrm>
                <a:off x="5420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sp>
        <p:nvSpPr>
          <p:cNvPr id="134" name="Freeform 253"/>
          <p:cNvSpPr>
            <a:spLocks/>
          </p:cNvSpPr>
          <p:nvPr/>
        </p:nvSpPr>
        <p:spPr bwMode="auto">
          <a:xfrm>
            <a:off x="1582738" y="3970338"/>
            <a:ext cx="107950" cy="468312"/>
          </a:xfrm>
          <a:custGeom>
            <a:avLst/>
            <a:gdLst>
              <a:gd name="T0" fmla="*/ 0 w 45"/>
              <a:gd name="T1" fmla="*/ 0 h 272"/>
              <a:gd name="T2" fmla="*/ 45 w 45"/>
              <a:gd name="T3" fmla="*/ 159 h 272"/>
              <a:gd name="T4" fmla="*/ 0 w 45"/>
              <a:gd name="T5" fmla="*/ 272 h 272"/>
              <a:gd name="T6" fmla="*/ 0 60000 65536"/>
              <a:gd name="T7" fmla="*/ 0 60000 65536"/>
              <a:gd name="T8" fmla="*/ 0 60000 65536"/>
              <a:gd name="T9" fmla="*/ 0 w 45"/>
              <a:gd name="T10" fmla="*/ 0 h 272"/>
              <a:gd name="T11" fmla="*/ 45 w 45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" h="272">
                <a:moveTo>
                  <a:pt x="0" y="0"/>
                </a:moveTo>
                <a:cubicBezTo>
                  <a:pt x="22" y="57"/>
                  <a:pt x="45" y="114"/>
                  <a:pt x="45" y="159"/>
                </a:cubicBezTo>
                <a:cubicBezTo>
                  <a:pt x="45" y="204"/>
                  <a:pt x="22" y="238"/>
                  <a:pt x="0" y="272"/>
                </a:cubicBezTo>
              </a:path>
            </a:pathLst>
          </a:custGeom>
          <a:noFill/>
          <a:ln w="19050" cap="sq" cmpd="sng">
            <a:solidFill>
              <a:srgbClr val="990000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5" name="Freeform 261"/>
          <p:cNvSpPr>
            <a:spLocks/>
          </p:cNvSpPr>
          <p:nvPr/>
        </p:nvSpPr>
        <p:spPr bwMode="auto">
          <a:xfrm>
            <a:off x="2051050" y="3970338"/>
            <a:ext cx="107950" cy="468312"/>
          </a:xfrm>
          <a:custGeom>
            <a:avLst/>
            <a:gdLst>
              <a:gd name="T0" fmla="*/ 0 w 45"/>
              <a:gd name="T1" fmla="*/ 0 h 272"/>
              <a:gd name="T2" fmla="*/ 45 w 45"/>
              <a:gd name="T3" fmla="*/ 159 h 272"/>
              <a:gd name="T4" fmla="*/ 0 w 45"/>
              <a:gd name="T5" fmla="*/ 272 h 272"/>
              <a:gd name="T6" fmla="*/ 0 60000 65536"/>
              <a:gd name="T7" fmla="*/ 0 60000 65536"/>
              <a:gd name="T8" fmla="*/ 0 60000 65536"/>
              <a:gd name="T9" fmla="*/ 0 w 45"/>
              <a:gd name="T10" fmla="*/ 0 h 272"/>
              <a:gd name="T11" fmla="*/ 45 w 45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" h="272">
                <a:moveTo>
                  <a:pt x="0" y="0"/>
                </a:moveTo>
                <a:cubicBezTo>
                  <a:pt x="22" y="57"/>
                  <a:pt x="45" y="114"/>
                  <a:pt x="45" y="159"/>
                </a:cubicBezTo>
                <a:cubicBezTo>
                  <a:pt x="45" y="204"/>
                  <a:pt x="22" y="238"/>
                  <a:pt x="0" y="272"/>
                </a:cubicBezTo>
              </a:path>
            </a:pathLst>
          </a:custGeom>
          <a:noFill/>
          <a:ln w="19050" cap="sq" cmpd="sng">
            <a:solidFill>
              <a:srgbClr val="990000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6" name="Freeform 262"/>
          <p:cNvSpPr>
            <a:spLocks/>
          </p:cNvSpPr>
          <p:nvPr/>
        </p:nvSpPr>
        <p:spPr bwMode="auto">
          <a:xfrm>
            <a:off x="2446338" y="3970338"/>
            <a:ext cx="107950" cy="468312"/>
          </a:xfrm>
          <a:custGeom>
            <a:avLst/>
            <a:gdLst>
              <a:gd name="T0" fmla="*/ 0 w 45"/>
              <a:gd name="T1" fmla="*/ 0 h 272"/>
              <a:gd name="T2" fmla="*/ 45 w 45"/>
              <a:gd name="T3" fmla="*/ 159 h 272"/>
              <a:gd name="T4" fmla="*/ 0 w 45"/>
              <a:gd name="T5" fmla="*/ 272 h 272"/>
              <a:gd name="T6" fmla="*/ 0 60000 65536"/>
              <a:gd name="T7" fmla="*/ 0 60000 65536"/>
              <a:gd name="T8" fmla="*/ 0 60000 65536"/>
              <a:gd name="T9" fmla="*/ 0 w 45"/>
              <a:gd name="T10" fmla="*/ 0 h 272"/>
              <a:gd name="T11" fmla="*/ 45 w 45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" h="272">
                <a:moveTo>
                  <a:pt x="0" y="0"/>
                </a:moveTo>
                <a:cubicBezTo>
                  <a:pt x="22" y="57"/>
                  <a:pt x="45" y="114"/>
                  <a:pt x="45" y="159"/>
                </a:cubicBezTo>
                <a:cubicBezTo>
                  <a:pt x="45" y="204"/>
                  <a:pt x="22" y="238"/>
                  <a:pt x="0" y="272"/>
                </a:cubicBezTo>
              </a:path>
            </a:pathLst>
          </a:custGeom>
          <a:noFill/>
          <a:ln w="19050" cap="sq" cmpd="sng">
            <a:solidFill>
              <a:srgbClr val="990000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7" name="Freeform 263"/>
          <p:cNvSpPr>
            <a:spLocks/>
          </p:cNvSpPr>
          <p:nvPr/>
        </p:nvSpPr>
        <p:spPr bwMode="auto">
          <a:xfrm>
            <a:off x="2914650" y="3970338"/>
            <a:ext cx="107950" cy="468312"/>
          </a:xfrm>
          <a:custGeom>
            <a:avLst/>
            <a:gdLst>
              <a:gd name="T0" fmla="*/ 0 w 45"/>
              <a:gd name="T1" fmla="*/ 0 h 272"/>
              <a:gd name="T2" fmla="*/ 45 w 45"/>
              <a:gd name="T3" fmla="*/ 159 h 272"/>
              <a:gd name="T4" fmla="*/ 0 w 45"/>
              <a:gd name="T5" fmla="*/ 272 h 272"/>
              <a:gd name="T6" fmla="*/ 0 60000 65536"/>
              <a:gd name="T7" fmla="*/ 0 60000 65536"/>
              <a:gd name="T8" fmla="*/ 0 60000 65536"/>
              <a:gd name="T9" fmla="*/ 0 w 45"/>
              <a:gd name="T10" fmla="*/ 0 h 272"/>
              <a:gd name="T11" fmla="*/ 45 w 45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" h="272">
                <a:moveTo>
                  <a:pt x="0" y="0"/>
                </a:moveTo>
                <a:cubicBezTo>
                  <a:pt x="22" y="57"/>
                  <a:pt x="45" y="114"/>
                  <a:pt x="45" y="159"/>
                </a:cubicBezTo>
                <a:cubicBezTo>
                  <a:pt x="45" y="204"/>
                  <a:pt x="22" y="238"/>
                  <a:pt x="0" y="272"/>
                </a:cubicBezTo>
              </a:path>
            </a:pathLst>
          </a:custGeom>
          <a:noFill/>
          <a:ln w="19050" cap="sq" cmpd="sng">
            <a:solidFill>
              <a:srgbClr val="990000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8" name="Freeform 264"/>
          <p:cNvSpPr>
            <a:spLocks/>
          </p:cNvSpPr>
          <p:nvPr/>
        </p:nvSpPr>
        <p:spPr bwMode="auto">
          <a:xfrm>
            <a:off x="3346450" y="3970338"/>
            <a:ext cx="107950" cy="468312"/>
          </a:xfrm>
          <a:custGeom>
            <a:avLst/>
            <a:gdLst>
              <a:gd name="T0" fmla="*/ 0 w 45"/>
              <a:gd name="T1" fmla="*/ 0 h 272"/>
              <a:gd name="T2" fmla="*/ 45 w 45"/>
              <a:gd name="T3" fmla="*/ 159 h 272"/>
              <a:gd name="T4" fmla="*/ 0 w 45"/>
              <a:gd name="T5" fmla="*/ 272 h 272"/>
              <a:gd name="T6" fmla="*/ 0 60000 65536"/>
              <a:gd name="T7" fmla="*/ 0 60000 65536"/>
              <a:gd name="T8" fmla="*/ 0 60000 65536"/>
              <a:gd name="T9" fmla="*/ 0 w 45"/>
              <a:gd name="T10" fmla="*/ 0 h 272"/>
              <a:gd name="T11" fmla="*/ 45 w 45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" h="272">
                <a:moveTo>
                  <a:pt x="0" y="0"/>
                </a:moveTo>
                <a:cubicBezTo>
                  <a:pt x="22" y="57"/>
                  <a:pt x="45" y="114"/>
                  <a:pt x="45" y="159"/>
                </a:cubicBezTo>
                <a:cubicBezTo>
                  <a:pt x="45" y="204"/>
                  <a:pt x="22" y="238"/>
                  <a:pt x="0" y="272"/>
                </a:cubicBezTo>
              </a:path>
            </a:pathLst>
          </a:custGeom>
          <a:noFill/>
          <a:ln w="19050" cap="sq" cmpd="sng">
            <a:solidFill>
              <a:srgbClr val="990000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20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134" grpId="0" animBg="1"/>
      <p:bldP spid="135" grpId="0" animBg="1"/>
      <p:bldP spid="136" grpId="0" animBg="1"/>
      <p:bldP spid="137" grpId="0" animBg="1"/>
      <p:bldP spid="1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68C4B34-E61B-40F2-A3EA-D69B3ED5FFF6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23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F371A9-948B-4528-8241-0CF6BCBFA361}" type="slidenum">
              <a:rPr lang="en-US" altLang="zh-CN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06437"/>
          </a:xfrm>
          <a:noFill/>
        </p:spPr>
        <p:txBody>
          <a:bodyPr anchor="b"/>
          <a:lstStyle/>
          <a:p>
            <a:pPr eaLnBrk="1" hangingPunct="1"/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ripple counters</a:t>
            </a:r>
          </a:p>
        </p:txBody>
      </p:sp>
      <p:sp>
        <p:nvSpPr>
          <p:cNvPr id="26629" name="Text Box 107"/>
          <p:cNvSpPr txBox="1">
            <a:spLocks noChangeArrowheads="1"/>
          </p:cNvSpPr>
          <p:nvPr/>
        </p:nvSpPr>
        <p:spPr bwMode="auto">
          <a:xfrm>
            <a:off x="1945196" y="1844675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000" b="1">
                <a:solidFill>
                  <a:srgbClr val="2149F3"/>
                </a:solidFill>
                <a:ea typeface="宋体" pitchFamily="2" charset="-122"/>
              </a:rPr>
              <a:t>Q0</a:t>
            </a:r>
          </a:p>
        </p:txBody>
      </p:sp>
      <p:sp>
        <p:nvSpPr>
          <p:cNvPr id="26630" name="AutoShape 116"/>
          <p:cNvSpPr>
            <a:spLocks/>
          </p:cNvSpPr>
          <p:nvPr/>
        </p:nvSpPr>
        <p:spPr bwMode="auto">
          <a:xfrm rot="5400000">
            <a:off x="4932077" y="-1286669"/>
            <a:ext cx="287338" cy="6118225"/>
          </a:xfrm>
          <a:prstGeom prst="leftBrace">
            <a:avLst>
              <a:gd name="adj1" fmla="val 177440"/>
              <a:gd name="adj2" fmla="val 50000"/>
            </a:avLst>
          </a:prstGeom>
          <a:noFill/>
          <a:ln w="22225" cap="sq">
            <a:solidFill>
              <a:srgbClr val="2149F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31" name="Text Box 117"/>
          <p:cNvSpPr txBox="1">
            <a:spLocks noChangeArrowheads="1"/>
          </p:cNvSpPr>
          <p:nvPr/>
        </p:nvSpPr>
        <p:spPr bwMode="auto">
          <a:xfrm>
            <a:off x="3311525" y="981075"/>
            <a:ext cx="3203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400" b="1" dirty="0">
                <a:solidFill>
                  <a:srgbClr val="2149F3"/>
                </a:solidFill>
                <a:ea typeface="宋体" pitchFamily="2" charset="-122"/>
              </a:rPr>
              <a:t>4-bit </a:t>
            </a:r>
            <a:r>
              <a:rPr kumimoji="0" lang="en-US" altLang="zh-CN" sz="2400" b="1" dirty="0" smtClean="0">
                <a:solidFill>
                  <a:srgbClr val="2149F3"/>
                </a:solidFill>
                <a:ea typeface="宋体" pitchFamily="2" charset="-122"/>
              </a:rPr>
              <a:t>binary Counter </a:t>
            </a:r>
            <a:r>
              <a:rPr kumimoji="0" lang="en-US" altLang="zh-CN" sz="2400" b="1" dirty="0">
                <a:solidFill>
                  <a:srgbClr val="2149F3"/>
                </a:solidFill>
                <a:ea typeface="宋体" pitchFamily="2" charset="-122"/>
              </a:rPr>
              <a:t>output</a:t>
            </a:r>
          </a:p>
        </p:txBody>
      </p:sp>
      <p:sp>
        <p:nvSpPr>
          <p:cNvPr id="26632" name="Text Box 118"/>
          <p:cNvSpPr txBox="1">
            <a:spLocks noChangeArrowheads="1"/>
          </p:cNvSpPr>
          <p:nvPr/>
        </p:nvSpPr>
        <p:spPr bwMode="auto">
          <a:xfrm>
            <a:off x="2339961" y="1844675"/>
            <a:ext cx="8638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000" dirty="0" smtClean="0">
                <a:ea typeface="宋体" pitchFamily="2" charset="-122"/>
              </a:rPr>
              <a:t>(LSB</a:t>
            </a:r>
            <a:r>
              <a:rPr kumimoji="0" lang="en-US" altLang="zh-CN" sz="2000" dirty="0">
                <a:ea typeface="宋体" pitchFamily="2" charset="-122"/>
              </a:rPr>
              <a:t>)</a:t>
            </a:r>
            <a:endParaRPr kumimoji="0" lang="zh-CN" altLang="en-US" sz="2000" dirty="0">
              <a:ea typeface="宋体" pitchFamily="2" charset="-122"/>
            </a:endParaRPr>
          </a:p>
        </p:txBody>
      </p:sp>
      <p:sp>
        <p:nvSpPr>
          <p:cNvPr id="26633" name="Text Box 120"/>
          <p:cNvSpPr txBox="1">
            <a:spLocks noChangeArrowheads="1"/>
          </p:cNvSpPr>
          <p:nvPr/>
        </p:nvSpPr>
        <p:spPr bwMode="auto">
          <a:xfrm>
            <a:off x="611188" y="3825875"/>
            <a:ext cx="7191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000" b="1">
                <a:ea typeface="宋体" pitchFamily="2" charset="-122"/>
              </a:rPr>
              <a:t>CLK</a:t>
            </a:r>
          </a:p>
        </p:txBody>
      </p:sp>
      <p:sp>
        <p:nvSpPr>
          <p:cNvPr id="26634" name="Text Box 121"/>
          <p:cNvSpPr txBox="1">
            <a:spLocks noChangeArrowheads="1"/>
          </p:cNvSpPr>
          <p:nvPr/>
        </p:nvSpPr>
        <p:spPr bwMode="auto">
          <a:xfrm>
            <a:off x="682625" y="4546600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000" b="1">
                <a:ea typeface="宋体" pitchFamily="2" charset="-122"/>
              </a:rPr>
              <a:t>Q1</a:t>
            </a:r>
          </a:p>
        </p:txBody>
      </p:sp>
      <p:sp>
        <p:nvSpPr>
          <p:cNvPr id="26635" name="Text Box 122"/>
          <p:cNvSpPr txBox="1">
            <a:spLocks noChangeArrowheads="1"/>
          </p:cNvSpPr>
          <p:nvPr/>
        </p:nvSpPr>
        <p:spPr bwMode="auto">
          <a:xfrm>
            <a:off x="682625" y="4186238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000" b="1">
                <a:ea typeface="宋体" pitchFamily="2" charset="-122"/>
              </a:rPr>
              <a:t>Q0</a:t>
            </a:r>
          </a:p>
        </p:txBody>
      </p:sp>
      <p:sp>
        <p:nvSpPr>
          <p:cNvPr id="26636" name="Text Box 123"/>
          <p:cNvSpPr txBox="1">
            <a:spLocks noChangeArrowheads="1"/>
          </p:cNvSpPr>
          <p:nvPr/>
        </p:nvSpPr>
        <p:spPr bwMode="auto">
          <a:xfrm>
            <a:off x="682625" y="5338763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000" b="1">
                <a:ea typeface="宋体" pitchFamily="2" charset="-122"/>
              </a:rPr>
              <a:t>Q3</a:t>
            </a:r>
          </a:p>
        </p:txBody>
      </p:sp>
      <p:sp>
        <p:nvSpPr>
          <p:cNvPr id="26637" name="Text Box 124"/>
          <p:cNvSpPr txBox="1">
            <a:spLocks noChangeArrowheads="1"/>
          </p:cNvSpPr>
          <p:nvPr/>
        </p:nvSpPr>
        <p:spPr bwMode="auto">
          <a:xfrm>
            <a:off x="682625" y="4978400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000" b="1">
                <a:ea typeface="宋体" pitchFamily="2" charset="-122"/>
              </a:rPr>
              <a:t>Q2</a:t>
            </a:r>
          </a:p>
        </p:txBody>
      </p:sp>
      <p:grpSp>
        <p:nvGrpSpPr>
          <p:cNvPr id="26638" name="Group 326"/>
          <p:cNvGrpSpPr>
            <a:grpSpLocks/>
          </p:cNvGrpSpPr>
          <p:nvPr/>
        </p:nvGrpSpPr>
        <p:grpSpPr bwMode="auto">
          <a:xfrm>
            <a:off x="1366838" y="3825875"/>
            <a:ext cx="7129462" cy="288925"/>
            <a:chOff x="930" y="2568"/>
            <a:chExt cx="4491" cy="182"/>
          </a:xfrm>
        </p:grpSpPr>
        <p:sp>
          <p:nvSpPr>
            <p:cNvPr id="26823" name="Line 125"/>
            <p:cNvSpPr>
              <a:spLocks noChangeShapeType="1"/>
            </p:cNvSpPr>
            <p:nvPr/>
          </p:nvSpPr>
          <p:spPr bwMode="auto">
            <a:xfrm>
              <a:off x="930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24" name="Line 126"/>
            <p:cNvSpPr>
              <a:spLocks noChangeShapeType="1"/>
            </p:cNvSpPr>
            <p:nvPr/>
          </p:nvSpPr>
          <p:spPr bwMode="auto">
            <a:xfrm flipV="1">
              <a:off x="1066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25" name="Line 127"/>
            <p:cNvSpPr>
              <a:spLocks noChangeShapeType="1"/>
            </p:cNvSpPr>
            <p:nvPr/>
          </p:nvSpPr>
          <p:spPr bwMode="auto">
            <a:xfrm>
              <a:off x="1066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26" name="Line 128"/>
            <p:cNvSpPr>
              <a:spLocks noChangeShapeType="1"/>
            </p:cNvSpPr>
            <p:nvPr/>
          </p:nvSpPr>
          <p:spPr bwMode="auto">
            <a:xfrm>
              <a:off x="1202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27" name="Line 129"/>
            <p:cNvSpPr>
              <a:spLocks noChangeShapeType="1"/>
            </p:cNvSpPr>
            <p:nvPr/>
          </p:nvSpPr>
          <p:spPr bwMode="auto">
            <a:xfrm>
              <a:off x="1202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28" name="Line 190"/>
            <p:cNvSpPr>
              <a:spLocks noChangeShapeType="1"/>
            </p:cNvSpPr>
            <p:nvPr/>
          </p:nvSpPr>
          <p:spPr bwMode="auto">
            <a:xfrm flipV="1">
              <a:off x="1338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29" name="Line 191"/>
            <p:cNvSpPr>
              <a:spLocks noChangeShapeType="1"/>
            </p:cNvSpPr>
            <p:nvPr/>
          </p:nvSpPr>
          <p:spPr bwMode="auto">
            <a:xfrm>
              <a:off x="1338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30" name="Line 192"/>
            <p:cNvSpPr>
              <a:spLocks noChangeShapeType="1"/>
            </p:cNvSpPr>
            <p:nvPr/>
          </p:nvSpPr>
          <p:spPr bwMode="auto">
            <a:xfrm>
              <a:off x="1474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31" name="Line 193"/>
            <p:cNvSpPr>
              <a:spLocks noChangeShapeType="1"/>
            </p:cNvSpPr>
            <p:nvPr/>
          </p:nvSpPr>
          <p:spPr bwMode="auto">
            <a:xfrm>
              <a:off x="1474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32" name="Line 194"/>
            <p:cNvSpPr>
              <a:spLocks noChangeShapeType="1"/>
            </p:cNvSpPr>
            <p:nvPr/>
          </p:nvSpPr>
          <p:spPr bwMode="auto">
            <a:xfrm flipV="1">
              <a:off x="1610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33" name="Line 195"/>
            <p:cNvSpPr>
              <a:spLocks noChangeShapeType="1"/>
            </p:cNvSpPr>
            <p:nvPr/>
          </p:nvSpPr>
          <p:spPr bwMode="auto">
            <a:xfrm>
              <a:off x="1610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34" name="Line 196"/>
            <p:cNvSpPr>
              <a:spLocks noChangeShapeType="1"/>
            </p:cNvSpPr>
            <p:nvPr/>
          </p:nvSpPr>
          <p:spPr bwMode="auto">
            <a:xfrm>
              <a:off x="1746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35" name="Line 197"/>
            <p:cNvSpPr>
              <a:spLocks noChangeShapeType="1"/>
            </p:cNvSpPr>
            <p:nvPr/>
          </p:nvSpPr>
          <p:spPr bwMode="auto">
            <a:xfrm>
              <a:off x="1746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36" name="Line 198"/>
            <p:cNvSpPr>
              <a:spLocks noChangeShapeType="1"/>
            </p:cNvSpPr>
            <p:nvPr/>
          </p:nvSpPr>
          <p:spPr bwMode="auto">
            <a:xfrm flipV="1">
              <a:off x="1883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37" name="Line 199"/>
            <p:cNvSpPr>
              <a:spLocks noChangeShapeType="1"/>
            </p:cNvSpPr>
            <p:nvPr/>
          </p:nvSpPr>
          <p:spPr bwMode="auto">
            <a:xfrm>
              <a:off x="1883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38" name="Line 200"/>
            <p:cNvSpPr>
              <a:spLocks noChangeShapeType="1"/>
            </p:cNvSpPr>
            <p:nvPr/>
          </p:nvSpPr>
          <p:spPr bwMode="auto">
            <a:xfrm>
              <a:off x="2019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39" name="Line 201"/>
            <p:cNvSpPr>
              <a:spLocks noChangeShapeType="1"/>
            </p:cNvSpPr>
            <p:nvPr/>
          </p:nvSpPr>
          <p:spPr bwMode="auto">
            <a:xfrm>
              <a:off x="2019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40" name="Line 202"/>
            <p:cNvSpPr>
              <a:spLocks noChangeShapeType="1"/>
            </p:cNvSpPr>
            <p:nvPr/>
          </p:nvSpPr>
          <p:spPr bwMode="auto">
            <a:xfrm flipV="1">
              <a:off x="2154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41" name="Line 203"/>
            <p:cNvSpPr>
              <a:spLocks noChangeShapeType="1"/>
            </p:cNvSpPr>
            <p:nvPr/>
          </p:nvSpPr>
          <p:spPr bwMode="auto">
            <a:xfrm>
              <a:off x="2154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42" name="Line 204"/>
            <p:cNvSpPr>
              <a:spLocks noChangeShapeType="1"/>
            </p:cNvSpPr>
            <p:nvPr/>
          </p:nvSpPr>
          <p:spPr bwMode="auto">
            <a:xfrm>
              <a:off x="2290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43" name="Line 205"/>
            <p:cNvSpPr>
              <a:spLocks noChangeShapeType="1"/>
            </p:cNvSpPr>
            <p:nvPr/>
          </p:nvSpPr>
          <p:spPr bwMode="auto">
            <a:xfrm>
              <a:off x="2290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44" name="Line 206"/>
            <p:cNvSpPr>
              <a:spLocks noChangeShapeType="1"/>
            </p:cNvSpPr>
            <p:nvPr/>
          </p:nvSpPr>
          <p:spPr bwMode="auto">
            <a:xfrm flipV="1">
              <a:off x="2426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45" name="Line 207"/>
            <p:cNvSpPr>
              <a:spLocks noChangeShapeType="1"/>
            </p:cNvSpPr>
            <p:nvPr/>
          </p:nvSpPr>
          <p:spPr bwMode="auto">
            <a:xfrm>
              <a:off x="2426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46" name="Line 208"/>
            <p:cNvSpPr>
              <a:spLocks noChangeShapeType="1"/>
            </p:cNvSpPr>
            <p:nvPr/>
          </p:nvSpPr>
          <p:spPr bwMode="auto">
            <a:xfrm>
              <a:off x="2562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47" name="Line 209"/>
            <p:cNvSpPr>
              <a:spLocks noChangeShapeType="1"/>
            </p:cNvSpPr>
            <p:nvPr/>
          </p:nvSpPr>
          <p:spPr bwMode="auto">
            <a:xfrm>
              <a:off x="2562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48" name="Line 210"/>
            <p:cNvSpPr>
              <a:spLocks noChangeShapeType="1"/>
            </p:cNvSpPr>
            <p:nvPr/>
          </p:nvSpPr>
          <p:spPr bwMode="auto">
            <a:xfrm flipV="1">
              <a:off x="2698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49" name="Line 211"/>
            <p:cNvSpPr>
              <a:spLocks noChangeShapeType="1"/>
            </p:cNvSpPr>
            <p:nvPr/>
          </p:nvSpPr>
          <p:spPr bwMode="auto">
            <a:xfrm>
              <a:off x="2698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50" name="Line 212"/>
            <p:cNvSpPr>
              <a:spLocks noChangeShapeType="1"/>
            </p:cNvSpPr>
            <p:nvPr/>
          </p:nvSpPr>
          <p:spPr bwMode="auto">
            <a:xfrm>
              <a:off x="2834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51" name="Line 213"/>
            <p:cNvSpPr>
              <a:spLocks noChangeShapeType="1"/>
            </p:cNvSpPr>
            <p:nvPr/>
          </p:nvSpPr>
          <p:spPr bwMode="auto">
            <a:xfrm>
              <a:off x="2834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52" name="Line 214"/>
            <p:cNvSpPr>
              <a:spLocks noChangeShapeType="1"/>
            </p:cNvSpPr>
            <p:nvPr/>
          </p:nvSpPr>
          <p:spPr bwMode="auto">
            <a:xfrm flipV="1">
              <a:off x="2971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53" name="Line 215"/>
            <p:cNvSpPr>
              <a:spLocks noChangeShapeType="1"/>
            </p:cNvSpPr>
            <p:nvPr/>
          </p:nvSpPr>
          <p:spPr bwMode="auto">
            <a:xfrm>
              <a:off x="2971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54" name="Line 216"/>
            <p:cNvSpPr>
              <a:spLocks noChangeShapeType="1"/>
            </p:cNvSpPr>
            <p:nvPr/>
          </p:nvSpPr>
          <p:spPr bwMode="auto">
            <a:xfrm>
              <a:off x="3107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55" name="Line 217"/>
            <p:cNvSpPr>
              <a:spLocks noChangeShapeType="1"/>
            </p:cNvSpPr>
            <p:nvPr/>
          </p:nvSpPr>
          <p:spPr bwMode="auto">
            <a:xfrm>
              <a:off x="3107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56" name="Line 218"/>
            <p:cNvSpPr>
              <a:spLocks noChangeShapeType="1"/>
            </p:cNvSpPr>
            <p:nvPr/>
          </p:nvSpPr>
          <p:spPr bwMode="auto">
            <a:xfrm flipV="1">
              <a:off x="3243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57" name="Line 219"/>
            <p:cNvSpPr>
              <a:spLocks noChangeShapeType="1"/>
            </p:cNvSpPr>
            <p:nvPr/>
          </p:nvSpPr>
          <p:spPr bwMode="auto">
            <a:xfrm>
              <a:off x="3243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58" name="Line 220"/>
            <p:cNvSpPr>
              <a:spLocks noChangeShapeType="1"/>
            </p:cNvSpPr>
            <p:nvPr/>
          </p:nvSpPr>
          <p:spPr bwMode="auto">
            <a:xfrm>
              <a:off x="3379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59" name="Line 221"/>
            <p:cNvSpPr>
              <a:spLocks noChangeShapeType="1"/>
            </p:cNvSpPr>
            <p:nvPr/>
          </p:nvSpPr>
          <p:spPr bwMode="auto">
            <a:xfrm>
              <a:off x="3379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60" name="Line 222"/>
            <p:cNvSpPr>
              <a:spLocks noChangeShapeType="1"/>
            </p:cNvSpPr>
            <p:nvPr/>
          </p:nvSpPr>
          <p:spPr bwMode="auto">
            <a:xfrm flipV="1">
              <a:off x="3515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61" name="Line 223"/>
            <p:cNvSpPr>
              <a:spLocks noChangeShapeType="1"/>
            </p:cNvSpPr>
            <p:nvPr/>
          </p:nvSpPr>
          <p:spPr bwMode="auto">
            <a:xfrm>
              <a:off x="3515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62" name="Line 224"/>
            <p:cNvSpPr>
              <a:spLocks noChangeShapeType="1"/>
            </p:cNvSpPr>
            <p:nvPr/>
          </p:nvSpPr>
          <p:spPr bwMode="auto">
            <a:xfrm>
              <a:off x="3651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63" name="Line 225"/>
            <p:cNvSpPr>
              <a:spLocks noChangeShapeType="1"/>
            </p:cNvSpPr>
            <p:nvPr/>
          </p:nvSpPr>
          <p:spPr bwMode="auto">
            <a:xfrm>
              <a:off x="3651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64" name="Line 226"/>
            <p:cNvSpPr>
              <a:spLocks noChangeShapeType="1"/>
            </p:cNvSpPr>
            <p:nvPr/>
          </p:nvSpPr>
          <p:spPr bwMode="auto">
            <a:xfrm flipV="1">
              <a:off x="3787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65" name="Line 227"/>
            <p:cNvSpPr>
              <a:spLocks noChangeShapeType="1"/>
            </p:cNvSpPr>
            <p:nvPr/>
          </p:nvSpPr>
          <p:spPr bwMode="auto">
            <a:xfrm>
              <a:off x="3787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66" name="Line 228"/>
            <p:cNvSpPr>
              <a:spLocks noChangeShapeType="1"/>
            </p:cNvSpPr>
            <p:nvPr/>
          </p:nvSpPr>
          <p:spPr bwMode="auto">
            <a:xfrm>
              <a:off x="3923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67" name="Line 229"/>
            <p:cNvSpPr>
              <a:spLocks noChangeShapeType="1"/>
            </p:cNvSpPr>
            <p:nvPr/>
          </p:nvSpPr>
          <p:spPr bwMode="auto">
            <a:xfrm>
              <a:off x="3923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68" name="Line 230"/>
            <p:cNvSpPr>
              <a:spLocks noChangeShapeType="1"/>
            </p:cNvSpPr>
            <p:nvPr/>
          </p:nvSpPr>
          <p:spPr bwMode="auto">
            <a:xfrm flipV="1">
              <a:off x="4060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69" name="Line 231"/>
            <p:cNvSpPr>
              <a:spLocks noChangeShapeType="1"/>
            </p:cNvSpPr>
            <p:nvPr/>
          </p:nvSpPr>
          <p:spPr bwMode="auto">
            <a:xfrm>
              <a:off x="4060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70" name="Line 232"/>
            <p:cNvSpPr>
              <a:spLocks noChangeShapeType="1"/>
            </p:cNvSpPr>
            <p:nvPr/>
          </p:nvSpPr>
          <p:spPr bwMode="auto">
            <a:xfrm>
              <a:off x="4196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71" name="Line 233"/>
            <p:cNvSpPr>
              <a:spLocks noChangeShapeType="1"/>
            </p:cNvSpPr>
            <p:nvPr/>
          </p:nvSpPr>
          <p:spPr bwMode="auto">
            <a:xfrm>
              <a:off x="4196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72" name="Line 234"/>
            <p:cNvSpPr>
              <a:spLocks noChangeShapeType="1"/>
            </p:cNvSpPr>
            <p:nvPr/>
          </p:nvSpPr>
          <p:spPr bwMode="auto">
            <a:xfrm flipV="1">
              <a:off x="4331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73" name="Line 235"/>
            <p:cNvSpPr>
              <a:spLocks noChangeShapeType="1"/>
            </p:cNvSpPr>
            <p:nvPr/>
          </p:nvSpPr>
          <p:spPr bwMode="auto">
            <a:xfrm>
              <a:off x="4331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74" name="Line 236"/>
            <p:cNvSpPr>
              <a:spLocks noChangeShapeType="1"/>
            </p:cNvSpPr>
            <p:nvPr/>
          </p:nvSpPr>
          <p:spPr bwMode="auto">
            <a:xfrm>
              <a:off x="4467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75" name="Line 237"/>
            <p:cNvSpPr>
              <a:spLocks noChangeShapeType="1"/>
            </p:cNvSpPr>
            <p:nvPr/>
          </p:nvSpPr>
          <p:spPr bwMode="auto">
            <a:xfrm>
              <a:off x="4467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76" name="Line 238"/>
            <p:cNvSpPr>
              <a:spLocks noChangeShapeType="1"/>
            </p:cNvSpPr>
            <p:nvPr/>
          </p:nvSpPr>
          <p:spPr bwMode="auto">
            <a:xfrm flipV="1">
              <a:off x="4603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77" name="Line 239"/>
            <p:cNvSpPr>
              <a:spLocks noChangeShapeType="1"/>
            </p:cNvSpPr>
            <p:nvPr/>
          </p:nvSpPr>
          <p:spPr bwMode="auto">
            <a:xfrm>
              <a:off x="4603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78" name="Line 240"/>
            <p:cNvSpPr>
              <a:spLocks noChangeShapeType="1"/>
            </p:cNvSpPr>
            <p:nvPr/>
          </p:nvSpPr>
          <p:spPr bwMode="auto">
            <a:xfrm>
              <a:off x="4739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79" name="Line 241"/>
            <p:cNvSpPr>
              <a:spLocks noChangeShapeType="1"/>
            </p:cNvSpPr>
            <p:nvPr/>
          </p:nvSpPr>
          <p:spPr bwMode="auto">
            <a:xfrm>
              <a:off x="4739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80" name="Line 242"/>
            <p:cNvSpPr>
              <a:spLocks noChangeShapeType="1"/>
            </p:cNvSpPr>
            <p:nvPr/>
          </p:nvSpPr>
          <p:spPr bwMode="auto">
            <a:xfrm flipV="1">
              <a:off x="4875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81" name="Line 243"/>
            <p:cNvSpPr>
              <a:spLocks noChangeShapeType="1"/>
            </p:cNvSpPr>
            <p:nvPr/>
          </p:nvSpPr>
          <p:spPr bwMode="auto">
            <a:xfrm>
              <a:off x="4875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82" name="Line 244"/>
            <p:cNvSpPr>
              <a:spLocks noChangeShapeType="1"/>
            </p:cNvSpPr>
            <p:nvPr/>
          </p:nvSpPr>
          <p:spPr bwMode="auto">
            <a:xfrm>
              <a:off x="5011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83" name="Line 245"/>
            <p:cNvSpPr>
              <a:spLocks noChangeShapeType="1"/>
            </p:cNvSpPr>
            <p:nvPr/>
          </p:nvSpPr>
          <p:spPr bwMode="auto">
            <a:xfrm>
              <a:off x="5011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84" name="Line 246"/>
            <p:cNvSpPr>
              <a:spLocks noChangeShapeType="1"/>
            </p:cNvSpPr>
            <p:nvPr/>
          </p:nvSpPr>
          <p:spPr bwMode="auto">
            <a:xfrm flipV="1">
              <a:off x="5148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85" name="Line 247"/>
            <p:cNvSpPr>
              <a:spLocks noChangeShapeType="1"/>
            </p:cNvSpPr>
            <p:nvPr/>
          </p:nvSpPr>
          <p:spPr bwMode="auto">
            <a:xfrm>
              <a:off x="5148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86" name="Line 248"/>
            <p:cNvSpPr>
              <a:spLocks noChangeShapeType="1"/>
            </p:cNvSpPr>
            <p:nvPr/>
          </p:nvSpPr>
          <p:spPr bwMode="auto">
            <a:xfrm>
              <a:off x="5284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87" name="Line 249"/>
            <p:cNvSpPr>
              <a:spLocks noChangeShapeType="1"/>
            </p:cNvSpPr>
            <p:nvPr/>
          </p:nvSpPr>
          <p:spPr bwMode="auto">
            <a:xfrm>
              <a:off x="5284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88" name="Line 272"/>
            <p:cNvSpPr>
              <a:spLocks noChangeShapeType="1"/>
            </p:cNvSpPr>
            <p:nvPr/>
          </p:nvSpPr>
          <p:spPr bwMode="auto">
            <a:xfrm>
              <a:off x="5421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" name="Group 330"/>
          <p:cNvGrpSpPr>
            <a:grpSpLocks/>
          </p:cNvGrpSpPr>
          <p:nvPr/>
        </p:nvGrpSpPr>
        <p:grpSpPr bwMode="auto">
          <a:xfrm>
            <a:off x="1366838" y="5554663"/>
            <a:ext cx="7129462" cy="288925"/>
            <a:chOff x="930" y="3657"/>
            <a:chExt cx="4491" cy="182"/>
          </a:xfrm>
        </p:grpSpPr>
        <p:sp>
          <p:nvSpPr>
            <p:cNvPr id="26817" name="Line 268"/>
            <p:cNvSpPr>
              <a:spLocks noChangeShapeType="1"/>
            </p:cNvSpPr>
            <p:nvPr/>
          </p:nvSpPr>
          <p:spPr bwMode="auto">
            <a:xfrm>
              <a:off x="1066" y="3657"/>
              <a:ext cx="0" cy="182"/>
            </a:xfrm>
            <a:prstGeom prst="line">
              <a:avLst/>
            </a:prstGeom>
            <a:noFill/>
            <a:ln w="22225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18" name="Line 269"/>
            <p:cNvSpPr>
              <a:spLocks noChangeShapeType="1"/>
            </p:cNvSpPr>
            <p:nvPr/>
          </p:nvSpPr>
          <p:spPr bwMode="auto">
            <a:xfrm>
              <a:off x="930" y="3657"/>
              <a:ext cx="136" cy="0"/>
            </a:xfrm>
            <a:prstGeom prst="line">
              <a:avLst/>
            </a:prstGeom>
            <a:noFill/>
            <a:ln w="22225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19" name="Line 270"/>
            <p:cNvSpPr>
              <a:spLocks noChangeShapeType="1"/>
            </p:cNvSpPr>
            <p:nvPr/>
          </p:nvSpPr>
          <p:spPr bwMode="auto">
            <a:xfrm flipV="1">
              <a:off x="5421" y="3657"/>
              <a:ext cx="0" cy="182"/>
            </a:xfrm>
            <a:prstGeom prst="line">
              <a:avLst/>
            </a:prstGeom>
            <a:noFill/>
            <a:ln w="22225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20" name="Line 273"/>
            <p:cNvSpPr>
              <a:spLocks noChangeShapeType="1"/>
            </p:cNvSpPr>
            <p:nvPr/>
          </p:nvSpPr>
          <p:spPr bwMode="auto">
            <a:xfrm>
              <a:off x="3243" y="3657"/>
              <a:ext cx="2178" cy="0"/>
            </a:xfrm>
            <a:prstGeom prst="line">
              <a:avLst/>
            </a:prstGeom>
            <a:noFill/>
            <a:ln w="22225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21" name="Line 274"/>
            <p:cNvSpPr>
              <a:spLocks noChangeShapeType="1"/>
            </p:cNvSpPr>
            <p:nvPr/>
          </p:nvSpPr>
          <p:spPr bwMode="auto">
            <a:xfrm flipV="1">
              <a:off x="3243" y="3657"/>
              <a:ext cx="0" cy="182"/>
            </a:xfrm>
            <a:prstGeom prst="line">
              <a:avLst/>
            </a:prstGeom>
            <a:noFill/>
            <a:ln w="22225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822" name="Line 275"/>
            <p:cNvSpPr>
              <a:spLocks noChangeShapeType="1"/>
            </p:cNvSpPr>
            <p:nvPr/>
          </p:nvSpPr>
          <p:spPr bwMode="auto">
            <a:xfrm>
              <a:off x="1066" y="3838"/>
              <a:ext cx="2177" cy="0"/>
            </a:xfrm>
            <a:prstGeom prst="line">
              <a:avLst/>
            </a:prstGeom>
            <a:noFill/>
            <a:ln w="22225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4" name="Group 236"/>
          <p:cNvGrpSpPr>
            <a:grpSpLocks/>
          </p:cNvGrpSpPr>
          <p:nvPr/>
        </p:nvGrpSpPr>
        <p:grpSpPr bwMode="auto">
          <a:xfrm>
            <a:off x="1366838" y="4257675"/>
            <a:ext cx="7127875" cy="288925"/>
            <a:chOff x="930" y="2840"/>
            <a:chExt cx="4490" cy="182"/>
          </a:xfrm>
        </p:grpSpPr>
        <p:sp>
          <p:nvSpPr>
            <p:cNvPr id="26782" name="Line 251"/>
            <p:cNvSpPr>
              <a:spLocks noChangeShapeType="1"/>
            </p:cNvSpPr>
            <p:nvPr/>
          </p:nvSpPr>
          <p:spPr bwMode="auto">
            <a:xfrm>
              <a:off x="930" y="284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26783" name="Group 327"/>
            <p:cNvGrpSpPr>
              <a:grpSpLocks/>
            </p:cNvGrpSpPr>
            <p:nvPr/>
          </p:nvGrpSpPr>
          <p:grpSpPr bwMode="auto">
            <a:xfrm>
              <a:off x="1065" y="2840"/>
              <a:ext cx="4355" cy="182"/>
              <a:chOff x="1065" y="2840"/>
              <a:chExt cx="4355" cy="182"/>
            </a:xfrm>
          </p:grpSpPr>
          <p:sp>
            <p:nvSpPr>
              <p:cNvPr id="26784" name="Line 252"/>
              <p:cNvSpPr>
                <a:spLocks noChangeShapeType="1"/>
              </p:cNvSpPr>
              <p:nvPr/>
            </p:nvSpPr>
            <p:spPr bwMode="auto">
              <a:xfrm>
                <a:off x="1065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85" name="Line 253"/>
              <p:cNvSpPr>
                <a:spLocks noChangeShapeType="1"/>
              </p:cNvSpPr>
              <p:nvPr/>
            </p:nvSpPr>
            <p:spPr bwMode="auto">
              <a:xfrm>
                <a:off x="1065" y="3022"/>
                <a:ext cx="273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86" name="Line 256"/>
              <p:cNvSpPr>
                <a:spLocks noChangeShapeType="1"/>
              </p:cNvSpPr>
              <p:nvPr/>
            </p:nvSpPr>
            <p:spPr bwMode="auto">
              <a:xfrm>
                <a:off x="1337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87" name="Line 259"/>
              <p:cNvSpPr>
                <a:spLocks noChangeShapeType="1"/>
              </p:cNvSpPr>
              <p:nvPr/>
            </p:nvSpPr>
            <p:spPr bwMode="auto">
              <a:xfrm>
                <a:off x="1338" y="2840"/>
                <a:ext cx="271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88" name="Line 260"/>
              <p:cNvSpPr>
                <a:spLocks noChangeShapeType="1"/>
              </p:cNvSpPr>
              <p:nvPr/>
            </p:nvSpPr>
            <p:spPr bwMode="auto">
              <a:xfrm>
                <a:off x="1609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89" name="Line 261"/>
              <p:cNvSpPr>
                <a:spLocks noChangeShapeType="1"/>
              </p:cNvSpPr>
              <p:nvPr/>
            </p:nvSpPr>
            <p:spPr bwMode="auto">
              <a:xfrm>
                <a:off x="1609" y="3022"/>
                <a:ext cx="274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90" name="Line 282"/>
              <p:cNvSpPr>
                <a:spLocks noChangeShapeType="1"/>
              </p:cNvSpPr>
              <p:nvPr/>
            </p:nvSpPr>
            <p:spPr bwMode="auto">
              <a:xfrm>
                <a:off x="1883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91" name="Line 283"/>
              <p:cNvSpPr>
                <a:spLocks noChangeShapeType="1"/>
              </p:cNvSpPr>
              <p:nvPr/>
            </p:nvSpPr>
            <p:spPr bwMode="auto">
              <a:xfrm>
                <a:off x="1884" y="2840"/>
                <a:ext cx="271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92" name="Line 284"/>
              <p:cNvSpPr>
                <a:spLocks noChangeShapeType="1"/>
              </p:cNvSpPr>
              <p:nvPr/>
            </p:nvSpPr>
            <p:spPr bwMode="auto">
              <a:xfrm>
                <a:off x="2155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93" name="Line 285"/>
              <p:cNvSpPr>
                <a:spLocks noChangeShapeType="1"/>
              </p:cNvSpPr>
              <p:nvPr/>
            </p:nvSpPr>
            <p:spPr bwMode="auto">
              <a:xfrm>
                <a:off x="2155" y="3022"/>
                <a:ext cx="274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94" name="Line 286"/>
              <p:cNvSpPr>
                <a:spLocks noChangeShapeType="1"/>
              </p:cNvSpPr>
              <p:nvPr/>
            </p:nvSpPr>
            <p:spPr bwMode="auto">
              <a:xfrm>
                <a:off x="2425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95" name="Line 287"/>
              <p:cNvSpPr>
                <a:spLocks noChangeShapeType="1"/>
              </p:cNvSpPr>
              <p:nvPr/>
            </p:nvSpPr>
            <p:spPr bwMode="auto">
              <a:xfrm>
                <a:off x="2426" y="2840"/>
                <a:ext cx="271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96" name="Line 288"/>
              <p:cNvSpPr>
                <a:spLocks noChangeShapeType="1"/>
              </p:cNvSpPr>
              <p:nvPr/>
            </p:nvSpPr>
            <p:spPr bwMode="auto">
              <a:xfrm>
                <a:off x="2697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97" name="Line 289"/>
              <p:cNvSpPr>
                <a:spLocks noChangeShapeType="1"/>
              </p:cNvSpPr>
              <p:nvPr/>
            </p:nvSpPr>
            <p:spPr bwMode="auto">
              <a:xfrm>
                <a:off x="2697" y="3022"/>
                <a:ext cx="274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98" name="Line 290"/>
              <p:cNvSpPr>
                <a:spLocks noChangeShapeType="1"/>
              </p:cNvSpPr>
              <p:nvPr/>
            </p:nvSpPr>
            <p:spPr bwMode="auto">
              <a:xfrm>
                <a:off x="2971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99" name="Line 291"/>
              <p:cNvSpPr>
                <a:spLocks noChangeShapeType="1"/>
              </p:cNvSpPr>
              <p:nvPr/>
            </p:nvSpPr>
            <p:spPr bwMode="auto">
              <a:xfrm>
                <a:off x="2972" y="2840"/>
                <a:ext cx="271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00" name="Line 292"/>
              <p:cNvSpPr>
                <a:spLocks noChangeShapeType="1"/>
              </p:cNvSpPr>
              <p:nvPr/>
            </p:nvSpPr>
            <p:spPr bwMode="auto">
              <a:xfrm>
                <a:off x="3243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01" name="Line 293"/>
              <p:cNvSpPr>
                <a:spLocks noChangeShapeType="1"/>
              </p:cNvSpPr>
              <p:nvPr/>
            </p:nvSpPr>
            <p:spPr bwMode="auto">
              <a:xfrm>
                <a:off x="3243" y="3022"/>
                <a:ext cx="274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02" name="Line 294"/>
              <p:cNvSpPr>
                <a:spLocks noChangeShapeType="1"/>
              </p:cNvSpPr>
              <p:nvPr/>
            </p:nvSpPr>
            <p:spPr bwMode="auto">
              <a:xfrm>
                <a:off x="3514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03" name="Line 295"/>
              <p:cNvSpPr>
                <a:spLocks noChangeShapeType="1"/>
              </p:cNvSpPr>
              <p:nvPr/>
            </p:nvSpPr>
            <p:spPr bwMode="auto">
              <a:xfrm>
                <a:off x="3515" y="2840"/>
                <a:ext cx="271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04" name="Line 296"/>
              <p:cNvSpPr>
                <a:spLocks noChangeShapeType="1"/>
              </p:cNvSpPr>
              <p:nvPr/>
            </p:nvSpPr>
            <p:spPr bwMode="auto">
              <a:xfrm>
                <a:off x="3786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05" name="Line 297"/>
              <p:cNvSpPr>
                <a:spLocks noChangeShapeType="1"/>
              </p:cNvSpPr>
              <p:nvPr/>
            </p:nvSpPr>
            <p:spPr bwMode="auto">
              <a:xfrm>
                <a:off x="3786" y="3022"/>
                <a:ext cx="274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06" name="Line 298"/>
              <p:cNvSpPr>
                <a:spLocks noChangeShapeType="1"/>
              </p:cNvSpPr>
              <p:nvPr/>
            </p:nvSpPr>
            <p:spPr bwMode="auto">
              <a:xfrm>
                <a:off x="4060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07" name="Line 299"/>
              <p:cNvSpPr>
                <a:spLocks noChangeShapeType="1"/>
              </p:cNvSpPr>
              <p:nvPr/>
            </p:nvSpPr>
            <p:spPr bwMode="auto">
              <a:xfrm>
                <a:off x="4061" y="2840"/>
                <a:ext cx="271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08" name="Line 300"/>
              <p:cNvSpPr>
                <a:spLocks noChangeShapeType="1"/>
              </p:cNvSpPr>
              <p:nvPr/>
            </p:nvSpPr>
            <p:spPr bwMode="auto">
              <a:xfrm>
                <a:off x="4332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09" name="Line 301"/>
              <p:cNvSpPr>
                <a:spLocks noChangeShapeType="1"/>
              </p:cNvSpPr>
              <p:nvPr/>
            </p:nvSpPr>
            <p:spPr bwMode="auto">
              <a:xfrm>
                <a:off x="4332" y="3022"/>
                <a:ext cx="274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10" name="Line 302"/>
              <p:cNvSpPr>
                <a:spLocks noChangeShapeType="1"/>
              </p:cNvSpPr>
              <p:nvPr/>
            </p:nvSpPr>
            <p:spPr bwMode="auto">
              <a:xfrm>
                <a:off x="4602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11" name="Line 303"/>
              <p:cNvSpPr>
                <a:spLocks noChangeShapeType="1"/>
              </p:cNvSpPr>
              <p:nvPr/>
            </p:nvSpPr>
            <p:spPr bwMode="auto">
              <a:xfrm>
                <a:off x="4603" y="2840"/>
                <a:ext cx="271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12" name="Line 304"/>
              <p:cNvSpPr>
                <a:spLocks noChangeShapeType="1"/>
              </p:cNvSpPr>
              <p:nvPr/>
            </p:nvSpPr>
            <p:spPr bwMode="auto">
              <a:xfrm>
                <a:off x="4874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13" name="Line 305"/>
              <p:cNvSpPr>
                <a:spLocks noChangeShapeType="1"/>
              </p:cNvSpPr>
              <p:nvPr/>
            </p:nvSpPr>
            <p:spPr bwMode="auto">
              <a:xfrm>
                <a:off x="4874" y="3022"/>
                <a:ext cx="274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14" name="Line 306"/>
              <p:cNvSpPr>
                <a:spLocks noChangeShapeType="1"/>
              </p:cNvSpPr>
              <p:nvPr/>
            </p:nvSpPr>
            <p:spPr bwMode="auto">
              <a:xfrm>
                <a:off x="5148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15" name="Line 307"/>
              <p:cNvSpPr>
                <a:spLocks noChangeShapeType="1"/>
              </p:cNvSpPr>
              <p:nvPr/>
            </p:nvSpPr>
            <p:spPr bwMode="auto">
              <a:xfrm>
                <a:off x="5149" y="2840"/>
                <a:ext cx="271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16" name="Line 308"/>
              <p:cNvSpPr>
                <a:spLocks noChangeShapeType="1"/>
              </p:cNvSpPr>
              <p:nvPr/>
            </p:nvSpPr>
            <p:spPr bwMode="auto">
              <a:xfrm>
                <a:off x="5420" y="2840"/>
                <a:ext cx="0" cy="182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Group 328"/>
          <p:cNvGrpSpPr>
            <a:grpSpLocks/>
          </p:cNvGrpSpPr>
          <p:nvPr/>
        </p:nvGrpSpPr>
        <p:grpSpPr bwMode="auto">
          <a:xfrm>
            <a:off x="1366838" y="4691063"/>
            <a:ext cx="7129462" cy="288925"/>
            <a:chOff x="930" y="3113"/>
            <a:chExt cx="4491" cy="182"/>
          </a:xfrm>
        </p:grpSpPr>
        <p:sp>
          <p:nvSpPr>
            <p:cNvPr id="26764" name="Line 250"/>
            <p:cNvSpPr>
              <a:spLocks noChangeShapeType="1"/>
            </p:cNvSpPr>
            <p:nvPr/>
          </p:nvSpPr>
          <p:spPr bwMode="auto">
            <a:xfrm flipV="1">
              <a:off x="1066" y="3113"/>
              <a:ext cx="0" cy="182"/>
            </a:xfrm>
            <a:prstGeom prst="line">
              <a:avLst/>
            </a:prstGeom>
            <a:noFill/>
            <a:ln w="22225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765" name="Line 255"/>
            <p:cNvSpPr>
              <a:spLocks noChangeShapeType="1"/>
            </p:cNvSpPr>
            <p:nvPr/>
          </p:nvSpPr>
          <p:spPr bwMode="auto">
            <a:xfrm>
              <a:off x="930" y="3113"/>
              <a:ext cx="136" cy="0"/>
            </a:xfrm>
            <a:prstGeom prst="line">
              <a:avLst/>
            </a:prstGeom>
            <a:noFill/>
            <a:ln w="22225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766" name="Line 257"/>
            <p:cNvSpPr>
              <a:spLocks noChangeShapeType="1"/>
            </p:cNvSpPr>
            <p:nvPr/>
          </p:nvSpPr>
          <p:spPr bwMode="auto">
            <a:xfrm>
              <a:off x="1066" y="3294"/>
              <a:ext cx="544" cy="0"/>
            </a:xfrm>
            <a:prstGeom prst="line">
              <a:avLst/>
            </a:prstGeom>
            <a:noFill/>
            <a:ln w="22225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767" name="Line 258"/>
            <p:cNvSpPr>
              <a:spLocks noChangeShapeType="1"/>
            </p:cNvSpPr>
            <p:nvPr/>
          </p:nvSpPr>
          <p:spPr bwMode="auto">
            <a:xfrm flipV="1">
              <a:off x="1610" y="3113"/>
              <a:ext cx="0" cy="182"/>
            </a:xfrm>
            <a:prstGeom prst="line">
              <a:avLst/>
            </a:prstGeom>
            <a:noFill/>
            <a:ln w="22225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768" name="Line 263"/>
            <p:cNvSpPr>
              <a:spLocks noChangeShapeType="1"/>
            </p:cNvSpPr>
            <p:nvPr/>
          </p:nvSpPr>
          <p:spPr bwMode="auto">
            <a:xfrm>
              <a:off x="1610" y="3113"/>
              <a:ext cx="545" cy="0"/>
            </a:xfrm>
            <a:prstGeom prst="line">
              <a:avLst/>
            </a:prstGeom>
            <a:noFill/>
            <a:ln w="22225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769" name="Line 264"/>
            <p:cNvSpPr>
              <a:spLocks noChangeShapeType="1"/>
            </p:cNvSpPr>
            <p:nvPr/>
          </p:nvSpPr>
          <p:spPr bwMode="auto">
            <a:xfrm>
              <a:off x="5421" y="3113"/>
              <a:ext cx="0" cy="182"/>
            </a:xfrm>
            <a:prstGeom prst="line">
              <a:avLst/>
            </a:prstGeom>
            <a:noFill/>
            <a:ln w="22225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770" name="Line 310"/>
            <p:cNvSpPr>
              <a:spLocks noChangeShapeType="1"/>
            </p:cNvSpPr>
            <p:nvPr/>
          </p:nvSpPr>
          <p:spPr bwMode="auto">
            <a:xfrm flipV="1">
              <a:off x="2155" y="3113"/>
              <a:ext cx="0" cy="182"/>
            </a:xfrm>
            <a:prstGeom prst="line">
              <a:avLst/>
            </a:prstGeom>
            <a:noFill/>
            <a:ln w="22225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771" name="Line 311"/>
            <p:cNvSpPr>
              <a:spLocks noChangeShapeType="1"/>
            </p:cNvSpPr>
            <p:nvPr/>
          </p:nvSpPr>
          <p:spPr bwMode="auto">
            <a:xfrm>
              <a:off x="2155" y="3294"/>
              <a:ext cx="544" cy="0"/>
            </a:xfrm>
            <a:prstGeom prst="line">
              <a:avLst/>
            </a:prstGeom>
            <a:noFill/>
            <a:ln w="22225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772" name="Line 312"/>
            <p:cNvSpPr>
              <a:spLocks noChangeShapeType="1"/>
            </p:cNvSpPr>
            <p:nvPr/>
          </p:nvSpPr>
          <p:spPr bwMode="auto">
            <a:xfrm flipV="1">
              <a:off x="2699" y="3113"/>
              <a:ext cx="0" cy="182"/>
            </a:xfrm>
            <a:prstGeom prst="line">
              <a:avLst/>
            </a:prstGeom>
            <a:noFill/>
            <a:ln w="22225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773" name="Line 313"/>
            <p:cNvSpPr>
              <a:spLocks noChangeShapeType="1"/>
            </p:cNvSpPr>
            <p:nvPr/>
          </p:nvSpPr>
          <p:spPr bwMode="auto">
            <a:xfrm>
              <a:off x="2699" y="3113"/>
              <a:ext cx="545" cy="0"/>
            </a:xfrm>
            <a:prstGeom prst="line">
              <a:avLst/>
            </a:prstGeom>
            <a:noFill/>
            <a:ln w="22225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774" name="Line 314"/>
            <p:cNvSpPr>
              <a:spLocks noChangeShapeType="1"/>
            </p:cNvSpPr>
            <p:nvPr/>
          </p:nvSpPr>
          <p:spPr bwMode="auto">
            <a:xfrm flipV="1">
              <a:off x="3244" y="3113"/>
              <a:ext cx="0" cy="182"/>
            </a:xfrm>
            <a:prstGeom prst="line">
              <a:avLst/>
            </a:prstGeom>
            <a:noFill/>
            <a:ln w="22225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775" name="Line 315"/>
            <p:cNvSpPr>
              <a:spLocks noChangeShapeType="1"/>
            </p:cNvSpPr>
            <p:nvPr/>
          </p:nvSpPr>
          <p:spPr bwMode="auto">
            <a:xfrm>
              <a:off x="3244" y="3294"/>
              <a:ext cx="544" cy="0"/>
            </a:xfrm>
            <a:prstGeom prst="line">
              <a:avLst/>
            </a:prstGeom>
            <a:noFill/>
            <a:ln w="22225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776" name="Line 316"/>
            <p:cNvSpPr>
              <a:spLocks noChangeShapeType="1"/>
            </p:cNvSpPr>
            <p:nvPr/>
          </p:nvSpPr>
          <p:spPr bwMode="auto">
            <a:xfrm flipV="1">
              <a:off x="3788" y="3113"/>
              <a:ext cx="0" cy="182"/>
            </a:xfrm>
            <a:prstGeom prst="line">
              <a:avLst/>
            </a:prstGeom>
            <a:noFill/>
            <a:ln w="22225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777" name="Line 317"/>
            <p:cNvSpPr>
              <a:spLocks noChangeShapeType="1"/>
            </p:cNvSpPr>
            <p:nvPr/>
          </p:nvSpPr>
          <p:spPr bwMode="auto">
            <a:xfrm>
              <a:off x="3788" y="3113"/>
              <a:ext cx="545" cy="0"/>
            </a:xfrm>
            <a:prstGeom prst="line">
              <a:avLst/>
            </a:prstGeom>
            <a:noFill/>
            <a:ln w="22225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778" name="Line 318"/>
            <p:cNvSpPr>
              <a:spLocks noChangeShapeType="1"/>
            </p:cNvSpPr>
            <p:nvPr/>
          </p:nvSpPr>
          <p:spPr bwMode="auto">
            <a:xfrm flipV="1">
              <a:off x="4332" y="3113"/>
              <a:ext cx="0" cy="182"/>
            </a:xfrm>
            <a:prstGeom prst="line">
              <a:avLst/>
            </a:prstGeom>
            <a:noFill/>
            <a:ln w="22225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779" name="Line 319"/>
            <p:cNvSpPr>
              <a:spLocks noChangeShapeType="1"/>
            </p:cNvSpPr>
            <p:nvPr/>
          </p:nvSpPr>
          <p:spPr bwMode="auto">
            <a:xfrm>
              <a:off x="4332" y="3294"/>
              <a:ext cx="544" cy="0"/>
            </a:xfrm>
            <a:prstGeom prst="line">
              <a:avLst/>
            </a:prstGeom>
            <a:noFill/>
            <a:ln w="22225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780" name="Line 320"/>
            <p:cNvSpPr>
              <a:spLocks noChangeShapeType="1"/>
            </p:cNvSpPr>
            <p:nvPr/>
          </p:nvSpPr>
          <p:spPr bwMode="auto">
            <a:xfrm flipV="1">
              <a:off x="4876" y="3113"/>
              <a:ext cx="0" cy="182"/>
            </a:xfrm>
            <a:prstGeom prst="line">
              <a:avLst/>
            </a:prstGeom>
            <a:noFill/>
            <a:ln w="22225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781" name="Line 321"/>
            <p:cNvSpPr>
              <a:spLocks noChangeShapeType="1"/>
            </p:cNvSpPr>
            <p:nvPr/>
          </p:nvSpPr>
          <p:spPr bwMode="auto">
            <a:xfrm>
              <a:off x="4876" y="3113"/>
              <a:ext cx="545" cy="0"/>
            </a:xfrm>
            <a:prstGeom prst="line">
              <a:avLst/>
            </a:prstGeom>
            <a:noFill/>
            <a:ln w="22225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" name="Group 329"/>
          <p:cNvGrpSpPr>
            <a:grpSpLocks/>
          </p:cNvGrpSpPr>
          <p:nvPr/>
        </p:nvGrpSpPr>
        <p:grpSpPr bwMode="auto">
          <a:xfrm>
            <a:off x="1366838" y="5122863"/>
            <a:ext cx="7129462" cy="288925"/>
            <a:chOff x="930" y="3385"/>
            <a:chExt cx="4491" cy="182"/>
          </a:xfrm>
        </p:grpSpPr>
        <p:sp>
          <p:nvSpPr>
            <p:cNvPr id="26754" name="Line 254"/>
            <p:cNvSpPr>
              <a:spLocks noChangeShapeType="1"/>
            </p:cNvSpPr>
            <p:nvPr/>
          </p:nvSpPr>
          <p:spPr bwMode="auto">
            <a:xfrm flipV="1">
              <a:off x="1066" y="3385"/>
              <a:ext cx="0" cy="182"/>
            </a:xfrm>
            <a:prstGeom prst="line">
              <a:avLst/>
            </a:prstGeom>
            <a:noFill/>
            <a:ln w="2222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755" name="Line 262"/>
            <p:cNvSpPr>
              <a:spLocks noChangeShapeType="1"/>
            </p:cNvSpPr>
            <p:nvPr/>
          </p:nvSpPr>
          <p:spPr bwMode="auto">
            <a:xfrm flipV="1">
              <a:off x="5421" y="3385"/>
              <a:ext cx="0" cy="182"/>
            </a:xfrm>
            <a:prstGeom prst="line">
              <a:avLst/>
            </a:prstGeom>
            <a:noFill/>
            <a:ln w="2222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756" name="Line 265"/>
            <p:cNvSpPr>
              <a:spLocks noChangeShapeType="1"/>
            </p:cNvSpPr>
            <p:nvPr/>
          </p:nvSpPr>
          <p:spPr bwMode="auto">
            <a:xfrm>
              <a:off x="930" y="3385"/>
              <a:ext cx="136" cy="0"/>
            </a:xfrm>
            <a:prstGeom prst="line">
              <a:avLst/>
            </a:prstGeom>
            <a:noFill/>
            <a:ln w="2222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757" name="Line 266"/>
            <p:cNvSpPr>
              <a:spLocks noChangeShapeType="1"/>
            </p:cNvSpPr>
            <p:nvPr/>
          </p:nvSpPr>
          <p:spPr bwMode="auto">
            <a:xfrm flipV="1">
              <a:off x="2155" y="3385"/>
              <a:ext cx="0" cy="182"/>
            </a:xfrm>
            <a:prstGeom prst="line">
              <a:avLst/>
            </a:prstGeom>
            <a:noFill/>
            <a:ln w="2222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758" name="Line 267"/>
            <p:cNvSpPr>
              <a:spLocks noChangeShapeType="1"/>
            </p:cNvSpPr>
            <p:nvPr/>
          </p:nvSpPr>
          <p:spPr bwMode="auto">
            <a:xfrm>
              <a:off x="1066" y="3566"/>
              <a:ext cx="1089" cy="0"/>
            </a:xfrm>
            <a:prstGeom prst="line">
              <a:avLst/>
            </a:prstGeom>
            <a:noFill/>
            <a:ln w="2222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759" name="Line 271"/>
            <p:cNvSpPr>
              <a:spLocks noChangeShapeType="1"/>
            </p:cNvSpPr>
            <p:nvPr/>
          </p:nvSpPr>
          <p:spPr bwMode="auto">
            <a:xfrm>
              <a:off x="2155" y="3385"/>
              <a:ext cx="1088" cy="0"/>
            </a:xfrm>
            <a:prstGeom prst="line">
              <a:avLst/>
            </a:prstGeom>
            <a:noFill/>
            <a:ln w="2222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760" name="Line 322"/>
            <p:cNvSpPr>
              <a:spLocks noChangeShapeType="1"/>
            </p:cNvSpPr>
            <p:nvPr/>
          </p:nvSpPr>
          <p:spPr bwMode="auto">
            <a:xfrm flipV="1">
              <a:off x="3243" y="3385"/>
              <a:ext cx="0" cy="182"/>
            </a:xfrm>
            <a:prstGeom prst="line">
              <a:avLst/>
            </a:prstGeom>
            <a:noFill/>
            <a:ln w="2222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761" name="Line 323"/>
            <p:cNvSpPr>
              <a:spLocks noChangeShapeType="1"/>
            </p:cNvSpPr>
            <p:nvPr/>
          </p:nvSpPr>
          <p:spPr bwMode="auto">
            <a:xfrm flipV="1">
              <a:off x="4332" y="3385"/>
              <a:ext cx="0" cy="182"/>
            </a:xfrm>
            <a:prstGeom prst="line">
              <a:avLst/>
            </a:prstGeom>
            <a:noFill/>
            <a:ln w="2222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762" name="Line 324"/>
            <p:cNvSpPr>
              <a:spLocks noChangeShapeType="1"/>
            </p:cNvSpPr>
            <p:nvPr/>
          </p:nvSpPr>
          <p:spPr bwMode="auto">
            <a:xfrm>
              <a:off x="3243" y="3566"/>
              <a:ext cx="1089" cy="0"/>
            </a:xfrm>
            <a:prstGeom prst="line">
              <a:avLst/>
            </a:prstGeom>
            <a:noFill/>
            <a:ln w="2222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763" name="Line 325"/>
            <p:cNvSpPr>
              <a:spLocks noChangeShapeType="1"/>
            </p:cNvSpPr>
            <p:nvPr/>
          </p:nvSpPr>
          <p:spPr bwMode="auto">
            <a:xfrm>
              <a:off x="4332" y="3385"/>
              <a:ext cx="1088" cy="0"/>
            </a:xfrm>
            <a:prstGeom prst="line">
              <a:avLst/>
            </a:prstGeom>
            <a:noFill/>
            <a:ln w="2222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6643" name="Line 106"/>
          <p:cNvSpPr>
            <a:spLocks noChangeShapeType="1"/>
          </p:cNvSpPr>
          <p:nvPr/>
        </p:nvSpPr>
        <p:spPr bwMode="auto">
          <a:xfrm flipV="1">
            <a:off x="2232533" y="2212975"/>
            <a:ext cx="0" cy="36036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44" name="Line 108"/>
          <p:cNvSpPr>
            <a:spLocks noChangeShapeType="1"/>
          </p:cNvSpPr>
          <p:nvPr/>
        </p:nvSpPr>
        <p:spPr bwMode="auto">
          <a:xfrm flipV="1">
            <a:off x="4077208" y="2259013"/>
            <a:ext cx="0" cy="360362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45" name="Line 110"/>
          <p:cNvSpPr>
            <a:spLocks noChangeShapeType="1"/>
          </p:cNvSpPr>
          <p:nvPr/>
        </p:nvSpPr>
        <p:spPr bwMode="auto">
          <a:xfrm flipV="1">
            <a:off x="6012371" y="2259013"/>
            <a:ext cx="0" cy="360362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46" name="Line 112"/>
          <p:cNvSpPr>
            <a:spLocks noChangeShapeType="1"/>
          </p:cNvSpPr>
          <p:nvPr/>
        </p:nvSpPr>
        <p:spPr bwMode="auto">
          <a:xfrm flipV="1">
            <a:off x="7858633" y="2259013"/>
            <a:ext cx="0" cy="360362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47" name="Text Box 114"/>
          <p:cNvSpPr txBox="1">
            <a:spLocks noChangeArrowheads="1"/>
          </p:cNvSpPr>
          <p:nvPr/>
        </p:nvSpPr>
        <p:spPr bwMode="auto">
          <a:xfrm>
            <a:off x="508" y="2987675"/>
            <a:ext cx="792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000" b="1">
                <a:solidFill>
                  <a:srgbClr val="D62204"/>
                </a:solidFill>
                <a:ea typeface="宋体" pitchFamily="2" charset="-122"/>
              </a:rPr>
              <a:t>CLK</a:t>
            </a:r>
          </a:p>
        </p:txBody>
      </p:sp>
      <p:grpSp>
        <p:nvGrpSpPr>
          <p:cNvPr id="26648" name="Group 362"/>
          <p:cNvGrpSpPr>
            <a:grpSpLocks/>
          </p:cNvGrpSpPr>
          <p:nvPr/>
        </p:nvGrpSpPr>
        <p:grpSpPr bwMode="auto">
          <a:xfrm>
            <a:off x="648208" y="2393950"/>
            <a:ext cx="1657350" cy="1008063"/>
            <a:chOff x="408" y="1508"/>
            <a:chExt cx="1044" cy="635"/>
          </a:xfrm>
        </p:grpSpPr>
        <p:sp>
          <p:nvSpPr>
            <p:cNvPr id="26740" name="Line 8"/>
            <p:cNvSpPr>
              <a:spLocks noChangeShapeType="1"/>
            </p:cNvSpPr>
            <p:nvPr/>
          </p:nvSpPr>
          <p:spPr bwMode="auto">
            <a:xfrm flipH="1">
              <a:off x="408" y="2018"/>
              <a:ext cx="20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741" name="Rectangle 7"/>
            <p:cNvSpPr>
              <a:spLocks noChangeArrowheads="1"/>
            </p:cNvSpPr>
            <p:nvPr/>
          </p:nvSpPr>
          <p:spPr bwMode="auto">
            <a:xfrm>
              <a:off x="624" y="1508"/>
              <a:ext cx="577" cy="63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6742" name="Group 9"/>
            <p:cNvGrpSpPr>
              <a:grpSpLocks/>
            </p:cNvGrpSpPr>
            <p:nvPr/>
          </p:nvGrpSpPr>
          <p:grpSpPr bwMode="auto">
            <a:xfrm>
              <a:off x="1201" y="1983"/>
              <a:ext cx="251" cy="64"/>
              <a:chOff x="1837" y="1616"/>
              <a:chExt cx="363" cy="91"/>
            </a:xfrm>
          </p:grpSpPr>
          <p:sp>
            <p:nvSpPr>
              <p:cNvPr id="26752" name="Oval 10"/>
              <p:cNvSpPr>
                <a:spLocks noChangeArrowheads="1"/>
              </p:cNvSpPr>
              <p:nvPr/>
            </p:nvSpPr>
            <p:spPr bwMode="auto">
              <a:xfrm>
                <a:off x="1837" y="1616"/>
                <a:ext cx="91" cy="9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753" name="Line 11"/>
              <p:cNvSpPr>
                <a:spLocks noChangeShapeType="1"/>
              </p:cNvSpPr>
              <p:nvPr/>
            </p:nvSpPr>
            <p:spPr bwMode="auto">
              <a:xfrm flipH="1">
                <a:off x="1927" y="1661"/>
                <a:ext cx="27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6743" name="Line 12"/>
            <p:cNvSpPr>
              <a:spLocks noChangeShapeType="1"/>
            </p:cNvSpPr>
            <p:nvPr/>
          </p:nvSpPr>
          <p:spPr bwMode="auto">
            <a:xfrm flipH="1">
              <a:off x="1201" y="1650"/>
              <a:ext cx="21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745" name="Text Box 14"/>
            <p:cNvSpPr txBox="1">
              <a:spLocks noChangeArrowheads="1"/>
            </p:cNvSpPr>
            <p:nvPr/>
          </p:nvSpPr>
          <p:spPr bwMode="auto">
            <a:xfrm>
              <a:off x="985" y="1508"/>
              <a:ext cx="17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b="1">
                  <a:ea typeface="宋体" pitchFamily="2" charset="-122"/>
                </a:rPr>
                <a:t>Q</a:t>
              </a:r>
            </a:p>
          </p:txBody>
        </p:sp>
        <p:sp>
          <p:nvSpPr>
            <p:cNvPr id="26746" name="Text Box 15"/>
            <p:cNvSpPr txBox="1">
              <a:spLocks noChangeArrowheads="1"/>
            </p:cNvSpPr>
            <p:nvPr/>
          </p:nvSpPr>
          <p:spPr bwMode="auto">
            <a:xfrm>
              <a:off x="985" y="1901"/>
              <a:ext cx="17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b="1">
                  <a:ea typeface="宋体" pitchFamily="2" charset="-122"/>
                </a:rPr>
                <a:t>Q</a:t>
              </a:r>
            </a:p>
          </p:txBody>
        </p:sp>
        <p:grpSp>
          <p:nvGrpSpPr>
            <p:cNvPr id="26747" name="Group 16"/>
            <p:cNvGrpSpPr>
              <a:grpSpLocks/>
            </p:cNvGrpSpPr>
            <p:nvPr/>
          </p:nvGrpSpPr>
          <p:grpSpPr bwMode="auto">
            <a:xfrm>
              <a:off x="624" y="1994"/>
              <a:ext cx="72" cy="64"/>
              <a:chOff x="3515" y="2341"/>
              <a:chExt cx="91" cy="91"/>
            </a:xfrm>
          </p:grpSpPr>
          <p:sp>
            <p:nvSpPr>
              <p:cNvPr id="26750" name="Line 17"/>
              <p:cNvSpPr>
                <a:spLocks noChangeShapeType="1"/>
              </p:cNvSpPr>
              <p:nvPr/>
            </p:nvSpPr>
            <p:spPr bwMode="auto">
              <a:xfrm flipH="1">
                <a:off x="3515" y="2386"/>
                <a:ext cx="91" cy="4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51" name="Line 18"/>
              <p:cNvSpPr>
                <a:spLocks noChangeShapeType="1"/>
              </p:cNvSpPr>
              <p:nvPr/>
            </p:nvSpPr>
            <p:spPr bwMode="auto">
              <a:xfrm flipH="1" flipV="1">
                <a:off x="3515" y="2341"/>
                <a:ext cx="91" cy="4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6748" name="Text Box 92"/>
            <p:cNvSpPr txBox="1">
              <a:spLocks noChangeArrowheads="1"/>
            </p:cNvSpPr>
            <p:nvPr/>
          </p:nvSpPr>
          <p:spPr bwMode="auto">
            <a:xfrm>
              <a:off x="680" y="1891"/>
              <a:ext cx="20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b="1" dirty="0">
                  <a:ea typeface="宋体" pitchFamily="2" charset="-122"/>
                </a:rPr>
                <a:t>T</a:t>
              </a:r>
            </a:p>
          </p:txBody>
        </p:sp>
      </p:grpSp>
      <p:grpSp>
        <p:nvGrpSpPr>
          <p:cNvPr id="26721" name="Group 415"/>
          <p:cNvGrpSpPr>
            <a:grpSpLocks/>
          </p:cNvGrpSpPr>
          <p:nvPr/>
        </p:nvGrpSpPr>
        <p:grpSpPr bwMode="auto">
          <a:xfrm>
            <a:off x="2186496" y="1844675"/>
            <a:ext cx="2278062" cy="1557338"/>
            <a:chOff x="1377" y="1162"/>
            <a:chExt cx="1435" cy="981"/>
          </a:xfrm>
        </p:grpSpPr>
        <p:sp>
          <p:nvSpPr>
            <p:cNvPr id="26723" name="Text Box 109"/>
            <p:cNvSpPr txBox="1">
              <a:spLocks noChangeArrowheads="1"/>
            </p:cNvSpPr>
            <p:nvPr/>
          </p:nvSpPr>
          <p:spPr bwMode="auto">
            <a:xfrm>
              <a:off x="2404" y="1162"/>
              <a:ext cx="4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2149F3"/>
                  </a:solidFill>
                  <a:ea typeface="宋体" pitchFamily="2" charset="-122"/>
                </a:rPr>
                <a:t>Q1</a:t>
              </a:r>
            </a:p>
          </p:txBody>
        </p:sp>
        <p:sp>
          <p:nvSpPr>
            <p:cNvPr id="26724" name="Line 337"/>
            <p:cNvSpPr>
              <a:spLocks noChangeShapeType="1"/>
            </p:cNvSpPr>
            <p:nvPr/>
          </p:nvSpPr>
          <p:spPr bwMode="auto">
            <a:xfrm flipH="1">
              <a:off x="1377" y="2018"/>
              <a:ext cx="21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6725" name="Group 363"/>
            <p:cNvGrpSpPr>
              <a:grpSpLocks/>
            </p:cNvGrpSpPr>
            <p:nvPr/>
          </p:nvGrpSpPr>
          <p:grpSpPr bwMode="auto">
            <a:xfrm>
              <a:off x="1576" y="1508"/>
              <a:ext cx="1044" cy="635"/>
              <a:chOff x="408" y="1508"/>
              <a:chExt cx="1044" cy="635"/>
            </a:xfrm>
          </p:grpSpPr>
          <p:sp>
            <p:nvSpPr>
              <p:cNvPr id="26726" name="Line 364"/>
              <p:cNvSpPr>
                <a:spLocks noChangeShapeType="1"/>
              </p:cNvSpPr>
              <p:nvPr/>
            </p:nvSpPr>
            <p:spPr bwMode="auto">
              <a:xfrm flipH="1">
                <a:off x="408" y="2018"/>
                <a:ext cx="20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27" name="Rectangle 365"/>
              <p:cNvSpPr>
                <a:spLocks noChangeArrowheads="1"/>
              </p:cNvSpPr>
              <p:nvPr/>
            </p:nvSpPr>
            <p:spPr bwMode="auto">
              <a:xfrm>
                <a:off x="624" y="1508"/>
                <a:ext cx="577" cy="63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6728" name="Group 366"/>
              <p:cNvGrpSpPr>
                <a:grpSpLocks/>
              </p:cNvGrpSpPr>
              <p:nvPr/>
            </p:nvGrpSpPr>
            <p:grpSpPr bwMode="auto">
              <a:xfrm>
                <a:off x="1201" y="1983"/>
                <a:ext cx="251" cy="64"/>
                <a:chOff x="1837" y="1616"/>
                <a:chExt cx="363" cy="91"/>
              </a:xfrm>
            </p:grpSpPr>
            <p:sp>
              <p:nvSpPr>
                <p:cNvPr id="26738" name="Oval 367"/>
                <p:cNvSpPr>
                  <a:spLocks noChangeArrowheads="1"/>
                </p:cNvSpPr>
                <p:nvPr/>
              </p:nvSpPr>
              <p:spPr bwMode="auto">
                <a:xfrm>
                  <a:off x="1837" y="1616"/>
                  <a:ext cx="91" cy="91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739" name="Line 368"/>
                <p:cNvSpPr>
                  <a:spLocks noChangeShapeType="1"/>
                </p:cNvSpPr>
                <p:nvPr/>
              </p:nvSpPr>
              <p:spPr bwMode="auto">
                <a:xfrm flipH="1">
                  <a:off x="1927" y="1661"/>
                  <a:ext cx="273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6729" name="Line 369"/>
              <p:cNvSpPr>
                <a:spLocks noChangeShapeType="1"/>
              </p:cNvSpPr>
              <p:nvPr/>
            </p:nvSpPr>
            <p:spPr bwMode="auto">
              <a:xfrm flipH="1">
                <a:off x="1201" y="1650"/>
                <a:ext cx="2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31" name="Text Box 371"/>
              <p:cNvSpPr txBox="1">
                <a:spLocks noChangeArrowheads="1"/>
              </p:cNvSpPr>
              <p:nvPr/>
            </p:nvSpPr>
            <p:spPr bwMode="auto">
              <a:xfrm>
                <a:off x="985" y="1508"/>
                <a:ext cx="17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0" lang="en-US" altLang="zh-CN" b="1">
                    <a:ea typeface="宋体" pitchFamily="2" charset="-122"/>
                  </a:rPr>
                  <a:t>Q</a:t>
                </a:r>
              </a:p>
            </p:txBody>
          </p:sp>
          <p:sp>
            <p:nvSpPr>
              <p:cNvPr id="26732" name="Text Box 372"/>
              <p:cNvSpPr txBox="1">
                <a:spLocks noChangeArrowheads="1"/>
              </p:cNvSpPr>
              <p:nvPr/>
            </p:nvSpPr>
            <p:spPr bwMode="auto">
              <a:xfrm>
                <a:off x="985" y="1901"/>
                <a:ext cx="17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0" lang="en-US" altLang="zh-CN" b="1">
                    <a:ea typeface="宋体" pitchFamily="2" charset="-122"/>
                  </a:rPr>
                  <a:t>Q</a:t>
                </a:r>
              </a:p>
            </p:txBody>
          </p:sp>
          <p:grpSp>
            <p:nvGrpSpPr>
              <p:cNvPr id="26733" name="Group 373"/>
              <p:cNvGrpSpPr>
                <a:grpSpLocks/>
              </p:cNvGrpSpPr>
              <p:nvPr/>
            </p:nvGrpSpPr>
            <p:grpSpPr bwMode="auto">
              <a:xfrm>
                <a:off x="624" y="1994"/>
                <a:ext cx="72" cy="64"/>
                <a:chOff x="3515" y="2341"/>
                <a:chExt cx="91" cy="91"/>
              </a:xfrm>
            </p:grpSpPr>
            <p:sp>
              <p:nvSpPr>
                <p:cNvPr id="26736" name="Line 374"/>
                <p:cNvSpPr>
                  <a:spLocks noChangeShapeType="1"/>
                </p:cNvSpPr>
                <p:nvPr/>
              </p:nvSpPr>
              <p:spPr bwMode="auto">
                <a:xfrm flipH="1">
                  <a:off x="3515" y="2386"/>
                  <a:ext cx="91" cy="4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737" name="Line 375"/>
                <p:cNvSpPr>
                  <a:spLocks noChangeShapeType="1"/>
                </p:cNvSpPr>
                <p:nvPr/>
              </p:nvSpPr>
              <p:spPr bwMode="auto">
                <a:xfrm flipH="1" flipV="1">
                  <a:off x="3515" y="2341"/>
                  <a:ext cx="91" cy="4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6734" name="Text Box 376"/>
              <p:cNvSpPr txBox="1">
                <a:spLocks noChangeArrowheads="1"/>
              </p:cNvSpPr>
              <p:nvPr/>
            </p:nvSpPr>
            <p:spPr bwMode="auto">
              <a:xfrm>
                <a:off x="669" y="1902"/>
                <a:ext cx="205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0" lang="en-US" altLang="zh-CN" b="1" dirty="0">
                    <a:ea typeface="宋体" pitchFamily="2" charset="-122"/>
                  </a:rPr>
                  <a:t>T</a:t>
                </a:r>
              </a:p>
            </p:txBody>
          </p:sp>
        </p:grpSp>
      </p:grpSp>
      <p:grpSp>
        <p:nvGrpSpPr>
          <p:cNvPr id="16" name="Group 416"/>
          <p:cNvGrpSpPr>
            <a:grpSpLocks/>
          </p:cNvGrpSpPr>
          <p:nvPr/>
        </p:nvGrpSpPr>
        <p:grpSpPr bwMode="auto">
          <a:xfrm>
            <a:off x="4167696" y="1844675"/>
            <a:ext cx="2168525" cy="1557338"/>
            <a:chOff x="2625" y="1162"/>
            <a:chExt cx="1366" cy="981"/>
          </a:xfrm>
        </p:grpSpPr>
        <p:sp>
          <p:nvSpPr>
            <p:cNvPr id="26703" name="Text Box 111"/>
            <p:cNvSpPr txBox="1">
              <a:spLocks noChangeArrowheads="1"/>
            </p:cNvSpPr>
            <p:nvPr/>
          </p:nvSpPr>
          <p:spPr bwMode="auto">
            <a:xfrm>
              <a:off x="3583" y="1162"/>
              <a:ext cx="4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2149F3"/>
                  </a:solidFill>
                  <a:ea typeface="宋体" pitchFamily="2" charset="-122"/>
                </a:rPr>
                <a:t>Q2</a:t>
              </a:r>
            </a:p>
          </p:txBody>
        </p:sp>
        <p:grpSp>
          <p:nvGrpSpPr>
            <p:cNvPr id="26704" name="Group 378"/>
            <p:cNvGrpSpPr>
              <a:grpSpLocks/>
            </p:cNvGrpSpPr>
            <p:nvPr/>
          </p:nvGrpSpPr>
          <p:grpSpPr bwMode="auto">
            <a:xfrm>
              <a:off x="2789" y="1508"/>
              <a:ext cx="1044" cy="635"/>
              <a:chOff x="408" y="1508"/>
              <a:chExt cx="1044" cy="635"/>
            </a:xfrm>
          </p:grpSpPr>
          <p:sp>
            <p:nvSpPr>
              <p:cNvPr id="26707" name="Line 379"/>
              <p:cNvSpPr>
                <a:spLocks noChangeShapeType="1"/>
              </p:cNvSpPr>
              <p:nvPr/>
            </p:nvSpPr>
            <p:spPr bwMode="auto">
              <a:xfrm flipH="1">
                <a:off x="408" y="2018"/>
                <a:ext cx="20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08" name="Rectangle 380"/>
              <p:cNvSpPr>
                <a:spLocks noChangeArrowheads="1"/>
              </p:cNvSpPr>
              <p:nvPr/>
            </p:nvSpPr>
            <p:spPr bwMode="auto">
              <a:xfrm>
                <a:off x="624" y="1508"/>
                <a:ext cx="577" cy="63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6709" name="Group 381"/>
              <p:cNvGrpSpPr>
                <a:grpSpLocks/>
              </p:cNvGrpSpPr>
              <p:nvPr/>
            </p:nvGrpSpPr>
            <p:grpSpPr bwMode="auto">
              <a:xfrm>
                <a:off x="1201" y="1983"/>
                <a:ext cx="251" cy="64"/>
                <a:chOff x="1837" y="1616"/>
                <a:chExt cx="363" cy="91"/>
              </a:xfrm>
            </p:grpSpPr>
            <p:sp>
              <p:nvSpPr>
                <p:cNvPr id="26719" name="Oval 382"/>
                <p:cNvSpPr>
                  <a:spLocks noChangeArrowheads="1"/>
                </p:cNvSpPr>
                <p:nvPr/>
              </p:nvSpPr>
              <p:spPr bwMode="auto">
                <a:xfrm>
                  <a:off x="1837" y="1616"/>
                  <a:ext cx="91" cy="91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720" name="Line 383"/>
                <p:cNvSpPr>
                  <a:spLocks noChangeShapeType="1"/>
                </p:cNvSpPr>
                <p:nvPr/>
              </p:nvSpPr>
              <p:spPr bwMode="auto">
                <a:xfrm flipH="1">
                  <a:off x="1927" y="1661"/>
                  <a:ext cx="273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6710" name="Line 384"/>
              <p:cNvSpPr>
                <a:spLocks noChangeShapeType="1"/>
              </p:cNvSpPr>
              <p:nvPr/>
            </p:nvSpPr>
            <p:spPr bwMode="auto">
              <a:xfrm flipH="1">
                <a:off x="1201" y="1650"/>
                <a:ext cx="2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12" name="Text Box 386"/>
              <p:cNvSpPr txBox="1">
                <a:spLocks noChangeArrowheads="1"/>
              </p:cNvSpPr>
              <p:nvPr/>
            </p:nvSpPr>
            <p:spPr bwMode="auto">
              <a:xfrm>
                <a:off x="985" y="1508"/>
                <a:ext cx="17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0" lang="en-US" altLang="zh-CN" b="1">
                    <a:ea typeface="宋体" pitchFamily="2" charset="-122"/>
                  </a:rPr>
                  <a:t>Q</a:t>
                </a:r>
              </a:p>
            </p:txBody>
          </p:sp>
          <p:sp>
            <p:nvSpPr>
              <p:cNvPr id="26713" name="Text Box 387"/>
              <p:cNvSpPr txBox="1">
                <a:spLocks noChangeArrowheads="1"/>
              </p:cNvSpPr>
              <p:nvPr/>
            </p:nvSpPr>
            <p:spPr bwMode="auto">
              <a:xfrm>
                <a:off x="985" y="1901"/>
                <a:ext cx="17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0" lang="en-US" altLang="zh-CN" b="1">
                    <a:ea typeface="宋体" pitchFamily="2" charset="-122"/>
                  </a:rPr>
                  <a:t>Q</a:t>
                </a:r>
              </a:p>
            </p:txBody>
          </p:sp>
          <p:grpSp>
            <p:nvGrpSpPr>
              <p:cNvPr id="26714" name="Group 388"/>
              <p:cNvGrpSpPr>
                <a:grpSpLocks/>
              </p:cNvGrpSpPr>
              <p:nvPr/>
            </p:nvGrpSpPr>
            <p:grpSpPr bwMode="auto">
              <a:xfrm>
                <a:off x="624" y="1994"/>
                <a:ext cx="72" cy="64"/>
                <a:chOff x="3515" y="2341"/>
                <a:chExt cx="91" cy="91"/>
              </a:xfrm>
            </p:grpSpPr>
            <p:sp>
              <p:nvSpPr>
                <p:cNvPr id="26717" name="Line 389"/>
                <p:cNvSpPr>
                  <a:spLocks noChangeShapeType="1"/>
                </p:cNvSpPr>
                <p:nvPr/>
              </p:nvSpPr>
              <p:spPr bwMode="auto">
                <a:xfrm flipH="1">
                  <a:off x="3515" y="2386"/>
                  <a:ext cx="91" cy="4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718" name="Line 390"/>
                <p:cNvSpPr>
                  <a:spLocks noChangeShapeType="1"/>
                </p:cNvSpPr>
                <p:nvPr/>
              </p:nvSpPr>
              <p:spPr bwMode="auto">
                <a:xfrm flipH="1" flipV="1">
                  <a:off x="3515" y="2341"/>
                  <a:ext cx="91" cy="4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6715" name="Text Box 391"/>
              <p:cNvSpPr txBox="1">
                <a:spLocks noChangeArrowheads="1"/>
              </p:cNvSpPr>
              <p:nvPr/>
            </p:nvSpPr>
            <p:spPr bwMode="auto">
              <a:xfrm>
                <a:off x="658" y="1906"/>
                <a:ext cx="205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0" lang="en-US" altLang="zh-CN" b="1">
                    <a:ea typeface="宋体" pitchFamily="2" charset="-122"/>
                  </a:rPr>
                  <a:t>T</a:t>
                </a:r>
              </a:p>
            </p:txBody>
          </p:sp>
        </p:grpSp>
        <p:sp>
          <p:nvSpPr>
            <p:cNvPr id="26705" name="Line 408"/>
            <p:cNvSpPr>
              <a:spLocks noChangeShapeType="1"/>
            </p:cNvSpPr>
            <p:nvPr/>
          </p:nvSpPr>
          <p:spPr bwMode="auto">
            <a:xfrm>
              <a:off x="2625" y="2018"/>
              <a:ext cx="19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0" name="Group 418"/>
          <p:cNvGrpSpPr>
            <a:grpSpLocks/>
          </p:cNvGrpSpPr>
          <p:nvPr/>
        </p:nvGrpSpPr>
        <p:grpSpPr bwMode="auto">
          <a:xfrm>
            <a:off x="6058413" y="1844675"/>
            <a:ext cx="2941640" cy="1557338"/>
            <a:chOff x="3816" y="1162"/>
            <a:chExt cx="1853" cy="981"/>
          </a:xfrm>
        </p:grpSpPr>
        <p:sp>
          <p:nvSpPr>
            <p:cNvPr id="26684" name="Text Box 113"/>
            <p:cNvSpPr txBox="1">
              <a:spLocks noChangeArrowheads="1"/>
            </p:cNvSpPr>
            <p:nvPr/>
          </p:nvSpPr>
          <p:spPr bwMode="auto">
            <a:xfrm>
              <a:off x="4808" y="1162"/>
              <a:ext cx="4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2149F3"/>
                  </a:solidFill>
                  <a:ea typeface="宋体" pitchFamily="2" charset="-122"/>
                </a:rPr>
                <a:t>Q3</a:t>
              </a:r>
            </a:p>
          </p:txBody>
        </p:sp>
        <p:sp>
          <p:nvSpPr>
            <p:cNvPr id="26685" name="Text Box 119"/>
            <p:cNvSpPr txBox="1">
              <a:spLocks noChangeArrowheads="1"/>
            </p:cNvSpPr>
            <p:nvPr/>
          </p:nvSpPr>
          <p:spPr bwMode="auto">
            <a:xfrm>
              <a:off x="5056" y="1162"/>
              <a:ext cx="61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ea typeface="宋体" pitchFamily="2" charset="-122"/>
                </a:rPr>
                <a:t>(</a:t>
              </a:r>
              <a:r>
                <a:rPr kumimoji="0" lang="en-US" altLang="zh-CN" sz="2000" dirty="0" smtClean="0">
                  <a:ea typeface="宋体" pitchFamily="2" charset="-122"/>
                </a:rPr>
                <a:t>MSB)</a:t>
              </a:r>
              <a:endParaRPr kumimoji="0" lang="zh-CN" altLang="en-US" sz="2000" dirty="0">
                <a:ea typeface="宋体" pitchFamily="2" charset="-122"/>
              </a:endParaRPr>
            </a:p>
          </p:txBody>
        </p:sp>
        <p:grpSp>
          <p:nvGrpSpPr>
            <p:cNvPr id="26686" name="Group 393"/>
            <p:cNvGrpSpPr>
              <a:grpSpLocks/>
            </p:cNvGrpSpPr>
            <p:nvPr/>
          </p:nvGrpSpPr>
          <p:grpSpPr bwMode="auto">
            <a:xfrm>
              <a:off x="3957" y="1508"/>
              <a:ext cx="1044" cy="635"/>
              <a:chOff x="408" y="1508"/>
              <a:chExt cx="1044" cy="635"/>
            </a:xfrm>
          </p:grpSpPr>
          <p:sp>
            <p:nvSpPr>
              <p:cNvPr id="26689" name="Line 394"/>
              <p:cNvSpPr>
                <a:spLocks noChangeShapeType="1"/>
              </p:cNvSpPr>
              <p:nvPr/>
            </p:nvSpPr>
            <p:spPr bwMode="auto">
              <a:xfrm flipH="1">
                <a:off x="408" y="2018"/>
                <a:ext cx="20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90" name="Rectangle 395"/>
              <p:cNvSpPr>
                <a:spLocks noChangeArrowheads="1"/>
              </p:cNvSpPr>
              <p:nvPr/>
            </p:nvSpPr>
            <p:spPr bwMode="auto">
              <a:xfrm>
                <a:off x="624" y="1508"/>
                <a:ext cx="577" cy="63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6691" name="Group 396"/>
              <p:cNvGrpSpPr>
                <a:grpSpLocks/>
              </p:cNvGrpSpPr>
              <p:nvPr/>
            </p:nvGrpSpPr>
            <p:grpSpPr bwMode="auto">
              <a:xfrm>
                <a:off x="1201" y="1983"/>
                <a:ext cx="251" cy="64"/>
                <a:chOff x="1837" y="1616"/>
                <a:chExt cx="363" cy="91"/>
              </a:xfrm>
            </p:grpSpPr>
            <p:sp>
              <p:nvSpPr>
                <p:cNvPr id="26701" name="Oval 397"/>
                <p:cNvSpPr>
                  <a:spLocks noChangeArrowheads="1"/>
                </p:cNvSpPr>
                <p:nvPr/>
              </p:nvSpPr>
              <p:spPr bwMode="auto">
                <a:xfrm>
                  <a:off x="1837" y="1616"/>
                  <a:ext cx="91" cy="91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702" name="Line 398"/>
                <p:cNvSpPr>
                  <a:spLocks noChangeShapeType="1"/>
                </p:cNvSpPr>
                <p:nvPr/>
              </p:nvSpPr>
              <p:spPr bwMode="auto">
                <a:xfrm flipH="1">
                  <a:off x="1927" y="1661"/>
                  <a:ext cx="273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6692" name="Line 399"/>
              <p:cNvSpPr>
                <a:spLocks noChangeShapeType="1"/>
              </p:cNvSpPr>
              <p:nvPr/>
            </p:nvSpPr>
            <p:spPr bwMode="auto">
              <a:xfrm flipH="1">
                <a:off x="1201" y="1650"/>
                <a:ext cx="2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94" name="Text Box 401"/>
              <p:cNvSpPr txBox="1">
                <a:spLocks noChangeArrowheads="1"/>
              </p:cNvSpPr>
              <p:nvPr/>
            </p:nvSpPr>
            <p:spPr bwMode="auto">
              <a:xfrm>
                <a:off x="985" y="1508"/>
                <a:ext cx="17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0" lang="en-US" altLang="zh-CN" b="1">
                    <a:ea typeface="宋体" pitchFamily="2" charset="-122"/>
                  </a:rPr>
                  <a:t>Q</a:t>
                </a:r>
              </a:p>
            </p:txBody>
          </p:sp>
          <p:sp>
            <p:nvSpPr>
              <p:cNvPr id="26695" name="Text Box 402"/>
              <p:cNvSpPr txBox="1">
                <a:spLocks noChangeArrowheads="1"/>
              </p:cNvSpPr>
              <p:nvPr/>
            </p:nvSpPr>
            <p:spPr bwMode="auto">
              <a:xfrm>
                <a:off x="985" y="1901"/>
                <a:ext cx="17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0" lang="en-US" altLang="zh-CN" b="1">
                    <a:ea typeface="宋体" pitchFamily="2" charset="-122"/>
                  </a:rPr>
                  <a:t>Q</a:t>
                </a:r>
              </a:p>
            </p:txBody>
          </p:sp>
          <p:grpSp>
            <p:nvGrpSpPr>
              <p:cNvPr id="26696" name="Group 403"/>
              <p:cNvGrpSpPr>
                <a:grpSpLocks/>
              </p:cNvGrpSpPr>
              <p:nvPr/>
            </p:nvGrpSpPr>
            <p:grpSpPr bwMode="auto">
              <a:xfrm>
                <a:off x="624" y="1994"/>
                <a:ext cx="72" cy="64"/>
                <a:chOff x="3515" y="2341"/>
                <a:chExt cx="91" cy="91"/>
              </a:xfrm>
            </p:grpSpPr>
            <p:sp>
              <p:nvSpPr>
                <p:cNvPr id="26699" name="Line 404"/>
                <p:cNvSpPr>
                  <a:spLocks noChangeShapeType="1"/>
                </p:cNvSpPr>
                <p:nvPr/>
              </p:nvSpPr>
              <p:spPr bwMode="auto">
                <a:xfrm flipH="1">
                  <a:off x="3515" y="2386"/>
                  <a:ext cx="91" cy="4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700" name="Line 405"/>
                <p:cNvSpPr>
                  <a:spLocks noChangeShapeType="1"/>
                </p:cNvSpPr>
                <p:nvPr/>
              </p:nvSpPr>
              <p:spPr bwMode="auto">
                <a:xfrm flipH="1" flipV="1">
                  <a:off x="3515" y="2341"/>
                  <a:ext cx="91" cy="4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6697" name="Text Box 406"/>
              <p:cNvSpPr txBox="1">
                <a:spLocks noChangeArrowheads="1"/>
              </p:cNvSpPr>
              <p:nvPr/>
            </p:nvSpPr>
            <p:spPr bwMode="auto">
              <a:xfrm>
                <a:off x="660" y="1906"/>
                <a:ext cx="205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0" lang="en-US" altLang="zh-CN" b="1">
                    <a:ea typeface="宋体" pitchFamily="2" charset="-122"/>
                  </a:rPr>
                  <a:t>T</a:t>
                </a:r>
              </a:p>
            </p:txBody>
          </p:sp>
        </p:grpSp>
        <p:sp>
          <p:nvSpPr>
            <p:cNvPr id="26687" name="Line 409"/>
            <p:cNvSpPr>
              <a:spLocks noChangeShapeType="1"/>
            </p:cNvSpPr>
            <p:nvPr/>
          </p:nvSpPr>
          <p:spPr bwMode="auto">
            <a:xfrm>
              <a:off x="3816" y="2018"/>
              <a:ext cx="19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6653" name="AutoShape 419"/>
          <p:cNvSpPr>
            <a:spLocks noChangeArrowheads="1"/>
          </p:cNvSpPr>
          <p:nvPr/>
        </p:nvSpPr>
        <p:spPr bwMode="auto">
          <a:xfrm>
            <a:off x="6767513" y="296863"/>
            <a:ext cx="2197100" cy="1044575"/>
          </a:xfrm>
          <a:prstGeom prst="bracketPair">
            <a:avLst>
              <a:gd name="adj" fmla="val 16667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zh-CN" altLang="en-US" sz="2000" b="1">
                <a:ea typeface="华文细黑" pitchFamily="2" charset="-122"/>
              </a:rPr>
              <a:t>行波计数器、</a:t>
            </a:r>
          </a:p>
          <a:p>
            <a:pPr algn="ctr"/>
            <a:r>
              <a:rPr lang="zh-CN" altLang="en-US" sz="2000" b="1">
                <a:ea typeface="华文细黑" pitchFamily="2" charset="-122"/>
              </a:rPr>
              <a:t>串行计数器</a:t>
            </a:r>
          </a:p>
          <a:p>
            <a:pPr algn="ctr"/>
            <a:r>
              <a:rPr lang="zh-CN" altLang="en-US" sz="2000" b="1">
                <a:ea typeface="华文细黑" pitchFamily="2" charset="-122"/>
              </a:rPr>
              <a:t>（是</a:t>
            </a:r>
            <a:r>
              <a:rPr lang="zh-CN" altLang="en-US" sz="2000" b="1">
                <a:solidFill>
                  <a:srgbClr val="990000"/>
                </a:solidFill>
                <a:ea typeface="华文细黑" pitchFamily="2" charset="-122"/>
              </a:rPr>
              <a:t>异步</a:t>
            </a:r>
            <a:r>
              <a:rPr lang="zh-CN" altLang="en-US" sz="2000" b="1">
                <a:ea typeface="华文细黑" pitchFamily="2" charset="-122"/>
              </a:rPr>
              <a:t>计数的）</a:t>
            </a:r>
          </a:p>
        </p:txBody>
      </p:sp>
      <p:sp>
        <p:nvSpPr>
          <p:cNvPr id="26654" name="Line 235"/>
          <p:cNvSpPr>
            <a:spLocks noChangeShapeType="1"/>
          </p:cNvSpPr>
          <p:nvPr/>
        </p:nvSpPr>
        <p:spPr bwMode="auto">
          <a:xfrm>
            <a:off x="1582738" y="3465513"/>
            <a:ext cx="0" cy="2628900"/>
          </a:xfrm>
          <a:prstGeom prst="line">
            <a:avLst/>
          </a:prstGeom>
          <a:noFill/>
          <a:ln w="19050">
            <a:solidFill>
              <a:srgbClr val="0F512A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55" name="Line 237"/>
          <p:cNvSpPr>
            <a:spLocks noChangeShapeType="1"/>
          </p:cNvSpPr>
          <p:nvPr/>
        </p:nvSpPr>
        <p:spPr bwMode="auto">
          <a:xfrm>
            <a:off x="2014538" y="3465513"/>
            <a:ext cx="0" cy="2628900"/>
          </a:xfrm>
          <a:prstGeom prst="line">
            <a:avLst/>
          </a:prstGeom>
          <a:noFill/>
          <a:ln w="19050">
            <a:solidFill>
              <a:srgbClr val="0F512A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56" name="Line 238"/>
          <p:cNvSpPr>
            <a:spLocks noChangeShapeType="1"/>
          </p:cNvSpPr>
          <p:nvPr/>
        </p:nvSpPr>
        <p:spPr bwMode="auto">
          <a:xfrm>
            <a:off x="2446338" y="3465513"/>
            <a:ext cx="0" cy="2628900"/>
          </a:xfrm>
          <a:prstGeom prst="line">
            <a:avLst/>
          </a:prstGeom>
          <a:noFill/>
          <a:ln w="19050">
            <a:solidFill>
              <a:srgbClr val="0F512A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57" name="Line 239"/>
          <p:cNvSpPr>
            <a:spLocks noChangeShapeType="1"/>
          </p:cNvSpPr>
          <p:nvPr/>
        </p:nvSpPr>
        <p:spPr bwMode="auto">
          <a:xfrm>
            <a:off x="2878138" y="3465513"/>
            <a:ext cx="0" cy="2628900"/>
          </a:xfrm>
          <a:prstGeom prst="line">
            <a:avLst/>
          </a:prstGeom>
          <a:noFill/>
          <a:ln w="19050">
            <a:solidFill>
              <a:srgbClr val="0F512A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58" name="Line 240"/>
          <p:cNvSpPr>
            <a:spLocks noChangeShapeType="1"/>
          </p:cNvSpPr>
          <p:nvPr/>
        </p:nvSpPr>
        <p:spPr bwMode="auto">
          <a:xfrm>
            <a:off x="3311525" y="3465513"/>
            <a:ext cx="0" cy="2628900"/>
          </a:xfrm>
          <a:prstGeom prst="line">
            <a:avLst/>
          </a:prstGeom>
          <a:noFill/>
          <a:ln w="19050">
            <a:solidFill>
              <a:srgbClr val="0F512A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59" name="Line 241"/>
          <p:cNvSpPr>
            <a:spLocks noChangeShapeType="1"/>
          </p:cNvSpPr>
          <p:nvPr/>
        </p:nvSpPr>
        <p:spPr bwMode="auto">
          <a:xfrm>
            <a:off x="3743325" y="3465513"/>
            <a:ext cx="0" cy="2628900"/>
          </a:xfrm>
          <a:prstGeom prst="line">
            <a:avLst/>
          </a:prstGeom>
          <a:noFill/>
          <a:ln w="19050">
            <a:solidFill>
              <a:srgbClr val="0F512A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60" name="Line 242"/>
          <p:cNvSpPr>
            <a:spLocks noChangeShapeType="1"/>
          </p:cNvSpPr>
          <p:nvPr/>
        </p:nvSpPr>
        <p:spPr bwMode="auto">
          <a:xfrm>
            <a:off x="4175125" y="3465513"/>
            <a:ext cx="0" cy="2628900"/>
          </a:xfrm>
          <a:prstGeom prst="line">
            <a:avLst/>
          </a:prstGeom>
          <a:noFill/>
          <a:ln w="19050">
            <a:solidFill>
              <a:srgbClr val="0F512A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61" name="Line 243"/>
          <p:cNvSpPr>
            <a:spLocks noChangeShapeType="1"/>
          </p:cNvSpPr>
          <p:nvPr/>
        </p:nvSpPr>
        <p:spPr bwMode="auto">
          <a:xfrm>
            <a:off x="4606925" y="3465513"/>
            <a:ext cx="0" cy="2628900"/>
          </a:xfrm>
          <a:prstGeom prst="line">
            <a:avLst/>
          </a:prstGeom>
          <a:noFill/>
          <a:ln w="19050">
            <a:solidFill>
              <a:srgbClr val="0F512A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62" name="Line 244"/>
          <p:cNvSpPr>
            <a:spLocks noChangeShapeType="1"/>
          </p:cNvSpPr>
          <p:nvPr/>
        </p:nvSpPr>
        <p:spPr bwMode="auto">
          <a:xfrm>
            <a:off x="5038725" y="3465513"/>
            <a:ext cx="0" cy="2628900"/>
          </a:xfrm>
          <a:prstGeom prst="line">
            <a:avLst/>
          </a:prstGeom>
          <a:noFill/>
          <a:ln w="19050">
            <a:solidFill>
              <a:srgbClr val="0F512A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63" name="Line 245"/>
          <p:cNvSpPr>
            <a:spLocks noChangeShapeType="1"/>
          </p:cNvSpPr>
          <p:nvPr/>
        </p:nvSpPr>
        <p:spPr bwMode="auto">
          <a:xfrm>
            <a:off x="5470525" y="3465513"/>
            <a:ext cx="0" cy="2628900"/>
          </a:xfrm>
          <a:prstGeom prst="line">
            <a:avLst/>
          </a:prstGeom>
          <a:noFill/>
          <a:ln w="19050">
            <a:solidFill>
              <a:srgbClr val="0F512A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64" name="Line 246"/>
          <p:cNvSpPr>
            <a:spLocks noChangeShapeType="1"/>
          </p:cNvSpPr>
          <p:nvPr/>
        </p:nvSpPr>
        <p:spPr bwMode="auto">
          <a:xfrm>
            <a:off x="5902325" y="3465513"/>
            <a:ext cx="0" cy="2628900"/>
          </a:xfrm>
          <a:prstGeom prst="line">
            <a:avLst/>
          </a:prstGeom>
          <a:noFill/>
          <a:ln w="19050">
            <a:solidFill>
              <a:srgbClr val="0F512A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65" name="Line 247"/>
          <p:cNvSpPr>
            <a:spLocks noChangeShapeType="1"/>
          </p:cNvSpPr>
          <p:nvPr/>
        </p:nvSpPr>
        <p:spPr bwMode="auto">
          <a:xfrm>
            <a:off x="6334125" y="3465513"/>
            <a:ext cx="0" cy="2628900"/>
          </a:xfrm>
          <a:prstGeom prst="line">
            <a:avLst/>
          </a:prstGeom>
          <a:noFill/>
          <a:ln w="19050">
            <a:solidFill>
              <a:srgbClr val="0F512A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66" name="Line 248"/>
          <p:cNvSpPr>
            <a:spLocks noChangeShapeType="1"/>
          </p:cNvSpPr>
          <p:nvPr/>
        </p:nvSpPr>
        <p:spPr bwMode="auto">
          <a:xfrm>
            <a:off x="6767513" y="3465513"/>
            <a:ext cx="0" cy="2628900"/>
          </a:xfrm>
          <a:prstGeom prst="line">
            <a:avLst/>
          </a:prstGeom>
          <a:noFill/>
          <a:ln w="19050">
            <a:solidFill>
              <a:srgbClr val="0F512A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67" name="Line 249"/>
          <p:cNvSpPr>
            <a:spLocks noChangeShapeType="1"/>
          </p:cNvSpPr>
          <p:nvPr/>
        </p:nvSpPr>
        <p:spPr bwMode="auto">
          <a:xfrm>
            <a:off x="7199313" y="3465513"/>
            <a:ext cx="0" cy="2628900"/>
          </a:xfrm>
          <a:prstGeom prst="line">
            <a:avLst/>
          </a:prstGeom>
          <a:noFill/>
          <a:ln w="19050">
            <a:solidFill>
              <a:srgbClr val="0F512A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68" name="Line 250"/>
          <p:cNvSpPr>
            <a:spLocks noChangeShapeType="1"/>
          </p:cNvSpPr>
          <p:nvPr/>
        </p:nvSpPr>
        <p:spPr bwMode="auto">
          <a:xfrm>
            <a:off x="7631113" y="3465513"/>
            <a:ext cx="0" cy="2628900"/>
          </a:xfrm>
          <a:prstGeom prst="line">
            <a:avLst/>
          </a:prstGeom>
          <a:noFill/>
          <a:ln w="19050">
            <a:solidFill>
              <a:srgbClr val="0F512A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69" name="Line 251"/>
          <p:cNvSpPr>
            <a:spLocks noChangeShapeType="1"/>
          </p:cNvSpPr>
          <p:nvPr/>
        </p:nvSpPr>
        <p:spPr bwMode="auto">
          <a:xfrm>
            <a:off x="8062913" y="3465513"/>
            <a:ext cx="0" cy="2628900"/>
          </a:xfrm>
          <a:prstGeom prst="line">
            <a:avLst/>
          </a:prstGeom>
          <a:noFill/>
          <a:ln w="19050">
            <a:solidFill>
              <a:srgbClr val="0F512A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70" name="Text Box 252"/>
          <p:cNvSpPr txBox="1">
            <a:spLocks noChangeArrowheads="1"/>
          </p:cNvSpPr>
          <p:nvPr/>
        </p:nvSpPr>
        <p:spPr bwMode="auto">
          <a:xfrm>
            <a:off x="250825" y="981075"/>
            <a:ext cx="1908175" cy="40957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dirty="0" smtClean="0">
                <a:ea typeface="华文细黑" pitchFamily="2" charset="-122"/>
              </a:rPr>
              <a:t>(</a:t>
            </a:r>
            <a:r>
              <a:rPr lang="en-US" altLang="zh-CN" sz="2000" b="1" dirty="0" smtClean="0">
                <a:ea typeface="宋体" pitchFamily="2" charset="-122"/>
              </a:rPr>
              <a:t>fig8-24)</a:t>
            </a:r>
            <a:endParaRPr lang="en-US" altLang="zh-CN" sz="2000" b="1" dirty="0">
              <a:ea typeface="宋体" pitchFamily="2" charset="-122"/>
            </a:endParaRPr>
          </a:p>
        </p:txBody>
      </p:sp>
      <p:sp>
        <p:nvSpPr>
          <p:cNvPr id="20733" name="Freeform 253"/>
          <p:cNvSpPr>
            <a:spLocks/>
          </p:cNvSpPr>
          <p:nvPr/>
        </p:nvSpPr>
        <p:spPr bwMode="auto">
          <a:xfrm>
            <a:off x="1582738" y="3970338"/>
            <a:ext cx="107950" cy="468312"/>
          </a:xfrm>
          <a:custGeom>
            <a:avLst/>
            <a:gdLst>
              <a:gd name="T0" fmla="*/ 0 w 45"/>
              <a:gd name="T1" fmla="*/ 0 h 272"/>
              <a:gd name="T2" fmla="*/ 45 w 45"/>
              <a:gd name="T3" fmla="*/ 159 h 272"/>
              <a:gd name="T4" fmla="*/ 0 w 45"/>
              <a:gd name="T5" fmla="*/ 272 h 272"/>
              <a:gd name="T6" fmla="*/ 0 60000 65536"/>
              <a:gd name="T7" fmla="*/ 0 60000 65536"/>
              <a:gd name="T8" fmla="*/ 0 60000 65536"/>
              <a:gd name="T9" fmla="*/ 0 w 45"/>
              <a:gd name="T10" fmla="*/ 0 h 272"/>
              <a:gd name="T11" fmla="*/ 45 w 45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" h="272">
                <a:moveTo>
                  <a:pt x="0" y="0"/>
                </a:moveTo>
                <a:cubicBezTo>
                  <a:pt x="22" y="57"/>
                  <a:pt x="45" y="114"/>
                  <a:pt x="45" y="159"/>
                </a:cubicBezTo>
                <a:cubicBezTo>
                  <a:pt x="45" y="204"/>
                  <a:pt x="22" y="238"/>
                  <a:pt x="0" y="272"/>
                </a:cubicBezTo>
              </a:path>
            </a:pathLst>
          </a:custGeom>
          <a:noFill/>
          <a:ln w="19050" cap="sq" cmpd="sng">
            <a:solidFill>
              <a:srgbClr val="990000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734" name="Freeform 254"/>
          <p:cNvSpPr>
            <a:spLocks/>
          </p:cNvSpPr>
          <p:nvPr/>
        </p:nvSpPr>
        <p:spPr bwMode="auto">
          <a:xfrm>
            <a:off x="1582738" y="4438650"/>
            <a:ext cx="107950" cy="468313"/>
          </a:xfrm>
          <a:custGeom>
            <a:avLst/>
            <a:gdLst>
              <a:gd name="T0" fmla="*/ 0 w 45"/>
              <a:gd name="T1" fmla="*/ 0 h 272"/>
              <a:gd name="T2" fmla="*/ 45 w 45"/>
              <a:gd name="T3" fmla="*/ 159 h 272"/>
              <a:gd name="T4" fmla="*/ 0 w 45"/>
              <a:gd name="T5" fmla="*/ 272 h 272"/>
              <a:gd name="T6" fmla="*/ 0 60000 65536"/>
              <a:gd name="T7" fmla="*/ 0 60000 65536"/>
              <a:gd name="T8" fmla="*/ 0 60000 65536"/>
              <a:gd name="T9" fmla="*/ 0 w 45"/>
              <a:gd name="T10" fmla="*/ 0 h 272"/>
              <a:gd name="T11" fmla="*/ 45 w 45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" h="272">
                <a:moveTo>
                  <a:pt x="0" y="0"/>
                </a:moveTo>
                <a:cubicBezTo>
                  <a:pt x="22" y="57"/>
                  <a:pt x="45" y="114"/>
                  <a:pt x="45" y="159"/>
                </a:cubicBezTo>
                <a:cubicBezTo>
                  <a:pt x="45" y="204"/>
                  <a:pt x="22" y="238"/>
                  <a:pt x="0" y="272"/>
                </a:cubicBezTo>
              </a:path>
            </a:pathLst>
          </a:custGeom>
          <a:noFill/>
          <a:ln w="19050" cap="sq" cmpd="sng">
            <a:solidFill>
              <a:srgbClr val="990000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735" name="Freeform 255"/>
          <p:cNvSpPr>
            <a:spLocks/>
          </p:cNvSpPr>
          <p:nvPr/>
        </p:nvSpPr>
        <p:spPr bwMode="auto">
          <a:xfrm>
            <a:off x="1582738" y="4833938"/>
            <a:ext cx="107950" cy="468312"/>
          </a:xfrm>
          <a:custGeom>
            <a:avLst/>
            <a:gdLst>
              <a:gd name="T0" fmla="*/ 0 w 45"/>
              <a:gd name="T1" fmla="*/ 0 h 272"/>
              <a:gd name="T2" fmla="*/ 45 w 45"/>
              <a:gd name="T3" fmla="*/ 159 h 272"/>
              <a:gd name="T4" fmla="*/ 0 w 45"/>
              <a:gd name="T5" fmla="*/ 272 h 272"/>
              <a:gd name="T6" fmla="*/ 0 60000 65536"/>
              <a:gd name="T7" fmla="*/ 0 60000 65536"/>
              <a:gd name="T8" fmla="*/ 0 60000 65536"/>
              <a:gd name="T9" fmla="*/ 0 w 45"/>
              <a:gd name="T10" fmla="*/ 0 h 272"/>
              <a:gd name="T11" fmla="*/ 45 w 45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" h="272">
                <a:moveTo>
                  <a:pt x="0" y="0"/>
                </a:moveTo>
                <a:cubicBezTo>
                  <a:pt x="22" y="57"/>
                  <a:pt x="45" y="114"/>
                  <a:pt x="45" y="159"/>
                </a:cubicBezTo>
                <a:cubicBezTo>
                  <a:pt x="45" y="204"/>
                  <a:pt x="22" y="238"/>
                  <a:pt x="0" y="272"/>
                </a:cubicBezTo>
              </a:path>
            </a:pathLst>
          </a:custGeom>
          <a:noFill/>
          <a:ln w="19050" cap="sq" cmpd="sng">
            <a:solidFill>
              <a:srgbClr val="990000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736" name="Freeform 256"/>
          <p:cNvSpPr>
            <a:spLocks/>
          </p:cNvSpPr>
          <p:nvPr/>
        </p:nvSpPr>
        <p:spPr bwMode="auto">
          <a:xfrm>
            <a:off x="1582738" y="5302250"/>
            <a:ext cx="107950" cy="468313"/>
          </a:xfrm>
          <a:custGeom>
            <a:avLst/>
            <a:gdLst>
              <a:gd name="T0" fmla="*/ 0 w 45"/>
              <a:gd name="T1" fmla="*/ 0 h 272"/>
              <a:gd name="T2" fmla="*/ 45 w 45"/>
              <a:gd name="T3" fmla="*/ 159 h 272"/>
              <a:gd name="T4" fmla="*/ 0 w 45"/>
              <a:gd name="T5" fmla="*/ 272 h 272"/>
              <a:gd name="T6" fmla="*/ 0 60000 65536"/>
              <a:gd name="T7" fmla="*/ 0 60000 65536"/>
              <a:gd name="T8" fmla="*/ 0 60000 65536"/>
              <a:gd name="T9" fmla="*/ 0 w 45"/>
              <a:gd name="T10" fmla="*/ 0 h 272"/>
              <a:gd name="T11" fmla="*/ 45 w 45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" h="272">
                <a:moveTo>
                  <a:pt x="0" y="0"/>
                </a:moveTo>
                <a:cubicBezTo>
                  <a:pt x="22" y="57"/>
                  <a:pt x="45" y="114"/>
                  <a:pt x="45" y="159"/>
                </a:cubicBezTo>
                <a:cubicBezTo>
                  <a:pt x="45" y="204"/>
                  <a:pt x="22" y="238"/>
                  <a:pt x="0" y="272"/>
                </a:cubicBezTo>
              </a:path>
            </a:pathLst>
          </a:custGeom>
          <a:noFill/>
          <a:ln w="19050" cap="sq" cmpd="sng">
            <a:solidFill>
              <a:srgbClr val="990000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737" name="Freeform 257"/>
          <p:cNvSpPr>
            <a:spLocks/>
          </p:cNvSpPr>
          <p:nvPr/>
        </p:nvSpPr>
        <p:spPr bwMode="auto">
          <a:xfrm>
            <a:off x="2446338" y="4402138"/>
            <a:ext cx="107950" cy="468312"/>
          </a:xfrm>
          <a:custGeom>
            <a:avLst/>
            <a:gdLst>
              <a:gd name="T0" fmla="*/ 0 w 45"/>
              <a:gd name="T1" fmla="*/ 0 h 272"/>
              <a:gd name="T2" fmla="*/ 45 w 45"/>
              <a:gd name="T3" fmla="*/ 159 h 272"/>
              <a:gd name="T4" fmla="*/ 0 w 45"/>
              <a:gd name="T5" fmla="*/ 272 h 272"/>
              <a:gd name="T6" fmla="*/ 0 60000 65536"/>
              <a:gd name="T7" fmla="*/ 0 60000 65536"/>
              <a:gd name="T8" fmla="*/ 0 60000 65536"/>
              <a:gd name="T9" fmla="*/ 0 w 45"/>
              <a:gd name="T10" fmla="*/ 0 h 272"/>
              <a:gd name="T11" fmla="*/ 45 w 45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" h="272">
                <a:moveTo>
                  <a:pt x="0" y="0"/>
                </a:moveTo>
                <a:cubicBezTo>
                  <a:pt x="22" y="57"/>
                  <a:pt x="45" y="114"/>
                  <a:pt x="45" y="159"/>
                </a:cubicBezTo>
                <a:cubicBezTo>
                  <a:pt x="45" y="204"/>
                  <a:pt x="22" y="238"/>
                  <a:pt x="0" y="272"/>
                </a:cubicBezTo>
              </a:path>
            </a:pathLst>
          </a:custGeom>
          <a:noFill/>
          <a:ln w="19050" cap="sq" cmpd="sng">
            <a:solidFill>
              <a:srgbClr val="990000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738" name="Freeform 258"/>
          <p:cNvSpPr>
            <a:spLocks/>
          </p:cNvSpPr>
          <p:nvPr/>
        </p:nvSpPr>
        <p:spPr bwMode="auto">
          <a:xfrm>
            <a:off x="3309938" y="4402138"/>
            <a:ext cx="107950" cy="468312"/>
          </a:xfrm>
          <a:custGeom>
            <a:avLst/>
            <a:gdLst>
              <a:gd name="T0" fmla="*/ 0 w 45"/>
              <a:gd name="T1" fmla="*/ 0 h 272"/>
              <a:gd name="T2" fmla="*/ 45 w 45"/>
              <a:gd name="T3" fmla="*/ 159 h 272"/>
              <a:gd name="T4" fmla="*/ 0 w 45"/>
              <a:gd name="T5" fmla="*/ 272 h 272"/>
              <a:gd name="T6" fmla="*/ 0 60000 65536"/>
              <a:gd name="T7" fmla="*/ 0 60000 65536"/>
              <a:gd name="T8" fmla="*/ 0 60000 65536"/>
              <a:gd name="T9" fmla="*/ 0 w 45"/>
              <a:gd name="T10" fmla="*/ 0 h 272"/>
              <a:gd name="T11" fmla="*/ 45 w 45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" h="272">
                <a:moveTo>
                  <a:pt x="0" y="0"/>
                </a:moveTo>
                <a:cubicBezTo>
                  <a:pt x="22" y="57"/>
                  <a:pt x="45" y="114"/>
                  <a:pt x="45" y="159"/>
                </a:cubicBezTo>
                <a:cubicBezTo>
                  <a:pt x="45" y="204"/>
                  <a:pt x="22" y="238"/>
                  <a:pt x="0" y="272"/>
                </a:cubicBezTo>
              </a:path>
            </a:pathLst>
          </a:custGeom>
          <a:noFill/>
          <a:ln w="19050" cap="sq" cmpd="sng">
            <a:solidFill>
              <a:srgbClr val="990000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739" name="Freeform 259"/>
          <p:cNvSpPr>
            <a:spLocks/>
          </p:cNvSpPr>
          <p:nvPr/>
        </p:nvSpPr>
        <p:spPr bwMode="auto">
          <a:xfrm>
            <a:off x="3346450" y="4870450"/>
            <a:ext cx="107950" cy="468313"/>
          </a:xfrm>
          <a:custGeom>
            <a:avLst/>
            <a:gdLst>
              <a:gd name="T0" fmla="*/ 0 w 45"/>
              <a:gd name="T1" fmla="*/ 0 h 272"/>
              <a:gd name="T2" fmla="*/ 45 w 45"/>
              <a:gd name="T3" fmla="*/ 159 h 272"/>
              <a:gd name="T4" fmla="*/ 0 w 45"/>
              <a:gd name="T5" fmla="*/ 272 h 272"/>
              <a:gd name="T6" fmla="*/ 0 60000 65536"/>
              <a:gd name="T7" fmla="*/ 0 60000 65536"/>
              <a:gd name="T8" fmla="*/ 0 60000 65536"/>
              <a:gd name="T9" fmla="*/ 0 w 45"/>
              <a:gd name="T10" fmla="*/ 0 h 272"/>
              <a:gd name="T11" fmla="*/ 45 w 45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" h="272">
                <a:moveTo>
                  <a:pt x="0" y="0"/>
                </a:moveTo>
                <a:cubicBezTo>
                  <a:pt x="22" y="57"/>
                  <a:pt x="45" y="114"/>
                  <a:pt x="45" y="159"/>
                </a:cubicBezTo>
                <a:cubicBezTo>
                  <a:pt x="45" y="204"/>
                  <a:pt x="22" y="238"/>
                  <a:pt x="0" y="272"/>
                </a:cubicBezTo>
              </a:path>
            </a:pathLst>
          </a:custGeom>
          <a:noFill/>
          <a:ln w="19050" cap="sq" cmpd="sng">
            <a:solidFill>
              <a:srgbClr val="990000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740" name="Freeform 260"/>
          <p:cNvSpPr>
            <a:spLocks/>
          </p:cNvSpPr>
          <p:nvPr/>
        </p:nvSpPr>
        <p:spPr bwMode="auto">
          <a:xfrm>
            <a:off x="5075238" y="5230813"/>
            <a:ext cx="107950" cy="468312"/>
          </a:xfrm>
          <a:custGeom>
            <a:avLst/>
            <a:gdLst>
              <a:gd name="T0" fmla="*/ 0 w 45"/>
              <a:gd name="T1" fmla="*/ 0 h 272"/>
              <a:gd name="T2" fmla="*/ 45 w 45"/>
              <a:gd name="T3" fmla="*/ 159 h 272"/>
              <a:gd name="T4" fmla="*/ 0 w 45"/>
              <a:gd name="T5" fmla="*/ 272 h 272"/>
              <a:gd name="T6" fmla="*/ 0 60000 65536"/>
              <a:gd name="T7" fmla="*/ 0 60000 65536"/>
              <a:gd name="T8" fmla="*/ 0 60000 65536"/>
              <a:gd name="T9" fmla="*/ 0 w 45"/>
              <a:gd name="T10" fmla="*/ 0 h 272"/>
              <a:gd name="T11" fmla="*/ 45 w 45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" h="272">
                <a:moveTo>
                  <a:pt x="0" y="0"/>
                </a:moveTo>
                <a:cubicBezTo>
                  <a:pt x="22" y="57"/>
                  <a:pt x="45" y="114"/>
                  <a:pt x="45" y="159"/>
                </a:cubicBezTo>
                <a:cubicBezTo>
                  <a:pt x="45" y="204"/>
                  <a:pt x="22" y="238"/>
                  <a:pt x="0" y="272"/>
                </a:cubicBezTo>
              </a:path>
            </a:pathLst>
          </a:custGeom>
          <a:noFill/>
          <a:ln w="19050" cap="sq" cmpd="sng">
            <a:solidFill>
              <a:srgbClr val="990000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741" name="Freeform 261"/>
          <p:cNvSpPr>
            <a:spLocks/>
          </p:cNvSpPr>
          <p:nvPr/>
        </p:nvSpPr>
        <p:spPr bwMode="auto">
          <a:xfrm>
            <a:off x="2051050" y="3970338"/>
            <a:ext cx="107950" cy="468312"/>
          </a:xfrm>
          <a:custGeom>
            <a:avLst/>
            <a:gdLst>
              <a:gd name="T0" fmla="*/ 0 w 45"/>
              <a:gd name="T1" fmla="*/ 0 h 272"/>
              <a:gd name="T2" fmla="*/ 45 w 45"/>
              <a:gd name="T3" fmla="*/ 159 h 272"/>
              <a:gd name="T4" fmla="*/ 0 w 45"/>
              <a:gd name="T5" fmla="*/ 272 h 272"/>
              <a:gd name="T6" fmla="*/ 0 60000 65536"/>
              <a:gd name="T7" fmla="*/ 0 60000 65536"/>
              <a:gd name="T8" fmla="*/ 0 60000 65536"/>
              <a:gd name="T9" fmla="*/ 0 w 45"/>
              <a:gd name="T10" fmla="*/ 0 h 272"/>
              <a:gd name="T11" fmla="*/ 45 w 45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" h="272">
                <a:moveTo>
                  <a:pt x="0" y="0"/>
                </a:moveTo>
                <a:cubicBezTo>
                  <a:pt x="22" y="57"/>
                  <a:pt x="45" y="114"/>
                  <a:pt x="45" y="159"/>
                </a:cubicBezTo>
                <a:cubicBezTo>
                  <a:pt x="45" y="204"/>
                  <a:pt x="22" y="238"/>
                  <a:pt x="0" y="272"/>
                </a:cubicBezTo>
              </a:path>
            </a:pathLst>
          </a:custGeom>
          <a:noFill/>
          <a:ln w="19050" cap="sq" cmpd="sng">
            <a:solidFill>
              <a:srgbClr val="990000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742" name="Freeform 262"/>
          <p:cNvSpPr>
            <a:spLocks/>
          </p:cNvSpPr>
          <p:nvPr/>
        </p:nvSpPr>
        <p:spPr bwMode="auto">
          <a:xfrm>
            <a:off x="2446338" y="3970338"/>
            <a:ext cx="107950" cy="468312"/>
          </a:xfrm>
          <a:custGeom>
            <a:avLst/>
            <a:gdLst>
              <a:gd name="T0" fmla="*/ 0 w 45"/>
              <a:gd name="T1" fmla="*/ 0 h 272"/>
              <a:gd name="T2" fmla="*/ 45 w 45"/>
              <a:gd name="T3" fmla="*/ 159 h 272"/>
              <a:gd name="T4" fmla="*/ 0 w 45"/>
              <a:gd name="T5" fmla="*/ 272 h 272"/>
              <a:gd name="T6" fmla="*/ 0 60000 65536"/>
              <a:gd name="T7" fmla="*/ 0 60000 65536"/>
              <a:gd name="T8" fmla="*/ 0 60000 65536"/>
              <a:gd name="T9" fmla="*/ 0 w 45"/>
              <a:gd name="T10" fmla="*/ 0 h 272"/>
              <a:gd name="T11" fmla="*/ 45 w 45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" h="272">
                <a:moveTo>
                  <a:pt x="0" y="0"/>
                </a:moveTo>
                <a:cubicBezTo>
                  <a:pt x="22" y="57"/>
                  <a:pt x="45" y="114"/>
                  <a:pt x="45" y="159"/>
                </a:cubicBezTo>
                <a:cubicBezTo>
                  <a:pt x="45" y="204"/>
                  <a:pt x="22" y="238"/>
                  <a:pt x="0" y="272"/>
                </a:cubicBezTo>
              </a:path>
            </a:pathLst>
          </a:custGeom>
          <a:noFill/>
          <a:ln w="19050" cap="sq" cmpd="sng">
            <a:solidFill>
              <a:srgbClr val="990000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743" name="Freeform 263"/>
          <p:cNvSpPr>
            <a:spLocks/>
          </p:cNvSpPr>
          <p:nvPr/>
        </p:nvSpPr>
        <p:spPr bwMode="auto">
          <a:xfrm>
            <a:off x="2914650" y="3970338"/>
            <a:ext cx="107950" cy="468312"/>
          </a:xfrm>
          <a:custGeom>
            <a:avLst/>
            <a:gdLst>
              <a:gd name="T0" fmla="*/ 0 w 45"/>
              <a:gd name="T1" fmla="*/ 0 h 272"/>
              <a:gd name="T2" fmla="*/ 45 w 45"/>
              <a:gd name="T3" fmla="*/ 159 h 272"/>
              <a:gd name="T4" fmla="*/ 0 w 45"/>
              <a:gd name="T5" fmla="*/ 272 h 272"/>
              <a:gd name="T6" fmla="*/ 0 60000 65536"/>
              <a:gd name="T7" fmla="*/ 0 60000 65536"/>
              <a:gd name="T8" fmla="*/ 0 60000 65536"/>
              <a:gd name="T9" fmla="*/ 0 w 45"/>
              <a:gd name="T10" fmla="*/ 0 h 272"/>
              <a:gd name="T11" fmla="*/ 45 w 45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" h="272">
                <a:moveTo>
                  <a:pt x="0" y="0"/>
                </a:moveTo>
                <a:cubicBezTo>
                  <a:pt x="22" y="57"/>
                  <a:pt x="45" y="114"/>
                  <a:pt x="45" y="159"/>
                </a:cubicBezTo>
                <a:cubicBezTo>
                  <a:pt x="45" y="204"/>
                  <a:pt x="22" y="238"/>
                  <a:pt x="0" y="272"/>
                </a:cubicBezTo>
              </a:path>
            </a:pathLst>
          </a:custGeom>
          <a:noFill/>
          <a:ln w="19050" cap="sq" cmpd="sng">
            <a:solidFill>
              <a:srgbClr val="990000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744" name="Freeform 264"/>
          <p:cNvSpPr>
            <a:spLocks/>
          </p:cNvSpPr>
          <p:nvPr/>
        </p:nvSpPr>
        <p:spPr bwMode="auto">
          <a:xfrm>
            <a:off x="3346450" y="3970338"/>
            <a:ext cx="107950" cy="468312"/>
          </a:xfrm>
          <a:custGeom>
            <a:avLst/>
            <a:gdLst>
              <a:gd name="T0" fmla="*/ 0 w 45"/>
              <a:gd name="T1" fmla="*/ 0 h 272"/>
              <a:gd name="T2" fmla="*/ 45 w 45"/>
              <a:gd name="T3" fmla="*/ 159 h 272"/>
              <a:gd name="T4" fmla="*/ 0 w 45"/>
              <a:gd name="T5" fmla="*/ 272 h 272"/>
              <a:gd name="T6" fmla="*/ 0 60000 65536"/>
              <a:gd name="T7" fmla="*/ 0 60000 65536"/>
              <a:gd name="T8" fmla="*/ 0 60000 65536"/>
              <a:gd name="T9" fmla="*/ 0 w 45"/>
              <a:gd name="T10" fmla="*/ 0 h 272"/>
              <a:gd name="T11" fmla="*/ 45 w 45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" h="272">
                <a:moveTo>
                  <a:pt x="0" y="0"/>
                </a:moveTo>
                <a:cubicBezTo>
                  <a:pt x="22" y="57"/>
                  <a:pt x="45" y="114"/>
                  <a:pt x="45" y="159"/>
                </a:cubicBezTo>
                <a:cubicBezTo>
                  <a:pt x="45" y="204"/>
                  <a:pt x="22" y="238"/>
                  <a:pt x="0" y="272"/>
                </a:cubicBezTo>
              </a:path>
            </a:pathLst>
          </a:custGeom>
          <a:noFill/>
          <a:ln w="19050" cap="sq" cmpd="sng">
            <a:solidFill>
              <a:srgbClr val="990000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745" name="Text Box 265"/>
          <p:cNvSpPr txBox="1">
            <a:spLocks noChangeArrowheads="1"/>
          </p:cNvSpPr>
          <p:nvPr/>
        </p:nvSpPr>
        <p:spPr bwMode="auto">
          <a:xfrm>
            <a:off x="1655763" y="6057900"/>
            <a:ext cx="6337300" cy="762000"/>
          </a:xfrm>
          <a:prstGeom prst="rect">
            <a:avLst/>
          </a:prstGeom>
          <a:solidFill>
            <a:srgbClr val="CEE7FE"/>
          </a:solidFill>
          <a:ln w="12700" cap="sq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zh-CN" sz="2000"/>
              <a:t>CLK signal has propagation delay . </a:t>
            </a:r>
          </a:p>
          <a:p>
            <a:pPr>
              <a:spcBef>
                <a:spcPct val="20000"/>
              </a:spcBef>
              <a:defRPr/>
            </a:pPr>
            <a:r>
              <a:rPr lang="en-US" altLang="zh-CN" sz="2000"/>
              <a:t>(counting carry information ripples from Q0 to Q3)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20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20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20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000"/>
                                        <p:tgtEl>
                                          <p:spTgt spid="20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20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20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000"/>
                                        <p:tgtEl>
                                          <p:spTgt spid="20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000"/>
                                        <p:tgtEl>
                                          <p:spTgt spid="20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000"/>
                                        <p:tgtEl>
                                          <p:spTgt spid="20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000"/>
                                        <p:tgtEl>
                                          <p:spTgt spid="20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000"/>
                                        <p:tgtEl>
                                          <p:spTgt spid="20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000"/>
                                        <p:tgtEl>
                                          <p:spTgt spid="20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33" grpId="0" animBg="1"/>
      <p:bldP spid="20734" grpId="0" animBg="1"/>
      <p:bldP spid="20735" grpId="0" animBg="1"/>
      <p:bldP spid="20736" grpId="0" animBg="1"/>
      <p:bldP spid="20737" grpId="0" animBg="1"/>
      <p:bldP spid="20738" grpId="0" animBg="1"/>
      <p:bldP spid="20739" grpId="0" animBg="1"/>
      <p:bldP spid="20740" grpId="0" animBg="1"/>
      <p:bldP spid="20741" grpId="0" animBg="1"/>
      <p:bldP spid="20742" grpId="0" animBg="1"/>
      <p:bldP spid="20743" grpId="0" animBg="1"/>
      <p:bldP spid="2074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14F0E62-3B5E-4986-9F91-EA64047C79FE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F12398-B762-40FF-9C01-E01E647A2614}" type="slidenum">
              <a:rPr lang="en-US" altLang="zh-CN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exercises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8.13,   8.14,  8.16(starting with state 00001)</a:t>
            </a:r>
          </a:p>
          <a:p>
            <a:pPr eaLnBrk="1" hangingPunct="1"/>
            <a:r>
              <a:rPr lang="en-US" altLang="zh-CN" smtClean="0"/>
              <a:t>8.26,    8.35,   8.38,    8.55</a:t>
            </a:r>
          </a:p>
          <a:p>
            <a:pPr eaLnBrk="1" hangingPunct="1"/>
            <a:r>
              <a:rPr lang="en-US" altLang="zh-CN" smtClean="0"/>
              <a:t>8.57,    8.58,   </a:t>
            </a:r>
          </a:p>
          <a:p>
            <a:pPr eaLnBrk="1" hangingPunct="1"/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4-bit binary counter’s state diagram</a:t>
            </a:r>
          </a:p>
        </p:txBody>
      </p:sp>
      <p:sp>
        <p:nvSpPr>
          <p:cNvPr id="24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36641B1-4EEE-47AE-BBFE-37EA99A18681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24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9F9044-FE12-417B-A649-56AD5569E9CF}" type="slidenum">
              <a:rPr lang="en-US" altLang="zh-CN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27822" name="Oval 254"/>
          <p:cNvSpPr>
            <a:spLocks noChangeArrowheads="1"/>
          </p:cNvSpPr>
          <p:nvPr/>
        </p:nvSpPr>
        <p:spPr bwMode="auto">
          <a:xfrm>
            <a:off x="611188" y="1484784"/>
            <a:ext cx="765175" cy="45085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/>
              <a:t>0000</a:t>
            </a:r>
          </a:p>
        </p:txBody>
      </p:sp>
      <p:sp>
        <p:nvSpPr>
          <p:cNvPr id="27823" name="Line 255"/>
          <p:cNvSpPr>
            <a:spLocks noChangeShapeType="1"/>
          </p:cNvSpPr>
          <p:nvPr/>
        </p:nvSpPr>
        <p:spPr bwMode="auto">
          <a:xfrm>
            <a:off x="1376363" y="1710209"/>
            <a:ext cx="269875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824" name="Oval 256"/>
          <p:cNvSpPr>
            <a:spLocks noChangeArrowheads="1"/>
          </p:cNvSpPr>
          <p:nvPr/>
        </p:nvSpPr>
        <p:spPr bwMode="auto">
          <a:xfrm>
            <a:off x="1646238" y="1484784"/>
            <a:ext cx="765175" cy="45085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/>
              <a:t>0001</a:t>
            </a:r>
          </a:p>
        </p:txBody>
      </p:sp>
      <p:sp>
        <p:nvSpPr>
          <p:cNvPr id="27825" name="Line 257"/>
          <p:cNvSpPr>
            <a:spLocks noChangeShapeType="1"/>
          </p:cNvSpPr>
          <p:nvPr/>
        </p:nvSpPr>
        <p:spPr bwMode="auto">
          <a:xfrm>
            <a:off x="2411413" y="1710209"/>
            <a:ext cx="269875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826" name="Oval 258"/>
          <p:cNvSpPr>
            <a:spLocks noChangeArrowheads="1"/>
          </p:cNvSpPr>
          <p:nvPr/>
        </p:nvSpPr>
        <p:spPr bwMode="auto">
          <a:xfrm>
            <a:off x="2681288" y="1484784"/>
            <a:ext cx="765175" cy="45085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/>
              <a:t>0010</a:t>
            </a:r>
          </a:p>
        </p:txBody>
      </p:sp>
      <p:sp>
        <p:nvSpPr>
          <p:cNvPr id="27827" name="Line 259"/>
          <p:cNvSpPr>
            <a:spLocks noChangeShapeType="1"/>
          </p:cNvSpPr>
          <p:nvPr/>
        </p:nvSpPr>
        <p:spPr bwMode="auto">
          <a:xfrm>
            <a:off x="3446463" y="1710209"/>
            <a:ext cx="269875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828" name="Oval 260"/>
          <p:cNvSpPr>
            <a:spLocks noChangeArrowheads="1"/>
          </p:cNvSpPr>
          <p:nvPr/>
        </p:nvSpPr>
        <p:spPr bwMode="auto">
          <a:xfrm>
            <a:off x="3716338" y="1484784"/>
            <a:ext cx="765175" cy="45085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/>
              <a:t>0011</a:t>
            </a:r>
          </a:p>
        </p:txBody>
      </p:sp>
      <p:sp>
        <p:nvSpPr>
          <p:cNvPr id="27829" name="Line 261"/>
          <p:cNvSpPr>
            <a:spLocks noChangeShapeType="1"/>
          </p:cNvSpPr>
          <p:nvPr/>
        </p:nvSpPr>
        <p:spPr bwMode="auto">
          <a:xfrm>
            <a:off x="4481513" y="1710209"/>
            <a:ext cx="269875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830" name="Oval 262"/>
          <p:cNvSpPr>
            <a:spLocks noChangeArrowheads="1"/>
          </p:cNvSpPr>
          <p:nvPr/>
        </p:nvSpPr>
        <p:spPr bwMode="auto">
          <a:xfrm>
            <a:off x="4751388" y="1484784"/>
            <a:ext cx="765175" cy="45085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/>
              <a:t>0100</a:t>
            </a:r>
          </a:p>
        </p:txBody>
      </p:sp>
      <p:sp>
        <p:nvSpPr>
          <p:cNvPr id="27831" name="Line 263"/>
          <p:cNvSpPr>
            <a:spLocks noChangeShapeType="1"/>
          </p:cNvSpPr>
          <p:nvPr/>
        </p:nvSpPr>
        <p:spPr bwMode="auto">
          <a:xfrm>
            <a:off x="5516563" y="1710209"/>
            <a:ext cx="269875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832" name="Oval 264"/>
          <p:cNvSpPr>
            <a:spLocks noChangeArrowheads="1"/>
          </p:cNvSpPr>
          <p:nvPr/>
        </p:nvSpPr>
        <p:spPr bwMode="auto">
          <a:xfrm>
            <a:off x="5786438" y="1484784"/>
            <a:ext cx="765175" cy="45085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/>
              <a:t>0101</a:t>
            </a:r>
          </a:p>
        </p:txBody>
      </p:sp>
      <p:sp>
        <p:nvSpPr>
          <p:cNvPr id="27833" name="Line 265"/>
          <p:cNvSpPr>
            <a:spLocks noChangeShapeType="1"/>
          </p:cNvSpPr>
          <p:nvPr/>
        </p:nvSpPr>
        <p:spPr bwMode="auto">
          <a:xfrm>
            <a:off x="6551613" y="1710209"/>
            <a:ext cx="269875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834" name="Oval 266"/>
          <p:cNvSpPr>
            <a:spLocks noChangeArrowheads="1"/>
          </p:cNvSpPr>
          <p:nvPr/>
        </p:nvSpPr>
        <p:spPr bwMode="auto">
          <a:xfrm>
            <a:off x="6821488" y="1484784"/>
            <a:ext cx="765175" cy="45085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/>
              <a:t>0110</a:t>
            </a:r>
          </a:p>
        </p:txBody>
      </p:sp>
      <p:sp>
        <p:nvSpPr>
          <p:cNvPr id="27835" name="Line 267"/>
          <p:cNvSpPr>
            <a:spLocks noChangeShapeType="1"/>
          </p:cNvSpPr>
          <p:nvPr/>
        </p:nvSpPr>
        <p:spPr bwMode="auto">
          <a:xfrm>
            <a:off x="7586663" y="1710209"/>
            <a:ext cx="269875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836" name="Oval 268"/>
          <p:cNvSpPr>
            <a:spLocks noChangeArrowheads="1"/>
          </p:cNvSpPr>
          <p:nvPr/>
        </p:nvSpPr>
        <p:spPr bwMode="auto">
          <a:xfrm>
            <a:off x="7856538" y="1484784"/>
            <a:ext cx="765175" cy="45085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/>
              <a:t>0111</a:t>
            </a:r>
          </a:p>
        </p:txBody>
      </p:sp>
      <p:sp>
        <p:nvSpPr>
          <p:cNvPr id="27837" name="Oval 270"/>
          <p:cNvSpPr>
            <a:spLocks noChangeArrowheads="1"/>
          </p:cNvSpPr>
          <p:nvPr/>
        </p:nvSpPr>
        <p:spPr bwMode="auto">
          <a:xfrm>
            <a:off x="611188" y="2510098"/>
            <a:ext cx="765175" cy="45085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/>
              <a:t>1111</a:t>
            </a:r>
          </a:p>
        </p:txBody>
      </p:sp>
      <p:sp>
        <p:nvSpPr>
          <p:cNvPr id="27838" name="Line 271"/>
          <p:cNvSpPr>
            <a:spLocks noChangeShapeType="1"/>
          </p:cNvSpPr>
          <p:nvPr/>
        </p:nvSpPr>
        <p:spPr bwMode="auto">
          <a:xfrm>
            <a:off x="1376363" y="2735523"/>
            <a:ext cx="269875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839" name="Oval 272"/>
          <p:cNvSpPr>
            <a:spLocks noChangeArrowheads="1"/>
          </p:cNvSpPr>
          <p:nvPr/>
        </p:nvSpPr>
        <p:spPr bwMode="auto">
          <a:xfrm>
            <a:off x="1646238" y="2510098"/>
            <a:ext cx="765175" cy="45085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/>
              <a:t>1110</a:t>
            </a:r>
          </a:p>
        </p:txBody>
      </p:sp>
      <p:sp>
        <p:nvSpPr>
          <p:cNvPr id="27840" name="Line 273"/>
          <p:cNvSpPr>
            <a:spLocks noChangeShapeType="1"/>
          </p:cNvSpPr>
          <p:nvPr/>
        </p:nvSpPr>
        <p:spPr bwMode="auto">
          <a:xfrm>
            <a:off x="2411413" y="2735523"/>
            <a:ext cx="269875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841" name="Oval 274"/>
          <p:cNvSpPr>
            <a:spLocks noChangeArrowheads="1"/>
          </p:cNvSpPr>
          <p:nvPr/>
        </p:nvSpPr>
        <p:spPr bwMode="auto">
          <a:xfrm>
            <a:off x="2681288" y="2510098"/>
            <a:ext cx="765175" cy="45085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/>
              <a:t>1101</a:t>
            </a:r>
          </a:p>
        </p:txBody>
      </p:sp>
      <p:sp>
        <p:nvSpPr>
          <p:cNvPr id="27842" name="Line 275"/>
          <p:cNvSpPr>
            <a:spLocks noChangeShapeType="1"/>
          </p:cNvSpPr>
          <p:nvPr/>
        </p:nvSpPr>
        <p:spPr bwMode="auto">
          <a:xfrm>
            <a:off x="3446463" y="2735523"/>
            <a:ext cx="269875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843" name="Oval 276"/>
          <p:cNvSpPr>
            <a:spLocks noChangeArrowheads="1"/>
          </p:cNvSpPr>
          <p:nvPr/>
        </p:nvSpPr>
        <p:spPr bwMode="auto">
          <a:xfrm>
            <a:off x="3716338" y="2510098"/>
            <a:ext cx="765175" cy="45085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/>
              <a:t>1100</a:t>
            </a:r>
          </a:p>
        </p:txBody>
      </p:sp>
      <p:sp>
        <p:nvSpPr>
          <p:cNvPr id="27844" name="Line 277"/>
          <p:cNvSpPr>
            <a:spLocks noChangeShapeType="1"/>
          </p:cNvSpPr>
          <p:nvPr/>
        </p:nvSpPr>
        <p:spPr bwMode="auto">
          <a:xfrm>
            <a:off x="4481513" y="2735523"/>
            <a:ext cx="269875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845" name="Oval 278"/>
          <p:cNvSpPr>
            <a:spLocks noChangeArrowheads="1"/>
          </p:cNvSpPr>
          <p:nvPr/>
        </p:nvSpPr>
        <p:spPr bwMode="auto">
          <a:xfrm>
            <a:off x="4751388" y="2510098"/>
            <a:ext cx="765175" cy="45085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/>
              <a:t>1011</a:t>
            </a:r>
          </a:p>
        </p:txBody>
      </p:sp>
      <p:sp>
        <p:nvSpPr>
          <p:cNvPr id="27846" name="Line 279"/>
          <p:cNvSpPr>
            <a:spLocks noChangeShapeType="1"/>
          </p:cNvSpPr>
          <p:nvPr/>
        </p:nvSpPr>
        <p:spPr bwMode="auto">
          <a:xfrm>
            <a:off x="5516563" y="2735523"/>
            <a:ext cx="269875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847" name="Oval 280"/>
          <p:cNvSpPr>
            <a:spLocks noChangeArrowheads="1"/>
          </p:cNvSpPr>
          <p:nvPr/>
        </p:nvSpPr>
        <p:spPr bwMode="auto">
          <a:xfrm>
            <a:off x="5786438" y="2510098"/>
            <a:ext cx="765175" cy="45085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/>
              <a:t>1010</a:t>
            </a:r>
          </a:p>
        </p:txBody>
      </p:sp>
      <p:sp>
        <p:nvSpPr>
          <p:cNvPr id="27848" name="Line 281"/>
          <p:cNvSpPr>
            <a:spLocks noChangeShapeType="1"/>
          </p:cNvSpPr>
          <p:nvPr/>
        </p:nvSpPr>
        <p:spPr bwMode="auto">
          <a:xfrm>
            <a:off x="6551613" y="2735523"/>
            <a:ext cx="269875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849" name="Oval 282"/>
          <p:cNvSpPr>
            <a:spLocks noChangeArrowheads="1"/>
          </p:cNvSpPr>
          <p:nvPr/>
        </p:nvSpPr>
        <p:spPr bwMode="auto">
          <a:xfrm>
            <a:off x="6821488" y="2510098"/>
            <a:ext cx="765175" cy="45085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/>
              <a:t>1001</a:t>
            </a:r>
          </a:p>
        </p:txBody>
      </p:sp>
      <p:sp>
        <p:nvSpPr>
          <p:cNvPr id="27850" name="Line 283"/>
          <p:cNvSpPr>
            <a:spLocks noChangeShapeType="1"/>
          </p:cNvSpPr>
          <p:nvPr/>
        </p:nvSpPr>
        <p:spPr bwMode="auto">
          <a:xfrm>
            <a:off x="7586663" y="2735523"/>
            <a:ext cx="269875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851" name="Oval 284"/>
          <p:cNvSpPr>
            <a:spLocks noChangeArrowheads="1"/>
          </p:cNvSpPr>
          <p:nvPr/>
        </p:nvSpPr>
        <p:spPr bwMode="auto">
          <a:xfrm>
            <a:off x="7856538" y="2510098"/>
            <a:ext cx="765175" cy="45085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/>
              <a:t>1000</a:t>
            </a:r>
          </a:p>
        </p:txBody>
      </p:sp>
      <p:sp>
        <p:nvSpPr>
          <p:cNvPr id="27852" name="Freeform 285"/>
          <p:cNvSpPr>
            <a:spLocks/>
          </p:cNvSpPr>
          <p:nvPr/>
        </p:nvSpPr>
        <p:spPr bwMode="auto">
          <a:xfrm>
            <a:off x="296863" y="1710209"/>
            <a:ext cx="314325" cy="1025314"/>
          </a:xfrm>
          <a:custGeom>
            <a:avLst/>
            <a:gdLst>
              <a:gd name="T0" fmla="*/ 198 w 198"/>
              <a:gd name="T1" fmla="*/ 369 h 369"/>
              <a:gd name="T2" fmla="*/ 0 w 198"/>
              <a:gd name="T3" fmla="*/ 170 h 369"/>
              <a:gd name="T4" fmla="*/ 198 w 198"/>
              <a:gd name="T5" fmla="*/ 0 h 369"/>
              <a:gd name="T6" fmla="*/ 0 60000 65536"/>
              <a:gd name="T7" fmla="*/ 0 60000 65536"/>
              <a:gd name="T8" fmla="*/ 0 60000 65536"/>
              <a:gd name="T9" fmla="*/ 0 w 198"/>
              <a:gd name="T10" fmla="*/ 0 h 369"/>
              <a:gd name="T11" fmla="*/ 198 w 198"/>
              <a:gd name="T12" fmla="*/ 369 h 36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8" h="369">
                <a:moveTo>
                  <a:pt x="198" y="369"/>
                </a:moveTo>
                <a:cubicBezTo>
                  <a:pt x="99" y="300"/>
                  <a:pt x="0" y="231"/>
                  <a:pt x="0" y="170"/>
                </a:cubicBezTo>
                <a:cubicBezTo>
                  <a:pt x="0" y="109"/>
                  <a:pt x="99" y="54"/>
                  <a:pt x="198" y="0"/>
                </a:cubicBezTo>
              </a:path>
            </a:pathLst>
          </a:custGeom>
          <a:noFill/>
          <a:ln w="19050" cap="sq" cmpd="sng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853" name="Freeform 286"/>
          <p:cNvSpPr>
            <a:spLocks/>
          </p:cNvSpPr>
          <p:nvPr/>
        </p:nvSpPr>
        <p:spPr bwMode="auto">
          <a:xfrm>
            <a:off x="8621713" y="1665759"/>
            <a:ext cx="225425" cy="1069764"/>
          </a:xfrm>
          <a:custGeom>
            <a:avLst/>
            <a:gdLst>
              <a:gd name="T0" fmla="*/ 0 w 142"/>
              <a:gd name="T1" fmla="*/ 0 h 397"/>
              <a:gd name="T2" fmla="*/ 142 w 142"/>
              <a:gd name="T3" fmla="*/ 198 h 397"/>
              <a:gd name="T4" fmla="*/ 0 w 142"/>
              <a:gd name="T5" fmla="*/ 397 h 397"/>
              <a:gd name="T6" fmla="*/ 0 60000 65536"/>
              <a:gd name="T7" fmla="*/ 0 60000 65536"/>
              <a:gd name="T8" fmla="*/ 0 60000 65536"/>
              <a:gd name="T9" fmla="*/ 0 w 142"/>
              <a:gd name="T10" fmla="*/ 0 h 397"/>
              <a:gd name="T11" fmla="*/ 142 w 142"/>
              <a:gd name="T12" fmla="*/ 397 h 39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2" h="397">
                <a:moveTo>
                  <a:pt x="0" y="0"/>
                </a:moveTo>
                <a:cubicBezTo>
                  <a:pt x="71" y="66"/>
                  <a:pt x="142" y="132"/>
                  <a:pt x="142" y="198"/>
                </a:cubicBezTo>
                <a:cubicBezTo>
                  <a:pt x="142" y="264"/>
                  <a:pt x="71" y="330"/>
                  <a:pt x="0" y="397"/>
                </a:cubicBezTo>
              </a:path>
            </a:pathLst>
          </a:custGeom>
          <a:noFill/>
          <a:ln w="19050" cap="sq" cmpd="sng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" name="双括号 3"/>
          <p:cNvSpPr/>
          <p:nvPr/>
        </p:nvSpPr>
        <p:spPr bwMode="auto">
          <a:xfrm>
            <a:off x="1863856" y="3356992"/>
            <a:ext cx="4972050" cy="1044116"/>
          </a:xfrm>
          <a:prstGeom prst="bracketPair">
            <a:avLst/>
          </a:prstGeom>
          <a:solidFill>
            <a:schemeClr val="accent1"/>
          </a:solidFill>
          <a:ln w="12700" cap="sq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rPr>
              <a:t>It’s</a:t>
            </a:r>
            <a:r>
              <a:rPr kumimoji="1" lang="en-US" altLang="zh-CN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rPr>
              <a:t> a up counter (or </a:t>
            </a:r>
            <a:r>
              <a:rPr lang="en-US" altLang="zh-CN" sz="2400" dirty="0"/>
              <a:t>increased mode), </a:t>
            </a:r>
            <a:r>
              <a:rPr kumimoji="1" lang="en-US" altLang="zh-CN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rPr>
              <a:t>and has 2</a:t>
            </a:r>
            <a:r>
              <a:rPr kumimoji="1" lang="en-US" altLang="zh-CN" sz="24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rPr>
              <a:t>4</a:t>
            </a:r>
            <a:r>
              <a:rPr kumimoji="1" lang="en-US" altLang="zh-CN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rPr>
              <a:t> states. </a:t>
            </a:r>
            <a:endParaRPr kumimoji="1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1863855" y="4761148"/>
            <a:ext cx="5340219" cy="1080120"/>
          </a:xfrm>
          <a:prstGeom prst="roundRect">
            <a:avLst/>
          </a:prstGeom>
          <a:solidFill>
            <a:schemeClr val="accent1"/>
          </a:solidFill>
          <a:ln w="12700" cap="sq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1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n-bit binary counter </a:t>
            </a:r>
            <a:r>
              <a:rPr lang="en-US" altLang="zh-CN" sz="2400" dirty="0" smtClean="0">
                <a:latin typeface="+mn-lt"/>
                <a:ea typeface="宋体"/>
              </a:rPr>
              <a:t>→</a:t>
            </a:r>
            <a:r>
              <a:rPr lang="en-US" altLang="zh-CN" sz="2400" dirty="0" smtClean="0">
                <a:latin typeface="宋体"/>
                <a:ea typeface="宋体"/>
              </a:rPr>
              <a:t> </a:t>
            </a:r>
            <a:r>
              <a:rPr lang="en-US" altLang="zh-CN" sz="2400" dirty="0"/>
              <a:t>has </a:t>
            </a:r>
            <a:r>
              <a:rPr lang="en-US" altLang="zh-CN" sz="2400" dirty="0">
                <a:solidFill>
                  <a:srgbClr val="C00000"/>
                </a:solidFill>
              </a:rPr>
              <a:t>n</a:t>
            </a:r>
            <a:r>
              <a:rPr lang="en-US" altLang="zh-CN" sz="2400" dirty="0"/>
              <a:t> flip-flops</a:t>
            </a:r>
            <a:endParaRPr lang="zh-CN" altLang="en-US" sz="2400" dirty="0"/>
          </a:p>
          <a:p>
            <a:r>
              <a:rPr lang="en-US" altLang="zh-CN" sz="2400" dirty="0" smtClean="0"/>
              <a:t>			→</a:t>
            </a:r>
            <a:r>
              <a:rPr lang="en-US" altLang="zh-CN" sz="2400" dirty="0">
                <a:solidFill>
                  <a:srgbClr val="C00000"/>
                </a:solidFill>
              </a:rPr>
              <a:t>2</a:t>
            </a:r>
            <a:r>
              <a:rPr lang="en-US" altLang="zh-CN" sz="2400" baseline="30000" dirty="0">
                <a:solidFill>
                  <a:srgbClr val="C00000"/>
                </a:solidFill>
              </a:rPr>
              <a:t>n</a:t>
            </a:r>
            <a:r>
              <a:rPr lang="en-US" altLang="zh-CN" sz="2400" dirty="0"/>
              <a:t> states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518FBF3-501F-466C-B817-FF76AB3BE7A0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5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866E2D-9F25-4CEE-B20E-347EEB865678}" type="slidenum">
              <a:rPr lang="en-US" altLang="zh-CN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5562"/>
          </a:xfrm>
        </p:spPr>
        <p:txBody>
          <a:bodyPr/>
          <a:lstStyle/>
          <a:p>
            <a:pPr eaLnBrk="1" hangingPunct="1"/>
            <a:endParaRPr lang="zh-CN" altLang="zh-CN" sz="3200" dirty="0" smtClean="0"/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908050"/>
            <a:ext cx="8229600" cy="2341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 smtClean="0"/>
              <a:t>Issue 1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how to make a down counter by T f-</a:t>
            </a:r>
            <a:r>
              <a:rPr lang="en-US" altLang="zh-CN" sz="2400" dirty="0" err="1" smtClean="0"/>
              <a:t>fs</a:t>
            </a:r>
            <a:r>
              <a:rPr lang="zh-CN" altLang="en-US" sz="2400" dirty="0" smtClean="0"/>
              <a:t>？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/>
              <a:t>Issue 2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how to make the ripple counter by using D and J-K f-</a:t>
            </a:r>
            <a:r>
              <a:rPr lang="en-US" altLang="zh-CN" sz="2400" dirty="0" err="1" smtClean="0"/>
              <a:t>fs</a:t>
            </a:r>
            <a:r>
              <a:rPr lang="zh-CN" altLang="en-US" sz="2400" dirty="0" smtClean="0"/>
              <a:t>？</a:t>
            </a:r>
            <a:r>
              <a:rPr lang="en-US" altLang="zh-CN" sz="2400" dirty="0" smtClean="0"/>
              <a:t>(</a:t>
            </a:r>
            <a:r>
              <a:rPr lang="en-US" altLang="zh-CN" sz="2400" dirty="0" smtClean="0">
                <a:solidFill>
                  <a:srgbClr val="C00000"/>
                </a:solidFill>
              </a:rPr>
              <a:t>as homework,  4-bit</a:t>
            </a:r>
            <a:r>
              <a:rPr lang="en-US" altLang="zh-CN" sz="2400" dirty="0" smtClean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/>
              <a:t>--------------------------------------------------------------------------Also be acted as a </a:t>
            </a:r>
            <a:r>
              <a:rPr lang="en-US" altLang="zh-CN" sz="2400" u="sng" dirty="0" smtClean="0"/>
              <a:t>digital frequency divider</a:t>
            </a:r>
            <a:r>
              <a:rPr lang="en-US" altLang="zh-CN" sz="2400" dirty="0" smtClean="0"/>
              <a:t> (divided-by-2</a:t>
            </a:r>
            <a:r>
              <a:rPr lang="en-US" altLang="zh-CN" sz="2400" baseline="30000" dirty="0" smtClean="0"/>
              <a:t>n</a:t>
            </a:r>
            <a:r>
              <a:rPr lang="en-US" altLang="zh-CN" sz="2400" dirty="0" smtClean="0"/>
              <a:t>)</a:t>
            </a:r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 flipH="1">
            <a:off x="6804025" y="5192713"/>
            <a:ext cx="360363" cy="0"/>
          </a:xfrm>
          <a:prstGeom prst="line">
            <a:avLst/>
          </a:prstGeom>
          <a:noFill/>
          <a:ln w="28575">
            <a:solidFill>
              <a:srgbClr val="D62204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 flipH="1">
            <a:off x="6804025" y="4806950"/>
            <a:ext cx="360363" cy="0"/>
          </a:xfrm>
          <a:prstGeom prst="line">
            <a:avLst/>
          </a:prstGeom>
          <a:noFill/>
          <a:ln w="28575">
            <a:solidFill>
              <a:srgbClr val="D62204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9" name="Line 13"/>
          <p:cNvSpPr>
            <a:spLocks noChangeShapeType="1"/>
          </p:cNvSpPr>
          <p:nvPr/>
        </p:nvSpPr>
        <p:spPr bwMode="auto">
          <a:xfrm flipH="1">
            <a:off x="6804025" y="4375150"/>
            <a:ext cx="360363" cy="0"/>
          </a:xfrm>
          <a:prstGeom prst="line">
            <a:avLst/>
          </a:prstGeom>
          <a:noFill/>
          <a:ln w="28575">
            <a:solidFill>
              <a:srgbClr val="D62204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1" name="Text Box 15"/>
          <p:cNvSpPr txBox="1">
            <a:spLocks noChangeArrowheads="1"/>
          </p:cNvSpPr>
          <p:nvPr/>
        </p:nvSpPr>
        <p:spPr bwMode="auto">
          <a:xfrm>
            <a:off x="7164388" y="3727450"/>
            <a:ext cx="1692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000" b="1">
                <a:solidFill>
                  <a:srgbClr val="D62204"/>
                </a:solidFill>
                <a:ea typeface="宋体" pitchFamily="2" charset="-122"/>
              </a:rPr>
              <a:t>divide-by-2</a:t>
            </a:r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 flipH="1">
            <a:off x="6804025" y="3943350"/>
            <a:ext cx="360363" cy="0"/>
          </a:xfrm>
          <a:prstGeom prst="line">
            <a:avLst/>
          </a:prstGeom>
          <a:noFill/>
          <a:ln w="28575">
            <a:solidFill>
              <a:srgbClr val="D62204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02" name="Text Box 26"/>
          <p:cNvSpPr txBox="1">
            <a:spLocks noChangeArrowheads="1"/>
          </p:cNvSpPr>
          <p:nvPr/>
        </p:nvSpPr>
        <p:spPr bwMode="auto">
          <a:xfrm>
            <a:off x="107950" y="3365500"/>
            <a:ext cx="719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000" b="1">
                <a:ea typeface="宋体" pitchFamily="2" charset="-122"/>
              </a:rPr>
              <a:t>CLK</a:t>
            </a:r>
          </a:p>
        </p:txBody>
      </p:sp>
      <p:sp>
        <p:nvSpPr>
          <p:cNvPr id="24603" name="Text Box 27"/>
          <p:cNvSpPr txBox="1">
            <a:spLocks noChangeArrowheads="1"/>
          </p:cNvSpPr>
          <p:nvPr/>
        </p:nvSpPr>
        <p:spPr bwMode="auto">
          <a:xfrm>
            <a:off x="179388" y="4148138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000" b="1">
                <a:ea typeface="宋体" pitchFamily="2" charset="-122"/>
              </a:rPr>
              <a:t>Q1</a:t>
            </a:r>
          </a:p>
        </p:txBody>
      </p:sp>
      <p:sp>
        <p:nvSpPr>
          <p:cNvPr id="24604" name="Text Box 28"/>
          <p:cNvSpPr txBox="1">
            <a:spLocks noChangeArrowheads="1"/>
          </p:cNvSpPr>
          <p:nvPr/>
        </p:nvSpPr>
        <p:spPr bwMode="auto">
          <a:xfrm>
            <a:off x="179388" y="3725863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000" b="1">
                <a:ea typeface="宋体" pitchFamily="2" charset="-122"/>
              </a:rPr>
              <a:t>Q0</a:t>
            </a:r>
          </a:p>
        </p:txBody>
      </p:sp>
      <p:sp>
        <p:nvSpPr>
          <p:cNvPr id="24605" name="Text Box 29"/>
          <p:cNvSpPr txBox="1">
            <a:spLocks noChangeArrowheads="1"/>
          </p:cNvSpPr>
          <p:nvPr/>
        </p:nvSpPr>
        <p:spPr bwMode="auto">
          <a:xfrm>
            <a:off x="179388" y="5011738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000" b="1">
                <a:ea typeface="宋体" pitchFamily="2" charset="-122"/>
              </a:rPr>
              <a:t>Q3</a:t>
            </a:r>
          </a:p>
        </p:txBody>
      </p:sp>
      <p:sp>
        <p:nvSpPr>
          <p:cNvPr id="24606" name="Text Box 30"/>
          <p:cNvSpPr txBox="1">
            <a:spLocks noChangeArrowheads="1"/>
          </p:cNvSpPr>
          <p:nvPr/>
        </p:nvSpPr>
        <p:spPr bwMode="auto">
          <a:xfrm>
            <a:off x="179388" y="4579938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000" b="1">
                <a:ea typeface="宋体" pitchFamily="2" charset="-122"/>
              </a:rPr>
              <a:t>Q2</a:t>
            </a:r>
          </a:p>
        </p:txBody>
      </p:sp>
      <p:sp>
        <p:nvSpPr>
          <p:cNvPr id="24607" name="Line 31"/>
          <p:cNvSpPr>
            <a:spLocks noChangeShapeType="1"/>
          </p:cNvSpPr>
          <p:nvPr/>
        </p:nvSpPr>
        <p:spPr bwMode="auto">
          <a:xfrm>
            <a:off x="754063" y="3797300"/>
            <a:ext cx="215900" cy="0"/>
          </a:xfrm>
          <a:prstGeom prst="line">
            <a:avLst/>
          </a:prstGeom>
          <a:noFill/>
          <a:ln w="2222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755650" y="3367088"/>
            <a:ext cx="6048375" cy="287337"/>
            <a:chOff x="930" y="2568"/>
            <a:chExt cx="4491" cy="182"/>
          </a:xfrm>
        </p:grpSpPr>
        <p:sp>
          <p:nvSpPr>
            <p:cNvPr id="28764" name="Line 33"/>
            <p:cNvSpPr>
              <a:spLocks noChangeShapeType="1"/>
            </p:cNvSpPr>
            <p:nvPr/>
          </p:nvSpPr>
          <p:spPr bwMode="auto">
            <a:xfrm>
              <a:off x="930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65" name="Line 34"/>
            <p:cNvSpPr>
              <a:spLocks noChangeShapeType="1"/>
            </p:cNvSpPr>
            <p:nvPr/>
          </p:nvSpPr>
          <p:spPr bwMode="auto">
            <a:xfrm flipV="1">
              <a:off x="1066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66" name="Line 35"/>
            <p:cNvSpPr>
              <a:spLocks noChangeShapeType="1"/>
            </p:cNvSpPr>
            <p:nvPr/>
          </p:nvSpPr>
          <p:spPr bwMode="auto">
            <a:xfrm>
              <a:off x="1066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67" name="Line 36"/>
            <p:cNvSpPr>
              <a:spLocks noChangeShapeType="1"/>
            </p:cNvSpPr>
            <p:nvPr/>
          </p:nvSpPr>
          <p:spPr bwMode="auto">
            <a:xfrm>
              <a:off x="1202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68" name="Line 37"/>
            <p:cNvSpPr>
              <a:spLocks noChangeShapeType="1"/>
            </p:cNvSpPr>
            <p:nvPr/>
          </p:nvSpPr>
          <p:spPr bwMode="auto">
            <a:xfrm>
              <a:off x="1202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69" name="Line 38"/>
            <p:cNvSpPr>
              <a:spLocks noChangeShapeType="1"/>
            </p:cNvSpPr>
            <p:nvPr/>
          </p:nvSpPr>
          <p:spPr bwMode="auto">
            <a:xfrm flipV="1">
              <a:off x="1338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70" name="Line 39"/>
            <p:cNvSpPr>
              <a:spLocks noChangeShapeType="1"/>
            </p:cNvSpPr>
            <p:nvPr/>
          </p:nvSpPr>
          <p:spPr bwMode="auto">
            <a:xfrm>
              <a:off x="1338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71" name="Line 40"/>
            <p:cNvSpPr>
              <a:spLocks noChangeShapeType="1"/>
            </p:cNvSpPr>
            <p:nvPr/>
          </p:nvSpPr>
          <p:spPr bwMode="auto">
            <a:xfrm>
              <a:off x="1474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72" name="Line 41"/>
            <p:cNvSpPr>
              <a:spLocks noChangeShapeType="1"/>
            </p:cNvSpPr>
            <p:nvPr/>
          </p:nvSpPr>
          <p:spPr bwMode="auto">
            <a:xfrm>
              <a:off x="1474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73" name="Line 42"/>
            <p:cNvSpPr>
              <a:spLocks noChangeShapeType="1"/>
            </p:cNvSpPr>
            <p:nvPr/>
          </p:nvSpPr>
          <p:spPr bwMode="auto">
            <a:xfrm flipV="1">
              <a:off x="1610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74" name="Line 43"/>
            <p:cNvSpPr>
              <a:spLocks noChangeShapeType="1"/>
            </p:cNvSpPr>
            <p:nvPr/>
          </p:nvSpPr>
          <p:spPr bwMode="auto">
            <a:xfrm>
              <a:off x="1610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75" name="Line 44"/>
            <p:cNvSpPr>
              <a:spLocks noChangeShapeType="1"/>
            </p:cNvSpPr>
            <p:nvPr/>
          </p:nvSpPr>
          <p:spPr bwMode="auto">
            <a:xfrm>
              <a:off x="1746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76" name="Line 45"/>
            <p:cNvSpPr>
              <a:spLocks noChangeShapeType="1"/>
            </p:cNvSpPr>
            <p:nvPr/>
          </p:nvSpPr>
          <p:spPr bwMode="auto">
            <a:xfrm>
              <a:off x="1746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77" name="Line 46"/>
            <p:cNvSpPr>
              <a:spLocks noChangeShapeType="1"/>
            </p:cNvSpPr>
            <p:nvPr/>
          </p:nvSpPr>
          <p:spPr bwMode="auto">
            <a:xfrm flipV="1">
              <a:off x="1883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78" name="Line 47"/>
            <p:cNvSpPr>
              <a:spLocks noChangeShapeType="1"/>
            </p:cNvSpPr>
            <p:nvPr/>
          </p:nvSpPr>
          <p:spPr bwMode="auto">
            <a:xfrm>
              <a:off x="1883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79" name="Line 48"/>
            <p:cNvSpPr>
              <a:spLocks noChangeShapeType="1"/>
            </p:cNvSpPr>
            <p:nvPr/>
          </p:nvSpPr>
          <p:spPr bwMode="auto">
            <a:xfrm>
              <a:off x="2019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80" name="Line 49"/>
            <p:cNvSpPr>
              <a:spLocks noChangeShapeType="1"/>
            </p:cNvSpPr>
            <p:nvPr/>
          </p:nvSpPr>
          <p:spPr bwMode="auto">
            <a:xfrm>
              <a:off x="2019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81" name="Line 50"/>
            <p:cNvSpPr>
              <a:spLocks noChangeShapeType="1"/>
            </p:cNvSpPr>
            <p:nvPr/>
          </p:nvSpPr>
          <p:spPr bwMode="auto">
            <a:xfrm flipV="1">
              <a:off x="2154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82" name="Line 51"/>
            <p:cNvSpPr>
              <a:spLocks noChangeShapeType="1"/>
            </p:cNvSpPr>
            <p:nvPr/>
          </p:nvSpPr>
          <p:spPr bwMode="auto">
            <a:xfrm>
              <a:off x="2154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83" name="Line 52"/>
            <p:cNvSpPr>
              <a:spLocks noChangeShapeType="1"/>
            </p:cNvSpPr>
            <p:nvPr/>
          </p:nvSpPr>
          <p:spPr bwMode="auto">
            <a:xfrm>
              <a:off x="2290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84" name="Line 53"/>
            <p:cNvSpPr>
              <a:spLocks noChangeShapeType="1"/>
            </p:cNvSpPr>
            <p:nvPr/>
          </p:nvSpPr>
          <p:spPr bwMode="auto">
            <a:xfrm>
              <a:off x="2290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85" name="Line 54"/>
            <p:cNvSpPr>
              <a:spLocks noChangeShapeType="1"/>
            </p:cNvSpPr>
            <p:nvPr/>
          </p:nvSpPr>
          <p:spPr bwMode="auto">
            <a:xfrm flipV="1">
              <a:off x="2426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86" name="Line 55"/>
            <p:cNvSpPr>
              <a:spLocks noChangeShapeType="1"/>
            </p:cNvSpPr>
            <p:nvPr/>
          </p:nvSpPr>
          <p:spPr bwMode="auto">
            <a:xfrm>
              <a:off x="2426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87" name="Line 56"/>
            <p:cNvSpPr>
              <a:spLocks noChangeShapeType="1"/>
            </p:cNvSpPr>
            <p:nvPr/>
          </p:nvSpPr>
          <p:spPr bwMode="auto">
            <a:xfrm>
              <a:off x="2562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88" name="Line 57"/>
            <p:cNvSpPr>
              <a:spLocks noChangeShapeType="1"/>
            </p:cNvSpPr>
            <p:nvPr/>
          </p:nvSpPr>
          <p:spPr bwMode="auto">
            <a:xfrm>
              <a:off x="2562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89" name="Line 58"/>
            <p:cNvSpPr>
              <a:spLocks noChangeShapeType="1"/>
            </p:cNvSpPr>
            <p:nvPr/>
          </p:nvSpPr>
          <p:spPr bwMode="auto">
            <a:xfrm flipV="1">
              <a:off x="2698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90" name="Line 59"/>
            <p:cNvSpPr>
              <a:spLocks noChangeShapeType="1"/>
            </p:cNvSpPr>
            <p:nvPr/>
          </p:nvSpPr>
          <p:spPr bwMode="auto">
            <a:xfrm>
              <a:off x="2698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91" name="Line 60"/>
            <p:cNvSpPr>
              <a:spLocks noChangeShapeType="1"/>
            </p:cNvSpPr>
            <p:nvPr/>
          </p:nvSpPr>
          <p:spPr bwMode="auto">
            <a:xfrm>
              <a:off x="2834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92" name="Line 61"/>
            <p:cNvSpPr>
              <a:spLocks noChangeShapeType="1"/>
            </p:cNvSpPr>
            <p:nvPr/>
          </p:nvSpPr>
          <p:spPr bwMode="auto">
            <a:xfrm>
              <a:off x="2834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93" name="Line 62"/>
            <p:cNvSpPr>
              <a:spLocks noChangeShapeType="1"/>
            </p:cNvSpPr>
            <p:nvPr/>
          </p:nvSpPr>
          <p:spPr bwMode="auto">
            <a:xfrm flipV="1">
              <a:off x="2971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94" name="Line 63"/>
            <p:cNvSpPr>
              <a:spLocks noChangeShapeType="1"/>
            </p:cNvSpPr>
            <p:nvPr/>
          </p:nvSpPr>
          <p:spPr bwMode="auto">
            <a:xfrm>
              <a:off x="2971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95" name="Line 64"/>
            <p:cNvSpPr>
              <a:spLocks noChangeShapeType="1"/>
            </p:cNvSpPr>
            <p:nvPr/>
          </p:nvSpPr>
          <p:spPr bwMode="auto">
            <a:xfrm>
              <a:off x="3107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96" name="Line 65"/>
            <p:cNvSpPr>
              <a:spLocks noChangeShapeType="1"/>
            </p:cNvSpPr>
            <p:nvPr/>
          </p:nvSpPr>
          <p:spPr bwMode="auto">
            <a:xfrm>
              <a:off x="3107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97" name="Line 66"/>
            <p:cNvSpPr>
              <a:spLocks noChangeShapeType="1"/>
            </p:cNvSpPr>
            <p:nvPr/>
          </p:nvSpPr>
          <p:spPr bwMode="auto">
            <a:xfrm flipV="1">
              <a:off x="3243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98" name="Line 67"/>
            <p:cNvSpPr>
              <a:spLocks noChangeShapeType="1"/>
            </p:cNvSpPr>
            <p:nvPr/>
          </p:nvSpPr>
          <p:spPr bwMode="auto">
            <a:xfrm>
              <a:off x="3243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99" name="Line 68"/>
            <p:cNvSpPr>
              <a:spLocks noChangeShapeType="1"/>
            </p:cNvSpPr>
            <p:nvPr/>
          </p:nvSpPr>
          <p:spPr bwMode="auto">
            <a:xfrm>
              <a:off x="3379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800" name="Line 69"/>
            <p:cNvSpPr>
              <a:spLocks noChangeShapeType="1"/>
            </p:cNvSpPr>
            <p:nvPr/>
          </p:nvSpPr>
          <p:spPr bwMode="auto">
            <a:xfrm>
              <a:off x="3379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801" name="Line 70"/>
            <p:cNvSpPr>
              <a:spLocks noChangeShapeType="1"/>
            </p:cNvSpPr>
            <p:nvPr/>
          </p:nvSpPr>
          <p:spPr bwMode="auto">
            <a:xfrm flipV="1">
              <a:off x="3515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802" name="Line 71"/>
            <p:cNvSpPr>
              <a:spLocks noChangeShapeType="1"/>
            </p:cNvSpPr>
            <p:nvPr/>
          </p:nvSpPr>
          <p:spPr bwMode="auto">
            <a:xfrm>
              <a:off x="3515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803" name="Line 72"/>
            <p:cNvSpPr>
              <a:spLocks noChangeShapeType="1"/>
            </p:cNvSpPr>
            <p:nvPr/>
          </p:nvSpPr>
          <p:spPr bwMode="auto">
            <a:xfrm>
              <a:off x="3651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804" name="Line 73"/>
            <p:cNvSpPr>
              <a:spLocks noChangeShapeType="1"/>
            </p:cNvSpPr>
            <p:nvPr/>
          </p:nvSpPr>
          <p:spPr bwMode="auto">
            <a:xfrm>
              <a:off x="3651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805" name="Line 74"/>
            <p:cNvSpPr>
              <a:spLocks noChangeShapeType="1"/>
            </p:cNvSpPr>
            <p:nvPr/>
          </p:nvSpPr>
          <p:spPr bwMode="auto">
            <a:xfrm flipV="1">
              <a:off x="3787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806" name="Line 75"/>
            <p:cNvSpPr>
              <a:spLocks noChangeShapeType="1"/>
            </p:cNvSpPr>
            <p:nvPr/>
          </p:nvSpPr>
          <p:spPr bwMode="auto">
            <a:xfrm>
              <a:off x="3787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807" name="Line 76"/>
            <p:cNvSpPr>
              <a:spLocks noChangeShapeType="1"/>
            </p:cNvSpPr>
            <p:nvPr/>
          </p:nvSpPr>
          <p:spPr bwMode="auto">
            <a:xfrm>
              <a:off x="3923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808" name="Line 77"/>
            <p:cNvSpPr>
              <a:spLocks noChangeShapeType="1"/>
            </p:cNvSpPr>
            <p:nvPr/>
          </p:nvSpPr>
          <p:spPr bwMode="auto">
            <a:xfrm>
              <a:off x="3923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809" name="Line 78"/>
            <p:cNvSpPr>
              <a:spLocks noChangeShapeType="1"/>
            </p:cNvSpPr>
            <p:nvPr/>
          </p:nvSpPr>
          <p:spPr bwMode="auto">
            <a:xfrm flipV="1">
              <a:off x="4060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810" name="Line 79"/>
            <p:cNvSpPr>
              <a:spLocks noChangeShapeType="1"/>
            </p:cNvSpPr>
            <p:nvPr/>
          </p:nvSpPr>
          <p:spPr bwMode="auto">
            <a:xfrm>
              <a:off x="4060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811" name="Line 80"/>
            <p:cNvSpPr>
              <a:spLocks noChangeShapeType="1"/>
            </p:cNvSpPr>
            <p:nvPr/>
          </p:nvSpPr>
          <p:spPr bwMode="auto">
            <a:xfrm>
              <a:off x="4196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812" name="Line 81"/>
            <p:cNvSpPr>
              <a:spLocks noChangeShapeType="1"/>
            </p:cNvSpPr>
            <p:nvPr/>
          </p:nvSpPr>
          <p:spPr bwMode="auto">
            <a:xfrm>
              <a:off x="4196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813" name="Line 82"/>
            <p:cNvSpPr>
              <a:spLocks noChangeShapeType="1"/>
            </p:cNvSpPr>
            <p:nvPr/>
          </p:nvSpPr>
          <p:spPr bwMode="auto">
            <a:xfrm flipV="1">
              <a:off x="4331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814" name="Line 83"/>
            <p:cNvSpPr>
              <a:spLocks noChangeShapeType="1"/>
            </p:cNvSpPr>
            <p:nvPr/>
          </p:nvSpPr>
          <p:spPr bwMode="auto">
            <a:xfrm>
              <a:off x="4331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815" name="Line 84"/>
            <p:cNvSpPr>
              <a:spLocks noChangeShapeType="1"/>
            </p:cNvSpPr>
            <p:nvPr/>
          </p:nvSpPr>
          <p:spPr bwMode="auto">
            <a:xfrm>
              <a:off x="4467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816" name="Line 85"/>
            <p:cNvSpPr>
              <a:spLocks noChangeShapeType="1"/>
            </p:cNvSpPr>
            <p:nvPr/>
          </p:nvSpPr>
          <p:spPr bwMode="auto">
            <a:xfrm>
              <a:off x="4467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817" name="Line 86"/>
            <p:cNvSpPr>
              <a:spLocks noChangeShapeType="1"/>
            </p:cNvSpPr>
            <p:nvPr/>
          </p:nvSpPr>
          <p:spPr bwMode="auto">
            <a:xfrm flipV="1">
              <a:off x="4603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818" name="Line 87"/>
            <p:cNvSpPr>
              <a:spLocks noChangeShapeType="1"/>
            </p:cNvSpPr>
            <p:nvPr/>
          </p:nvSpPr>
          <p:spPr bwMode="auto">
            <a:xfrm>
              <a:off x="4603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819" name="Line 88"/>
            <p:cNvSpPr>
              <a:spLocks noChangeShapeType="1"/>
            </p:cNvSpPr>
            <p:nvPr/>
          </p:nvSpPr>
          <p:spPr bwMode="auto">
            <a:xfrm>
              <a:off x="4739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820" name="Line 89"/>
            <p:cNvSpPr>
              <a:spLocks noChangeShapeType="1"/>
            </p:cNvSpPr>
            <p:nvPr/>
          </p:nvSpPr>
          <p:spPr bwMode="auto">
            <a:xfrm>
              <a:off x="4739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821" name="Line 90"/>
            <p:cNvSpPr>
              <a:spLocks noChangeShapeType="1"/>
            </p:cNvSpPr>
            <p:nvPr/>
          </p:nvSpPr>
          <p:spPr bwMode="auto">
            <a:xfrm flipV="1">
              <a:off x="4875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822" name="Line 91"/>
            <p:cNvSpPr>
              <a:spLocks noChangeShapeType="1"/>
            </p:cNvSpPr>
            <p:nvPr/>
          </p:nvSpPr>
          <p:spPr bwMode="auto">
            <a:xfrm>
              <a:off x="4875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823" name="Line 92"/>
            <p:cNvSpPr>
              <a:spLocks noChangeShapeType="1"/>
            </p:cNvSpPr>
            <p:nvPr/>
          </p:nvSpPr>
          <p:spPr bwMode="auto">
            <a:xfrm>
              <a:off x="5011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824" name="Line 93"/>
            <p:cNvSpPr>
              <a:spLocks noChangeShapeType="1"/>
            </p:cNvSpPr>
            <p:nvPr/>
          </p:nvSpPr>
          <p:spPr bwMode="auto">
            <a:xfrm>
              <a:off x="5011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825" name="Line 94"/>
            <p:cNvSpPr>
              <a:spLocks noChangeShapeType="1"/>
            </p:cNvSpPr>
            <p:nvPr/>
          </p:nvSpPr>
          <p:spPr bwMode="auto">
            <a:xfrm flipV="1">
              <a:off x="5148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826" name="Line 95"/>
            <p:cNvSpPr>
              <a:spLocks noChangeShapeType="1"/>
            </p:cNvSpPr>
            <p:nvPr/>
          </p:nvSpPr>
          <p:spPr bwMode="auto">
            <a:xfrm>
              <a:off x="5148" y="256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827" name="Line 96"/>
            <p:cNvSpPr>
              <a:spLocks noChangeShapeType="1"/>
            </p:cNvSpPr>
            <p:nvPr/>
          </p:nvSpPr>
          <p:spPr bwMode="auto">
            <a:xfrm>
              <a:off x="5284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828" name="Line 97"/>
            <p:cNvSpPr>
              <a:spLocks noChangeShapeType="1"/>
            </p:cNvSpPr>
            <p:nvPr/>
          </p:nvSpPr>
          <p:spPr bwMode="auto">
            <a:xfrm>
              <a:off x="5284" y="2750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829" name="Line 98"/>
            <p:cNvSpPr>
              <a:spLocks noChangeShapeType="1"/>
            </p:cNvSpPr>
            <p:nvPr/>
          </p:nvSpPr>
          <p:spPr bwMode="auto">
            <a:xfrm>
              <a:off x="5421" y="2568"/>
              <a:ext cx="0" cy="182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" name="Group 99"/>
          <p:cNvGrpSpPr>
            <a:grpSpLocks/>
          </p:cNvGrpSpPr>
          <p:nvPr/>
        </p:nvGrpSpPr>
        <p:grpSpPr bwMode="auto">
          <a:xfrm>
            <a:off x="755650" y="5048250"/>
            <a:ext cx="6048375" cy="360363"/>
            <a:chOff x="930" y="3657"/>
            <a:chExt cx="4491" cy="182"/>
          </a:xfrm>
        </p:grpSpPr>
        <p:sp>
          <p:nvSpPr>
            <p:cNvPr id="28758" name="Line 100"/>
            <p:cNvSpPr>
              <a:spLocks noChangeShapeType="1"/>
            </p:cNvSpPr>
            <p:nvPr/>
          </p:nvSpPr>
          <p:spPr bwMode="auto">
            <a:xfrm>
              <a:off x="1066" y="3657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59" name="Line 101"/>
            <p:cNvSpPr>
              <a:spLocks noChangeShapeType="1"/>
            </p:cNvSpPr>
            <p:nvPr/>
          </p:nvSpPr>
          <p:spPr bwMode="auto">
            <a:xfrm>
              <a:off x="930" y="3657"/>
              <a:ext cx="136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60" name="Line 102"/>
            <p:cNvSpPr>
              <a:spLocks noChangeShapeType="1"/>
            </p:cNvSpPr>
            <p:nvPr/>
          </p:nvSpPr>
          <p:spPr bwMode="auto">
            <a:xfrm flipV="1">
              <a:off x="5421" y="3657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61" name="Line 103"/>
            <p:cNvSpPr>
              <a:spLocks noChangeShapeType="1"/>
            </p:cNvSpPr>
            <p:nvPr/>
          </p:nvSpPr>
          <p:spPr bwMode="auto">
            <a:xfrm>
              <a:off x="3243" y="3657"/>
              <a:ext cx="2178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62" name="Line 104"/>
            <p:cNvSpPr>
              <a:spLocks noChangeShapeType="1"/>
            </p:cNvSpPr>
            <p:nvPr/>
          </p:nvSpPr>
          <p:spPr bwMode="auto">
            <a:xfrm flipV="1">
              <a:off x="3243" y="3657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63" name="Line 105"/>
            <p:cNvSpPr>
              <a:spLocks noChangeShapeType="1"/>
            </p:cNvSpPr>
            <p:nvPr/>
          </p:nvSpPr>
          <p:spPr bwMode="auto">
            <a:xfrm>
              <a:off x="1066" y="3838"/>
              <a:ext cx="2177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4" name="Group 107"/>
          <p:cNvGrpSpPr>
            <a:grpSpLocks/>
          </p:cNvGrpSpPr>
          <p:nvPr/>
        </p:nvGrpSpPr>
        <p:grpSpPr bwMode="auto">
          <a:xfrm>
            <a:off x="969963" y="3798888"/>
            <a:ext cx="5834062" cy="287337"/>
            <a:chOff x="1065" y="2840"/>
            <a:chExt cx="4355" cy="182"/>
          </a:xfrm>
        </p:grpSpPr>
        <p:sp>
          <p:nvSpPr>
            <p:cNvPr id="28725" name="Line 108"/>
            <p:cNvSpPr>
              <a:spLocks noChangeShapeType="1"/>
            </p:cNvSpPr>
            <p:nvPr/>
          </p:nvSpPr>
          <p:spPr bwMode="auto">
            <a:xfrm>
              <a:off x="1065" y="2840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26" name="Line 109"/>
            <p:cNvSpPr>
              <a:spLocks noChangeShapeType="1"/>
            </p:cNvSpPr>
            <p:nvPr/>
          </p:nvSpPr>
          <p:spPr bwMode="auto">
            <a:xfrm>
              <a:off x="1065" y="3022"/>
              <a:ext cx="273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27" name="Line 110"/>
            <p:cNvSpPr>
              <a:spLocks noChangeShapeType="1"/>
            </p:cNvSpPr>
            <p:nvPr/>
          </p:nvSpPr>
          <p:spPr bwMode="auto">
            <a:xfrm>
              <a:off x="1337" y="2840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28" name="Line 111"/>
            <p:cNvSpPr>
              <a:spLocks noChangeShapeType="1"/>
            </p:cNvSpPr>
            <p:nvPr/>
          </p:nvSpPr>
          <p:spPr bwMode="auto">
            <a:xfrm>
              <a:off x="1338" y="2840"/>
              <a:ext cx="271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29" name="Line 112"/>
            <p:cNvSpPr>
              <a:spLocks noChangeShapeType="1"/>
            </p:cNvSpPr>
            <p:nvPr/>
          </p:nvSpPr>
          <p:spPr bwMode="auto">
            <a:xfrm>
              <a:off x="1609" y="2840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30" name="Line 113"/>
            <p:cNvSpPr>
              <a:spLocks noChangeShapeType="1"/>
            </p:cNvSpPr>
            <p:nvPr/>
          </p:nvSpPr>
          <p:spPr bwMode="auto">
            <a:xfrm>
              <a:off x="1609" y="3022"/>
              <a:ext cx="274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31" name="Line 114"/>
            <p:cNvSpPr>
              <a:spLocks noChangeShapeType="1"/>
            </p:cNvSpPr>
            <p:nvPr/>
          </p:nvSpPr>
          <p:spPr bwMode="auto">
            <a:xfrm>
              <a:off x="1883" y="2840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32" name="Line 115"/>
            <p:cNvSpPr>
              <a:spLocks noChangeShapeType="1"/>
            </p:cNvSpPr>
            <p:nvPr/>
          </p:nvSpPr>
          <p:spPr bwMode="auto">
            <a:xfrm>
              <a:off x="1884" y="2840"/>
              <a:ext cx="271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33" name="Line 116"/>
            <p:cNvSpPr>
              <a:spLocks noChangeShapeType="1"/>
            </p:cNvSpPr>
            <p:nvPr/>
          </p:nvSpPr>
          <p:spPr bwMode="auto">
            <a:xfrm>
              <a:off x="2155" y="2840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34" name="Line 117"/>
            <p:cNvSpPr>
              <a:spLocks noChangeShapeType="1"/>
            </p:cNvSpPr>
            <p:nvPr/>
          </p:nvSpPr>
          <p:spPr bwMode="auto">
            <a:xfrm>
              <a:off x="2155" y="3022"/>
              <a:ext cx="274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35" name="Line 118"/>
            <p:cNvSpPr>
              <a:spLocks noChangeShapeType="1"/>
            </p:cNvSpPr>
            <p:nvPr/>
          </p:nvSpPr>
          <p:spPr bwMode="auto">
            <a:xfrm>
              <a:off x="2425" y="2840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36" name="Line 119"/>
            <p:cNvSpPr>
              <a:spLocks noChangeShapeType="1"/>
            </p:cNvSpPr>
            <p:nvPr/>
          </p:nvSpPr>
          <p:spPr bwMode="auto">
            <a:xfrm>
              <a:off x="2426" y="2840"/>
              <a:ext cx="271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37" name="Line 120"/>
            <p:cNvSpPr>
              <a:spLocks noChangeShapeType="1"/>
            </p:cNvSpPr>
            <p:nvPr/>
          </p:nvSpPr>
          <p:spPr bwMode="auto">
            <a:xfrm>
              <a:off x="2697" y="2840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38" name="Line 121"/>
            <p:cNvSpPr>
              <a:spLocks noChangeShapeType="1"/>
            </p:cNvSpPr>
            <p:nvPr/>
          </p:nvSpPr>
          <p:spPr bwMode="auto">
            <a:xfrm>
              <a:off x="2697" y="3022"/>
              <a:ext cx="274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39" name="Line 122"/>
            <p:cNvSpPr>
              <a:spLocks noChangeShapeType="1"/>
            </p:cNvSpPr>
            <p:nvPr/>
          </p:nvSpPr>
          <p:spPr bwMode="auto">
            <a:xfrm>
              <a:off x="2971" y="2840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40" name="Line 123"/>
            <p:cNvSpPr>
              <a:spLocks noChangeShapeType="1"/>
            </p:cNvSpPr>
            <p:nvPr/>
          </p:nvSpPr>
          <p:spPr bwMode="auto">
            <a:xfrm>
              <a:off x="2972" y="2840"/>
              <a:ext cx="271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41" name="Line 124"/>
            <p:cNvSpPr>
              <a:spLocks noChangeShapeType="1"/>
            </p:cNvSpPr>
            <p:nvPr/>
          </p:nvSpPr>
          <p:spPr bwMode="auto">
            <a:xfrm>
              <a:off x="3243" y="2840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42" name="Line 125"/>
            <p:cNvSpPr>
              <a:spLocks noChangeShapeType="1"/>
            </p:cNvSpPr>
            <p:nvPr/>
          </p:nvSpPr>
          <p:spPr bwMode="auto">
            <a:xfrm>
              <a:off x="3243" y="3022"/>
              <a:ext cx="274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43" name="Line 126"/>
            <p:cNvSpPr>
              <a:spLocks noChangeShapeType="1"/>
            </p:cNvSpPr>
            <p:nvPr/>
          </p:nvSpPr>
          <p:spPr bwMode="auto">
            <a:xfrm>
              <a:off x="3514" y="2840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44" name="Line 127"/>
            <p:cNvSpPr>
              <a:spLocks noChangeShapeType="1"/>
            </p:cNvSpPr>
            <p:nvPr/>
          </p:nvSpPr>
          <p:spPr bwMode="auto">
            <a:xfrm>
              <a:off x="3515" y="2840"/>
              <a:ext cx="271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45" name="Line 128"/>
            <p:cNvSpPr>
              <a:spLocks noChangeShapeType="1"/>
            </p:cNvSpPr>
            <p:nvPr/>
          </p:nvSpPr>
          <p:spPr bwMode="auto">
            <a:xfrm>
              <a:off x="3786" y="2840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46" name="Line 129"/>
            <p:cNvSpPr>
              <a:spLocks noChangeShapeType="1"/>
            </p:cNvSpPr>
            <p:nvPr/>
          </p:nvSpPr>
          <p:spPr bwMode="auto">
            <a:xfrm>
              <a:off x="3786" y="3022"/>
              <a:ext cx="274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47" name="Line 130"/>
            <p:cNvSpPr>
              <a:spLocks noChangeShapeType="1"/>
            </p:cNvSpPr>
            <p:nvPr/>
          </p:nvSpPr>
          <p:spPr bwMode="auto">
            <a:xfrm>
              <a:off x="4060" y="2840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48" name="Line 131"/>
            <p:cNvSpPr>
              <a:spLocks noChangeShapeType="1"/>
            </p:cNvSpPr>
            <p:nvPr/>
          </p:nvSpPr>
          <p:spPr bwMode="auto">
            <a:xfrm>
              <a:off x="4061" y="2840"/>
              <a:ext cx="271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49" name="Line 132"/>
            <p:cNvSpPr>
              <a:spLocks noChangeShapeType="1"/>
            </p:cNvSpPr>
            <p:nvPr/>
          </p:nvSpPr>
          <p:spPr bwMode="auto">
            <a:xfrm>
              <a:off x="4332" y="2840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50" name="Line 133"/>
            <p:cNvSpPr>
              <a:spLocks noChangeShapeType="1"/>
            </p:cNvSpPr>
            <p:nvPr/>
          </p:nvSpPr>
          <p:spPr bwMode="auto">
            <a:xfrm>
              <a:off x="4332" y="3022"/>
              <a:ext cx="274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51" name="Line 134"/>
            <p:cNvSpPr>
              <a:spLocks noChangeShapeType="1"/>
            </p:cNvSpPr>
            <p:nvPr/>
          </p:nvSpPr>
          <p:spPr bwMode="auto">
            <a:xfrm>
              <a:off x="4602" y="2840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52" name="Line 135"/>
            <p:cNvSpPr>
              <a:spLocks noChangeShapeType="1"/>
            </p:cNvSpPr>
            <p:nvPr/>
          </p:nvSpPr>
          <p:spPr bwMode="auto">
            <a:xfrm>
              <a:off x="4603" y="2840"/>
              <a:ext cx="271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53" name="Line 136"/>
            <p:cNvSpPr>
              <a:spLocks noChangeShapeType="1"/>
            </p:cNvSpPr>
            <p:nvPr/>
          </p:nvSpPr>
          <p:spPr bwMode="auto">
            <a:xfrm>
              <a:off x="4874" y="2840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54" name="Line 137"/>
            <p:cNvSpPr>
              <a:spLocks noChangeShapeType="1"/>
            </p:cNvSpPr>
            <p:nvPr/>
          </p:nvSpPr>
          <p:spPr bwMode="auto">
            <a:xfrm>
              <a:off x="4874" y="3022"/>
              <a:ext cx="274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55" name="Line 138"/>
            <p:cNvSpPr>
              <a:spLocks noChangeShapeType="1"/>
            </p:cNvSpPr>
            <p:nvPr/>
          </p:nvSpPr>
          <p:spPr bwMode="auto">
            <a:xfrm>
              <a:off x="5148" y="2840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56" name="Line 139"/>
            <p:cNvSpPr>
              <a:spLocks noChangeShapeType="1"/>
            </p:cNvSpPr>
            <p:nvPr/>
          </p:nvSpPr>
          <p:spPr bwMode="auto">
            <a:xfrm>
              <a:off x="5149" y="2840"/>
              <a:ext cx="271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57" name="Line 140"/>
            <p:cNvSpPr>
              <a:spLocks noChangeShapeType="1"/>
            </p:cNvSpPr>
            <p:nvPr/>
          </p:nvSpPr>
          <p:spPr bwMode="auto">
            <a:xfrm>
              <a:off x="5420" y="2840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" name="Group 141"/>
          <p:cNvGrpSpPr>
            <a:grpSpLocks/>
          </p:cNvGrpSpPr>
          <p:nvPr/>
        </p:nvGrpSpPr>
        <p:grpSpPr bwMode="auto">
          <a:xfrm>
            <a:off x="755650" y="4230688"/>
            <a:ext cx="6048375" cy="288925"/>
            <a:chOff x="930" y="3113"/>
            <a:chExt cx="4491" cy="182"/>
          </a:xfrm>
        </p:grpSpPr>
        <p:sp>
          <p:nvSpPr>
            <p:cNvPr id="28707" name="Line 142"/>
            <p:cNvSpPr>
              <a:spLocks noChangeShapeType="1"/>
            </p:cNvSpPr>
            <p:nvPr/>
          </p:nvSpPr>
          <p:spPr bwMode="auto">
            <a:xfrm flipV="1">
              <a:off x="1066" y="3113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08" name="Line 143"/>
            <p:cNvSpPr>
              <a:spLocks noChangeShapeType="1"/>
            </p:cNvSpPr>
            <p:nvPr/>
          </p:nvSpPr>
          <p:spPr bwMode="auto">
            <a:xfrm>
              <a:off x="930" y="3113"/>
              <a:ext cx="136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09" name="Line 144"/>
            <p:cNvSpPr>
              <a:spLocks noChangeShapeType="1"/>
            </p:cNvSpPr>
            <p:nvPr/>
          </p:nvSpPr>
          <p:spPr bwMode="auto">
            <a:xfrm>
              <a:off x="1066" y="3294"/>
              <a:ext cx="544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10" name="Line 145"/>
            <p:cNvSpPr>
              <a:spLocks noChangeShapeType="1"/>
            </p:cNvSpPr>
            <p:nvPr/>
          </p:nvSpPr>
          <p:spPr bwMode="auto">
            <a:xfrm flipV="1">
              <a:off x="1610" y="3113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11" name="Line 146"/>
            <p:cNvSpPr>
              <a:spLocks noChangeShapeType="1"/>
            </p:cNvSpPr>
            <p:nvPr/>
          </p:nvSpPr>
          <p:spPr bwMode="auto">
            <a:xfrm>
              <a:off x="1610" y="3113"/>
              <a:ext cx="545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12" name="Line 147"/>
            <p:cNvSpPr>
              <a:spLocks noChangeShapeType="1"/>
            </p:cNvSpPr>
            <p:nvPr/>
          </p:nvSpPr>
          <p:spPr bwMode="auto">
            <a:xfrm>
              <a:off x="5421" y="3113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13" name="Line 148"/>
            <p:cNvSpPr>
              <a:spLocks noChangeShapeType="1"/>
            </p:cNvSpPr>
            <p:nvPr/>
          </p:nvSpPr>
          <p:spPr bwMode="auto">
            <a:xfrm flipV="1">
              <a:off x="2155" y="3113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14" name="Line 149"/>
            <p:cNvSpPr>
              <a:spLocks noChangeShapeType="1"/>
            </p:cNvSpPr>
            <p:nvPr/>
          </p:nvSpPr>
          <p:spPr bwMode="auto">
            <a:xfrm>
              <a:off x="2155" y="3294"/>
              <a:ext cx="544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15" name="Line 150"/>
            <p:cNvSpPr>
              <a:spLocks noChangeShapeType="1"/>
            </p:cNvSpPr>
            <p:nvPr/>
          </p:nvSpPr>
          <p:spPr bwMode="auto">
            <a:xfrm flipV="1">
              <a:off x="2699" y="3113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16" name="Line 151"/>
            <p:cNvSpPr>
              <a:spLocks noChangeShapeType="1"/>
            </p:cNvSpPr>
            <p:nvPr/>
          </p:nvSpPr>
          <p:spPr bwMode="auto">
            <a:xfrm>
              <a:off x="2699" y="3113"/>
              <a:ext cx="545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17" name="Line 152"/>
            <p:cNvSpPr>
              <a:spLocks noChangeShapeType="1"/>
            </p:cNvSpPr>
            <p:nvPr/>
          </p:nvSpPr>
          <p:spPr bwMode="auto">
            <a:xfrm flipV="1">
              <a:off x="3244" y="3113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18" name="Line 153"/>
            <p:cNvSpPr>
              <a:spLocks noChangeShapeType="1"/>
            </p:cNvSpPr>
            <p:nvPr/>
          </p:nvSpPr>
          <p:spPr bwMode="auto">
            <a:xfrm>
              <a:off x="3244" y="3294"/>
              <a:ext cx="544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19" name="Line 154"/>
            <p:cNvSpPr>
              <a:spLocks noChangeShapeType="1"/>
            </p:cNvSpPr>
            <p:nvPr/>
          </p:nvSpPr>
          <p:spPr bwMode="auto">
            <a:xfrm flipV="1">
              <a:off x="3788" y="3113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20" name="Line 155"/>
            <p:cNvSpPr>
              <a:spLocks noChangeShapeType="1"/>
            </p:cNvSpPr>
            <p:nvPr/>
          </p:nvSpPr>
          <p:spPr bwMode="auto">
            <a:xfrm>
              <a:off x="3788" y="3113"/>
              <a:ext cx="545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21" name="Line 156"/>
            <p:cNvSpPr>
              <a:spLocks noChangeShapeType="1"/>
            </p:cNvSpPr>
            <p:nvPr/>
          </p:nvSpPr>
          <p:spPr bwMode="auto">
            <a:xfrm flipV="1">
              <a:off x="4332" y="3113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22" name="Line 157"/>
            <p:cNvSpPr>
              <a:spLocks noChangeShapeType="1"/>
            </p:cNvSpPr>
            <p:nvPr/>
          </p:nvSpPr>
          <p:spPr bwMode="auto">
            <a:xfrm>
              <a:off x="4332" y="3294"/>
              <a:ext cx="544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23" name="Line 158"/>
            <p:cNvSpPr>
              <a:spLocks noChangeShapeType="1"/>
            </p:cNvSpPr>
            <p:nvPr/>
          </p:nvSpPr>
          <p:spPr bwMode="auto">
            <a:xfrm flipV="1">
              <a:off x="4876" y="3113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24" name="Line 159"/>
            <p:cNvSpPr>
              <a:spLocks noChangeShapeType="1"/>
            </p:cNvSpPr>
            <p:nvPr/>
          </p:nvSpPr>
          <p:spPr bwMode="auto">
            <a:xfrm>
              <a:off x="4876" y="3113"/>
              <a:ext cx="545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" name="Group 160"/>
          <p:cNvGrpSpPr>
            <a:grpSpLocks/>
          </p:cNvGrpSpPr>
          <p:nvPr/>
        </p:nvGrpSpPr>
        <p:grpSpPr bwMode="auto">
          <a:xfrm>
            <a:off x="755650" y="4662488"/>
            <a:ext cx="6048375" cy="288925"/>
            <a:chOff x="930" y="3385"/>
            <a:chExt cx="4491" cy="182"/>
          </a:xfrm>
        </p:grpSpPr>
        <p:sp>
          <p:nvSpPr>
            <p:cNvPr id="28697" name="Line 161"/>
            <p:cNvSpPr>
              <a:spLocks noChangeShapeType="1"/>
            </p:cNvSpPr>
            <p:nvPr/>
          </p:nvSpPr>
          <p:spPr bwMode="auto">
            <a:xfrm flipV="1">
              <a:off x="1066" y="3385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698" name="Line 162"/>
            <p:cNvSpPr>
              <a:spLocks noChangeShapeType="1"/>
            </p:cNvSpPr>
            <p:nvPr/>
          </p:nvSpPr>
          <p:spPr bwMode="auto">
            <a:xfrm flipV="1">
              <a:off x="5421" y="3385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699" name="Line 163"/>
            <p:cNvSpPr>
              <a:spLocks noChangeShapeType="1"/>
            </p:cNvSpPr>
            <p:nvPr/>
          </p:nvSpPr>
          <p:spPr bwMode="auto">
            <a:xfrm>
              <a:off x="930" y="3385"/>
              <a:ext cx="136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00" name="Line 164"/>
            <p:cNvSpPr>
              <a:spLocks noChangeShapeType="1"/>
            </p:cNvSpPr>
            <p:nvPr/>
          </p:nvSpPr>
          <p:spPr bwMode="auto">
            <a:xfrm flipV="1">
              <a:off x="2155" y="3385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01" name="Line 165"/>
            <p:cNvSpPr>
              <a:spLocks noChangeShapeType="1"/>
            </p:cNvSpPr>
            <p:nvPr/>
          </p:nvSpPr>
          <p:spPr bwMode="auto">
            <a:xfrm>
              <a:off x="1066" y="3566"/>
              <a:ext cx="1089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02" name="Line 166"/>
            <p:cNvSpPr>
              <a:spLocks noChangeShapeType="1"/>
            </p:cNvSpPr>
            <p:nvPr/>
          </p:nvSpPr>
          <p:spPr bwMode="auto">
            <a:xfrm>
              <a:off x="2155" y="3385"/>
              <a:ext cx="1088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03" name="Line 167"/>
            <p:cNvSpPr>
              <a:spLocks noChangeShapeType="1"/>
            </p:cNvSpPr>
            <p:nvPr/>
          </p:nvSpPr>
          <p:spPr bwMode="auto">
            <a:xfrm flipV="1">
              <a:off x="3243" y="3385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04" name="Line 168"/>
            <p:cNvSpPr>
              <a:spLocks noChangeShapeType="1"/>
            </p:cNvSpPr>
            <p:nvPr/>
          </p:nvSpPr>
          <p:spPr bwMode="auto">
            <a:xfrm flipV="1">
              <a:off x="4332" y="3385"/>
              <a:ext cx="0" cy="182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05" name="Line 169"/>
            <p:cNvSpPr>
              <a:spLocks noChangeShapeType="1"/>
            </p:cNvSpPr>
            <p:nvPr/>
          </p:nvSpPr>
          <p:spPr bwMode="auto">
            <a:xfrm>
              <a:off x="3243" y="3566"/>
              <a:ext cx="1089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06" name="Line 170"/>
            <p:cNvSpPr>
              <a:spLocks noChangeShapeType="1"/>
            </p:cNvSpPr>
            <p:nvPr/>
          </p:nvSpPr>
          <p:spPr bwMode="auto">
            <a:xfrm>
              <a:off x="4332" y="3385"/>
              <a:ext cx="1088" cy="0"/>
            </a:xfrm>
            <a:prstGeom prst="line">
              <a:avLst/>
            </a:prstGeom>
            <a:noFill/>
            <a:ln w="22225" cap="sq">
              <a:solidFill>
                <a:srgbClr val="3E04E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4747" name="Text Box 171"/>
          <p:cNvSpPr txBox="1">
            <a:spLocks noChangeArrowheads="1"/>
          </p:cNvSpPr>
          <p:nvPr/>
        </p:nvSpPr>
        <p:spPr bwMode="auto">
          <a:xfrm>
            <a:off x="7164388" y="4148138"/>
            <a:ext cx="1692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000" b="1">
                <a:solidFill>
                  <a:srgbClr val="D62204"/>
                </a:solidFill>
                <a:ea typeface="宋体" pitchFamily="2" charset="-122"/>
              </a:rPr>
              <a:t>divide-by-4</a:t>
            </a:r>
          </a:p>
        </p:txBody>
      </p:sp>
      <p:sp>
        <p:nvSpPr>
          <p:cNvPr id="24748" name="Text Box 172"/>
          <p:cNvSpPr txBox="1">
            <a:spLocks noChangeArrowheads="1"/>
          </p:cNvSpPr>
          <p:nvPr/>
        </p:nvSpPr>
        <p:spPr bwMode="auto">
          <a:xfrm>
            <a:off x="7164388" y="4579938"/>
            <a:ext cx="1692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000" b="1">
                <a:solidFill>
                  <a:srgbClr val="D62204"/>
                </a:solidFill>
                <a:ea typeface="宋体" pitchFamily="2" charset="-122"/>
              </a:rPr>
              <a:t>divide-by-8</a:t>
            </a:r>
          </a:p>
        </p:txBody>
      </p:sp>
      <p:sp>
        <p:nvSpPr>
          <p:cNvPr id="24749" name="Text Box 173"/>
          <p:cNvSpPr txBox="1">
            <a:spLocks noChangeArrowheads="1"/>
          </p:cNvSpPr>
          <p:nvPr/>
        </p:nvSpPr>
        <p:spPr bwMode="auto">
          <a:xfrm>
            <a:off x="7237413" y="5011738"/>
            <a:ext cx="16557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000" b="1">
                <a:solidFill>
                  <a:srgbClr val="D62204"/>
                </a:solidFill>
                <a:ea typeface="宋体" pitchFamily="2" charset="-122"/>
              </a:rPr>
              <a:t>divide-by-16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4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4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 animBg="1"/>
      <p:bldP spid="24586" grpId="0" animBg="1"/>
      <p:bldP spid="24589" grpId="0" animBg="1"/>
      <p:bldP spid="24591" grpId="0"/>
      <p:bldP spid="24592" grpId="0" animBg="1"/>
      <p:bldP spid="24602" grpId="0"/>
      <p:bldP spid="24603" grpId="0"/>
      <p:bldP spid="24604" grpId="0"/>
      <p:bldP spid="24605" grpId="0"/>
      <p:bldP spid="24606" grpId="0"/>
      <p:bldP spid="24607" grpId="0" animBg="1"/>
      <p:bldP spid="24747" grpId="0"/>
      <p:bldP spid="24748" grpId="0"/>
      <p:bldP spid="2474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36" y="1736812"/>
            <a:ext cx="4287668" cy="3552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212AB1B-6F99-4660-9176-EEE291B09121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745996-B6E1-42C8-A1A9-7C4D2A35AD0E}" type="slidenum">
              <a:rPr lang="en-US" altLang="zh-CN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88913"/>
            <a:ext cx="8229600" cy="647700"/>
          </a:xfrm>
        </p:spPr>
        <p:txBody>
          <a:bodyPr/>
          <a:lstStyle/>
          <a:p>
            <a:pPr eaLnBrk="1" hangingPunct="1"/>
            <a:r>
              <a:rPr lang="en-US" altLang="zh-CN" smtClean="0"/>
              <a:t>2</a:t>
            </a:r>
            <a:r>
              <a:rPr lang="zh-CN" altLang="en-US" smtClean="0"/>
              <a:t>、 </a:t>
            </a:r>
            <a:r>
              <a:rPr lang="en-US" altLang="en-US" smtClean="0"/>
              <a:t>Synchronous counter</a:t>
            </a:r>
            <a:r>
              <a:rPr lang="en-US" altLang="zh-CN" smtClean="0"/>
              <a:t>s</a:t>
            </a:r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08050"/>
            <a:ext cx="8229600" cy="1152525"/>
          </a:xfrm>
        </p:spPr>
        <p:txBody>
          <a:bodyPr/>
          <a:lstStyle/>
          <a:p>
            <a:pPr eaLnBrk="1" hangingPunct="1"/>
            <a:r>
              <a:rPr lang="en-US" altLang="zh-CN" sz="2400" smtClean="0"/>
              <a:t>All flip-flops change their states at the same triggering time of a common CLK signal.</a:t>
            </a:r>
          </a:p>
        </p:txBody>
      </p:sp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4929079" y="2669441"/>
            <a:ext cx="3995737" cy="2554545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altLang="zh-CN" sz="2000" dirty="0">
                <a:solidFill>
                  <a:srgbClr val="0000CC"/>
                </a:solidFill>
                <a:latin typeface="Verdana" pitchFamily="34" charset="0"/>
                <a:ea typeface="宋体" pitchFamily="2" charset="-122"/>
              </a:rPr>
              <a:t>Working features</a:t>
            </a:r>
            <a:r>
              <a:rPr kumimoji="0" lang="zh-CN" altLang="en-US" sz="2000" dirty="0">
                <a:latin typeface="Verdana" pitchFamily="34" charset="0"/>
                <a:ea typeface="宋体" pitchFamily="2" charset="-122"/>
              </a:rPr>
              <a:t>：</a:t>
            </a:r>
            <a:br>
              <a:rPr kumimoji="0" lang="zh-CN" altLang="en-US" sz="2000" dirty="0">
                <a:latin typeface="Verdana" pitchFamily="34" charset="0"/>
                <a:ea typeface="宋体" pitchFamily="2" charset="-122"/>
              </a:rPr>
            </a:br>
            <a:r>
              <a:rPr kumimoji="0" lang="en-US" altLang="zh-CN" sz="2000" dirty="0" smtClean="0">
                <a:solidFill>
                  <a:srgbClr val="D61C56"/>
                </a:solidFill>
                <a:latin typeface="Verdana" pitchFamily="34" charset="0"/>
                <a:ea typeface="MS UI Gothic" pitchFamily="34" charset="-128"/>
              </a:rPr>
              <a:t>EN</a:t>
            </a:r>
            <a:r>
              <a:rPr kumimoji="0" lang="en-US" altLang="zh-CN" sz="2000" dirty="0" smtClean="0">
                <a:solidFill>
                  <a:srgbClr val="3E04E2"/>
                </a:solidFill>
                <a:latin typeface="Verdana" pitchFamily="34" charset="0"/>
                <a:ea typeface="宋体" pitchFamily="2" charset="-122"/>
              </a:rPr>
              <a:t> </a:t>
            </a:r>
            <a:r>
              <a:rPr kumimoji="0" lang="en-US" altLang="zh-CN" sz="2000" dirty="0">
                <a:solidFill>
                  <a:srgbClr val="3E04E2"/>
                </a:solidFill>
                <a:latin typeface="Verdana" pitchFamily="34" charset="0"/>
                <a:ea typeface="宋体" pitchFamily="2" charset="-122"/>
              </a:rPr>
              <a:t>signal propagates serially</a:t>
            </a:r>
            <a:r>
              <a:rPr kumimoji="0" lang="en-US" altLang="zh-CN" sz="2000" dirty="0" smtClean="0">
                <a:solidFill>
                  <a:srgbClr val="3E04E2"/>
                </a:solidFill>
                <a:latin typeface="Verdana" pitchFamily="34" charset="0"/>
                <a:ea typeface="宋体" pitchFamily="2" charset="-122"/>
              </a:rPr>
              <a:t>.</a:t>
            </a:r>
          </a:p>
          <a:p>
            <a:pPr>
              <a:spcBef>
                <a:spcPct val="50000"/>
              </a:spcBef>
              <a:defRPr/>
            </a:pPr>
            <a:r>
              <a:rPr kumimoji="0" lang="en-US" altLang="zh-CN" sz="2000" dirty="0" smtClean="0">
                <a:latin typeface="Verdana" pitchFamily="34" charset="0"/>
                <a:ea typeface="宋体" pitchFamily="2" charset="-122"/>
              </a:rPr>
              <a:t>EN0=CNTEN</a:t>
            </a:r>
          </a:p>
          <a:p>
            <a:pPr>
              <a:spcBef>
                <a:spcPct val="50000"/>
              </a:spcBef>
              <a:defRPr/>
            </a:pPr>
            <a:r>
              <a:rPr kumimoji="0" lang="en-US" altLang="zh-CN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EN1=Q0·CNTEN</a:t>
            </a:r>
          </a:p>
          <a:p>
            <a:pPr>
              <a:spcBef>
                <a:spcPct val="50000"/>
              </a:spcBef>
              <a:defRPr/>
            </a:pPr>
            <a:r>
              <a:rPr kumimoji="0" lang="en-US" altLang="zh-CN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EN2=Q1</a:t>
            </a:r>
            <a:r>
              <a:rPr kumimoji="0" lang="en-US" altLang="zh-CN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·</a:t>
            </a:r>
            <a:r>
              <a:rPr kumimoji="0" lang="en-US" altLang="zh-CN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EN1</a:t>
            </a:r>
          </a:p>
          <a:p>
            <a:pPr>
              <a:spcBef>
                <a:spcPct val="50000"/>
              </a:spcBef>
              <a:defRPr/>
            </a:pPr>
            <a:r>
              <a:rPr kumimoji="0" lang="en-US" altLang="zh-CN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EN3=Q2</a:t>
            </a:r>
            <a:r>
              <a:rPr kumimoji="0" lang="en-US" altLang="zh-CN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·</a:t>
            </a:r>
            <a:r>
              <a:rPr kumimoji="0" lang="en-US" altLang="zh-CN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EN2</a:t>
            </a:r>
            <a:endParaRPr kumimoji="0" lang="en-US" altLang="zh-CN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4932362" y="1688614"/>
            <a:ext cx="3995737" cy="707886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altLang="zh-CN" sz="2000" b="1" dirty="0">
                <a:ea typeface="宋体" pitchFamily="2" charset="-122"/>
              </a:rPr>
              <a:t>transition equations</a:t>
            </a:r>
            <a:r>
              <a:rPr kumimoji="0" lang="zh-CN" altLang="en-US" sz="2000" b="1" dirty="0">
                <a:ea typeface="宋体" pitchFamily="2" charset="-122"/>
              </a:rPr>
              <a:t>：</a:t>
            </a:r>
            <a:br>
              <a:rPr kumimoji="0" lang="zh-CN" altLang="en-US" sz="2000" b="1" dirty="0">
                <a:ea typeface="宋体" pitchFamily="2" charset="-122"/>
              </a:rPr>
            </a:br>
            <a:r>
              <a:rPr kumimoji="0" lang="en-US" altLang="zh-CN" sz="2000" b="1" dirty="0" smtClean="0">
                <a:ea typeface="宋体" pitchFamily="2" charset="-122"/>
              </a:rPr>
              <a:t>Qi*= ENi·Qi’+ENi’·Qi</a:t>
            </a:r>
            <a:endParaRPr kumimoji="0" lang="en-US" altLang="zh-CN" sz="2000" b="1" dirty="0">
              <a:ea typeface="宋体" pitchFamily="2" charset="-122"/>
            </a:endParaRPr>
          </a:p>
        </p:txBody>
      </p:sp>
      <p:sp>
        <p:nvSpPr>
          <p:cNvPr id="29705" name="Text Box 7"/>
          <p:cNvSpPr txBox="1">
            <a:spLocks noChangeArrowheads="1"/>
          </p:cNvSpPr>
          <p:nvPr/>
        </p:nvSpPr>
        <p:spPr bwMode="auto">
          <a:xfrm>
            <a:off x="2421496" y="1673225"/>
            <a:ext cx="7103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b="1" dirty="0" smtClean="0">
                <a:solidFill>
                  <a:srgbClr val="0000FF"/>
                </a:solidFill>
                <a:ea typeface="MS UI Gothic" pitchFamily="34" charset="-128"/>
              </a:rPr>
              <a:t>EN0</a:t>
            </a:r>
            <a:endParaRPr kumimoji="0" lang="en-US" altLang="zh-CN" b="1" dirty="0">
              <a:solidFill>
                <a:srgbClr val="0000FF"/>
              </a:solidFill>
              <a:ea typeface="MS UI Gothic" pitchFamily="34" charset="-128"/>
            </a:endParaRPr>
          </a:p>
        </p:txBody>
      </p:sp>
      <p:sp>
        <p:nvSpPr>
          <p:cNvPr id="29706" name="Text Box 8"/>
          <p:cNvSpPr txBox="1">
            <a:spLocks noChangeArrowheads="1"/>
          </p:cNvSpPr>
          <p:nvPr/>
        </p:nvSpPr>
        <p:spPr bwMode="auto">
          <a:xfrm>
            <a:off x="2421497" y="2573338"/>
            <a:ext cx="6646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b="1" dirty="0" smtClean="0">
                <a:solidFill>
                  <a:srgbClr val="0000FF"/>
                </a:solidFill>
                <a:ea typeface="MS UI Gothic" pitchFamily="34" charset="-128"/>
              </a:rPr>
              <a:t>EN1</a:t>
            </a:r>
            <a:endParaRPr kumimoji="0" lang="en-US" altLang="zh-CN" b="1" dirty="0">
              <a:solidFill>
                <a:srgbClr val="0000FF"/>
              </a:solidFill>
              <a:ea typeface="MS UI Gothic" pitchFamily="34" charset="-128"/>
            </a:endParaRPr>
          </a:p>
        </p:txBody>
      </p:sp>
      <p:sp>
        <p:nvSpPr>
          <p:cNvPr id="29707" name="Text Box 9"/>
          <p:cNvSpPr txBox="1">
            <a:spLocks noChangeArrowheads="1"/>
          </p:cNvSpPr>
          <p:nvPr/>
        </p:nvSpPr>
        <p:spPr bwMode="auto">
          <a:xfrm>
            <a:off x="2421496" y="3500438"/>
            <a:ext cx="6646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b="1" dirty="0" smtClean="0">
                <a:solidFill>
                  <a:srgbClr val="0000FF"/>
                </a:solidFill>
                <a:ea typeface="MS UI Gothic" pitchFamily="34" charset="-128"/>
              </a:rPr>
              <a:t>EN2</a:t>
            </a:r>
            <a:endParaRPr kumimoji="0" lang="en-US" altLang="zh-CN" b="1" dirty="0">
              <a:solidFill>
                <a:srgbClr val="0000FF"/>
              </a:solidFill>
              <a:ea typeface="MS UI Gothic" pitchFamily="34" charset="-128"/>
            </a:endParaRPr>
          </a:p>
        </p:txBody>
      </p:sp>
      <p:sp>
        <p:nvSpPr>
          <p:cNvPr id="29708" name="Text Box 10"/>
          <p:cNvSpPr txBox="1">
            <a:spLocks noChangeArrowheads="1"/>
          </p:cNvSpPr>
          <p:nvPr/>
        </p:nvSpPr>
        <p:spPr bwMode="auto">
          <a:xfrm>
            <a:off x="2421495" y="4365625"/>
            <a:ext cx="6646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b="1" dirty="0" smtClean="0">
                <a:solidFill>
                  <a:srgbClr val="0000FF"/>
                </a:solidFill>
                <a:ea typeface="MS UI Gothic" pitchFamily="34" charset="-128"/>
              </a:rPr>
              <a:t>EN3</a:t>
            </a:r>
            <a:endParaRPr kumimoji="0" lang="en-US" altLang="zh-CN" b="1" dirty="0">
              <a:solidFill>
                <a:srgbClr val="0000FF"/>
              </a:solidFill>
              <a:ea typeface="MS UI Gothic" pitchFamily="34" charset="-128"/>
            </a:endParaRPr>
          </a:p>
        </p:txBody>
      </p:sp>
      <p:sp>
        <p:nvSpPr>
          <p:cNvPr id="29709" name="Text Box 12"/>
          <p:cNvSpPr txBox="1">
            <a:spLocks noChangeArrowheads="1"/>
          </p:cNvSpPr>
          <p:nvPr/>
        </p:nvSpPr>
        <p:spPr bwMode="auto">
          <a:xfrm>
            <a:off x="3995738" y="2060575"/>
            <a:ext cx="790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000" b="1">
                <a:solidFill>
                  <a:srgbClr val="D62204"/>
                </a:solidFill>
                <a:ea typeface="宋体" pitchFamily="2" charset="-122"/>
              </a:rPr>
              <a:t>(LSB)</a:t>
            </a:r>
          </a:p>
        </p:txBody>
      </p:sp>
      <p:sp>
        <p:nvSpPr>
          <p:cNvPr id="29710" name="Text Box 13"/>
          <p:cNvSpPr txBox="1">
            <a:spLocks noChangeArrowheads="1"/>
          </p:cNvSpPr>
          <p:nvPr/>
        </p:nvSpPr>
        <p:spPr bwMode="auto">
          <a:xfrm>
            <a:off x="3851275" y="4797425"/>
            <a:ext cx="935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000" b="1">
                <a:solidFill>
                  <a:srgbClr val="D62204"/>
                </a:solidFill>
                <a:ea typeface="宋体" pitchFamily="2" charset="-122"/>
              </a:rPr>
              <a:t>(MSB)</a:t>
            </a:r>
          </a:p>
        </p:txBody>
      </p:sp>
      <p:sp>
        <p:nvSpPr>
          <p:cNvPr id="29711" name="Text Box 14"/>
          <p:cNvSpPr txBox="1">
            <a:spLocks noChangeArrowheads="1"/>
          </p:cNvSpPr>
          <p:nvPr/>
        </p:nvSpPr>
        <p:spPr bwMode="auto">
          <a:xfrm>
            <a:off x="755650" y="5516563"/>
            <a:ext cx="6229350" cy="409575"/>
          </a:xfrm>
          <a:prstGeom prst="rect">
            <a:avLst/>
          </a:prstGeom>
          <a:noFill/>
          <a:ln w="12700" cap="sq">
            <a:solidFill>
              <a:srgbClr val="A86A18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000" b="1" dirty="0">
                <a:ea typeface="宋体" pitchFamily="2" charset="-122"/>
              </a:rPr>
              <a:t>synchronous counter with serial enable </a:t>
            </a:r>
            <a:r>
              <a:rPr kumimoji="0" lang="en-US" altLang="zh-CN" sz="2000" b="1" dirty="0" smtClean="0">
                <a:ea typeface="宋体" pitchFamily="2" charset="-122"/>
              </a:rPr>
              <a:t>signal</a:t>
            </a:r>
            <a:endParaRPr kumimoji="0" lang="en-US" altLang="zh-CN" sz="2000" b="1" dirty="0">
              <a:ea typeface="宋体" pitchFamily="2" charset="-122"/>
            </a:endParaRPr>
          </a:p>
        </p:txBody>
      </p: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935038" y="2287588"/>
            <a:ext cx="2135187" cy="2773362"/>
            <a:chOff x="589" y="1441"/>
            <a:chExt cx="1345" cy="1747"/>
          </a:xfrm>
        </p:grpSpPr>
        <p:sp>
          <p:nvSpPr>
            <p:cNvPr id="29714" name="Line 17"/>
            <p:cNvSpPr>
              <a:spLocks noChangeShapeType="1"/>
            </p:cNvSpPr>
            <p:nvPr/>
          </p:nvSpPr>
          <p:spPr bwMode="auto">
            <a:xfrm>
              <a:off x="589" y="1441"/>
              <a:ext cx="1338" cy="0"/>
            </a:xfrm>
            <a:prstGeom prst="line">
              <a:avLst/>
            </a:prstGeom>
            <a:noFill/>
            <a:ln w="19050" cap="sq">
              <a:solidFill>
                <a:srgbClr val="E52E09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715" name="Line 18"/>
            <p:cNvSpPr>
              <a:spLocks noChangeShapeType="1"/>
            </p:cNvSpPr>
            <p:nvPr/>
          </p:nvSpPr>
          <p:spPr bwMode="auto">
            <a:xfrm>
              <a:off x="1776" y="1441"/>
              <a:ext cx="0" cy="1747"/>
            </a:xfrm>
            <a:prstGeom prst="line">
              <a:avLst/>
            </a:prstGeom>
            <a:noFill/>
            <a:ln w="19050" cap="sq">
              <a:solidFill>
                <a:srgbClr val="E52E09"/>
              </a:solidFill>
              <a:round/>
              <a:headEnd type="oval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716" name="Line 19"/>
            <p:cNvSpPr>
              <a:spLocks noChangeShapeType="1"/>
            </p:cNvSpPr>
            <p:nvPr/>
          </p:nvSpPr>
          <p:spPr bwMode="auto">
            <a:xfrm>
              <a:off x="1769" y="3181"/>
              <a:ext cx="158" cy="0"/>
            </a:xfrm>
            <a:prstGeom prst="line">
              <a:avLst/>
            </a:prstGeom>
            <a:noFill/>
            <a:ln w="19050" cap="sq">
              <a:solidFill>
                <a:srgbClr val="E52E09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717" name="Line 20"/>
            <p:cNvSpPr>
              <a:spLocks noChangeShapeType="1"/>
            </p:cNvSpPr>
            <p:nvPr/>
          </p:nvSpPr>
          <p:spPr bwMode="auto">
            <a:xfrm>
              <a:off x="1776" y="2598"/>
              <a:ext cx="158" cy="0"/>
            </a:xfrm>
            <a:prstGeom prst="line">
              <a:avLst/>
            </a:prstGeom>
            <a:noFill/>
            <a:ln w="19050" cap="sq">
              <a:solidFill>
                <a:srgbClr val="E52E09"/>
              </a:solidFill>
              <a:round/>
              <a:headEnd type="oval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718" name="Line 21"/>
            <p:cNvSpPr>
              <a:spLocks noChangeShapeType="1"/>
            </p:cNvSpPr>
            <p:nvPr/>
          </p:nvSpPr>
          <p:spPr bwMode="auto">
            <a:xfrm>
              <a:off x="1776" y="2017"/>
              <a:ext cx="158" cy="0"/>
            </a:xfrm>
            <a:prstGeom prst="line">
              <a:avLst/>
            </a:prstGeom>
            <a:noFill/>
            <a:ln w="19050" cap="sq">
              <a:solidFill>
                <a:srgbClr val="E52E09"/>
              </a:solidFill>
              <a:round/>
              <a:headEnd type="oval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9713" name="Text Box 23"/>
          <p:cNvSpPr txBox="1">
            <a:spLocks noChangeArrowheads="1"/>
          </p:cNvSpPr>
          <p:nvPr/>
        </p:nvSpPr>
        <p:spPr bwMode="auto">
          <a:xfrm>
            <a:off x="1619250" y="5935663"/>
            <a:ext cx="1908175" cy="40957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 dirty="0" smtClean="0">
                <a:ea typeface="华文细黑" pitchFamily="2" charset="-122"/>
              </a:rPr>
              <a:t>教材</a:t>
            </a:r>
            <a:r>
              <a:rPr lang="en-US" altLang="zh-CN" sz="2000" b="1" dirty="0">
                <a:ea typeface="宋体" pitchFamily="2" charset="-122"/>
              </a:rPr>
              <a:t>fig8-25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1537011"/>
            <a:ext cx="4805109" cy="3692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DB97A97-6B46-4213-A347-B28FF681ABF5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5CC39F-C078-409E-B181-EF799A9DF8CA}" type="slidenum">
              <a:rPr lang="en-US" altLang="zh-CN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30725" name="Rectangle 13"/>
          <p:cNvSpPr>
            <a:spLocks noGrp="1" noChangeArrowheads="1"/>
          </p:cNvSpPr>
          <p:nvPr>
            <p:ph type="title"/>
          </p:nvPr>
        </p:nvSpPr>
        <p:spPr>
          <a:xfrm>
            <a:off x="457200" y="471897"/>
            <a:ext cx="8229600" cy="904875"/>
          </a:xfrm>
        </p:spPr>
        <p:txBody>
          <a:bodyPr/>
          <a:lstStyle/>
          <a:p>
            <a:pPr eaLnBrk="1" hangingPunct="1"/>
            <a:r>
              <a:rPr lang="en-US" altLang="zh-CN" b="1" dirty="0">
                <a:ea typeface="宋体" pitchFamily="2" charset="-122"/>
              </a:rPr>
              <a:t>synchronous counter with parallel enable </a:t>
            </a:r>
            <a:r>
              <a:rPr lang="en-US" altLang="zh-CN" b="1" dirty="0" smtClean="0">
                <a:ea typeface="宋体" pitchFamily="2" charset="-122"/>
              </a:rPr>
              <a:t>signal</a:t>
            </a:r>
            <a:r>
              <a:rPr lang="en-US" altLang="zh-CN" b="1" dirty="0">
                <a:ea typeface="宋体" pitchFamily="2" charset="-122"/>
              </a:rPr>
              <a:t/>
            </a:r>
            <a:br>
              <a:rPr lang="en-US" altLang="zh-CN" b="1" dirty="0">
                <a:ea typeface="宋体" pitchFamily="2" charset="-122"/>
              </a:rPr>
            </a:br>
            <a:endParaRPr lang="zh-CN" altLang="zh-CN" dirty="0" smtClean="0"/>
          </a:p>
        </p:txBody>
      </p:sp>
      <p:sp>
        <p:nvSpPr>
          <p:cNvPr id="30726" name="Text Box 5"/>
          <p:cNvSpPr txBox="1">
            <a:spLocks noChangeArrowheads="1"/>
          </p:cNvSpPr>
          <p:nvPr/>
        </p:nvSpPr>
        <p:spPr bwMode="auto">
          <a:xfrm>
            <a:off x="4681538" y="1808473"/>
            <a:ext cx="790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000" b="1">
                <a:solidFill>
                  <a:srgbClr val="D62204"/>
                </a:solidFill>
                <a:ea typeface="宋体" pitchFamily="2" charset="-122"/>
              </a:rPr>
              <a:t>(LSB)</a:t>
            </a:r>
          </a:p>
        </p:txBody>
      </p:sp>
      <p:sp>
        <p:nvSpPr>
          <p:cNvPr id="30727" name="Text Box 6"/>
          <p:cNvSpPr txBox="1">
            <a:spLocks noChangeArrowheads="1"/>
          </p:cNvSpPr>
          <p:nvPr/>
        </p:nvSpPr>
        <p:spPr bwMode="auto">
          <a:xfrm>
            <a:off x="4627563" y="4643748"/>
            <a:ext cx="9350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000" b="1">
                <a:solidFill>
                  <a:srgbClr val="D62204"/>
                </a:solidFill>
                <a:ea typeface="宋体" pitchFamily="2" charset="-122"/>
              </a:rPr>
              <a:t>(MSB)</a:t>
            </a:r>
          </a:p>
        </p:txBody>
      </p:sp>
      <p:sp>
        <p:nvSpPr>
          <p:cNvPr id="30728" name="Text Box 7"/>
          <p:cNvSpPr txBox="1">
            <a:spLocks noChangeArrowheads="1"/>
          </p:cNvSpPr>
          <p:nvPr/>
        </p:nvSpPr>
        <p:spPr bwMode="auto">
          <a:xfrm>
            <a:off x="3023828" y="1448780"/>
            <a:ext cx="6853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b="1" dirty="0" smtClean="0">
                <a:solidFill>
                  <a:srgbClr val="0000FF"/>
                </a:solidFill>
                <a:ea typeface="MS UI Gothic" pitchFamily="34" charset="-128"/>
              </a:rPr>
              <a:t>EN0</a:t>
            </a:r>
            <a:endParaRPr kumimoji="0" lang="en-US" altLang="zh-CN" b="1" dirty="0">
              <a:solidFill>
                <a:srgbClr val="0000FF"/>
              </a:solidFill>
              <a:ea typeface="MS UI Gothic" pitchFamily="34" charset="-128"/>
            </a:endParaRPr>
          </a:p>
        </p:txBody>
      </p:sp>
      <p:sp>
        <p:nvSpPr>
          <p:cNvPr id="30729" name="Text Box 8"/>
          <p:cNvSpPr txBox="1">
            <a:spLocks noChangeArrowheads="1"/>
          </p:cNvSpPr>
          <p:nvPr/>
        </p:nvSpPr>
        <p:spPr bwMode="auto">
          <a:xfrm>
            <a:off x="3059112" y="2438710"/>
            <a:ext cx="7568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b="1" dirty="0" smtClean="0">
                <a:solidFill>
                  <a:srgbClr val="0000FF"/>
                </a:solidFill>
                <a:ea typeface="MS UI Gothic" pitchFamily="34" charset="-128"/>
              </a:rPr>
              <a:t>EN1</a:t>
            </a:r>
            <a:endParaRPr kumimoji="0" lang="en-US" altLang="zh-CN" b="1" dirty="0">
              <a:solidFill>
                <a:srgbClr val="0000FF"/>
              </a:solidFill>
              <a:ea typeface="MS UI Gothic" pitchFamily="34" charset="-128"/>
            </a:endParaRPr>
          </a:p>
        </p:txBody>
      </p:sp>
      <p:sp>
        <p:nvSpPr>
          <p:cNvPr id="30730" name="Text Box 9"/>
          <p:cNvSpPr txBox="1">
            <a:spLocks noChangeArrowheads="1"/>
          </p:cNvSpPr>
          <p:nvPr/>
        </p:nvSpPr>
        <p:spPr bwMode="auto">
          <a:xfrm>
            <a:off x="3068638" y="3383273"/>
            <a:ext cx="6405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b="1" dirty="0" smtClean="0">
                <a:solidFill>
                  <a:srgbClr val="0000FF"/>
                </a:solidFill>
                <a:ea typeface="MS UI Gothic" pitchFamily="34" charset="-128"/>
              </a:rPr>
              <a:t>EN2</a:t>
            </a:r>
            <a:endParaRPr kumimoji="0" lang="en-US" altLang="zh-CN" b="1" dirty="0">
              <a:solidFill>
                <a:srgbClr val="0000FF"/>
              </a:solidFill>
              <a:ea typeface="MS UI Gothic" pitchFamily="34" charset="-128"/>
            </a:endParaRPr>
          </a:p>
        </p:txBody>
      </p:sp>
      <p:sp>
        <p:nvSpPr>
          <p:cNvPr id="30731" name="Text Box 10"/>
          <p:cNvSpPr txBox="1">
            <a:spLocks noChangeArrowheads="1"/>
          </p:cNvSpPr>
          <p:nvPr/>
        </p:nvSpPr>
        <p:spPr bwMode="auto">
          <a:xfrm>
            <a:off x="3068638" y="4329423"/>
            <a:ext cx="6405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b="1" dirty="0" smtClean="0">
                <a:solidFill>
                  <a:srgbClr val="0000FF"/>
                </a:solidFill>
                <a:ea typeface="MS UI Gothic" pitchFamily="34" charset="-128"/>
              </a:rPr>
              <a:t>EN3</a:t>
            </a:r>
            <a:endParaRPr kumimoji="0" lang="en-US" altLang="zh-CN" b="1" dirty="0">
              <a:solidFill>
                <a:srgbClr val="0000FF"/>
              </a:solidFill>
              <a:ea typeface="MS UI Gothic" pitchFamily="34" charset="-128"/>
            </a:endParaRPr>
          </a:p>
        </p:txBody>
      </p:sp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5832475" y="1918010"/>
            <a:ext cx="3014663" cy="2109788"/>
          </a:xfrm>
          <a:prstGeom prst="rect">
            <a:avLst/>
          </a:prstGeom>
          <a:noFill/>
          <a:ln w="9525">
            <a:solidFill>
              <a:srgbClr val="3E04E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400" b="1">
                <a:solidFill>
                  <a:srgbClr val="D62204"/>
                </a:solidFill>
                <a:ea typeface="宋体" pitchFamily="2" charset="-122"/>
              </a:rPr>
              <a:t>CNTEN</a:t>
            </a:r>
            <a:r>
              <a:rPr kumimoji="0" lang="en-US" altLang="zh-CN" sz="2400" b="1">
                <a:solidFill>
                  <a:srgbClr val="3E04E2"/>
                </a:solidFill>
                <a:ea typeface="宋体" pitchFamily="2" charset="-122"/>
              </a:rPr>
              <a:t> signal controls the f-fs simultaneously ;</a:t>
            </a:r>
          </a:p>
          <a:p>
            <a:pPr eaLnBrk="1" hangingPunct="1">
              <a:spcBef>
                <a:spcPct val="50000"/>
              </a:spcBef>
            </a:pPr>
            <a:r>
              <a:rPr kumimoji="0" lang="en-US" altLang="zh-CN" sz="2400" b="1">
                <a:solidFill>
                  <a:srgbClr val="3E04E2"/>
                </a:solidFill>
                <a:ea typeface="宋体" pitchFamily="2" charset="-122"/>
              </a:rPr>
              <a:t>the fastest binary counters structure.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971550" y="5445125"/>
            <a:ext cx="7272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400" b="1" dirty="0">
                <a:latin typeface="Garamond" pitchFamily="18" charset="0"/>
                <a:ea typeface="宋体" pitchFamily="2" charset="-122"/>
              </a:rPr>
              <a:t>Judge this circuit</a:t>
            </a:r>
            <a:r>
              <a:rPr kumimoji="0" lang="en-US" altLang="zh-CN" sz="2400" b="1" dirty="0">
                <a:ea typeface="宋体" pitchFamily="2" charset="-122"/>
              </a:rPr>
              <a:t>’</a:t>
            </a:r>
            <a:r>
              <a:rPr kumimoji="0" lang="en-US" altLang="zh-CN" sz="2400" b="1" dirty="0">
                <a:latin typeface="Garamond" pitchFamily="18" charset="0"/>
                <a:ea typeface="宋体" pitchFamily="2" charset="-122"/>
              </a:rPr>
              <a:t>s counting sequence (up or down)?</a:t>
            </a:r>
          </a:p>
        </p:txBody>
      </p:sp>
      <p:sp>
        <p:nvSpPr>
          <p:cNvPr id="30735" name="Text Box 16"/>
          <p:cNvSpPr txBox="1">
            <a:spLocks noChangeArrowheads="1"/>
          </p:cNvSpPr>
          <p:nvPr/>
        </p:nvSpPr>
        <p:spPr bwMode="auto">
          <a:xfrm>
            <a:off x="5832475" y="4040498"/>
            <a:ext cx="1908175" cy="40957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 dirty="0" smtClean="0">
                <a:ea typeface="华文细黑" pitchFamily="2" charset="-122"/>
              </a:rPr>
              <a:t>教材</a:t>
            </a:r>
            <a:r>
              <a:rPr lang="en-US" altLang="zh-CN" sz="2000" b="1" dirty="0">
                <a:ea typeface="宋体" pitchFamily="2" charset="-122"/>
              </a:rPr>
              <a:t>fig8-26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1" grpId="0" animBg="1"/>
      <p:bldP spid="256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A3974B1-4546-4554-AA22-792E5C57A9FD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0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66599F-B8DE-4833-8CD1-3A766640AE4A}" type="slidenum">
              <a:rPr lang="en-US" altLang="zh-CN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31748" name="Rectangle 77"/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647700"/>
          </a:xfrm>
        </p:spPr>
        <p:txBody>
          <a:bodyPr/>
          <a:lstStyle/>
          <a:p>
            <a:pPr eaLnBrk="1" hangingPunct="1"/>
            <a:r>
              <a:rPr lang="en-US" altLang="zh-CN" sz="3200" smtClean="0"/>
              <a:t>binary synchronous counter design with D flip-flops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981075"/>
            <a:ext cx="8208963" cy="514508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mtClean="0"/>
              <a:t>Exp1: design a 3-bit binary synchronous down counter ,counter output Q2(msb),Q1,Q0</a:t>
            </a:r>
            <a:r>
              <a:rPr lang="zh-CN" altLang="en-US" smtClean="0"/>
              <a:t>。</a:t>
            </a:r>
          </a:p>
          <a:p>
            <a:pPr eaLnBrk="1" hangingPunct="1">
              <a:buFontTx/>
              <a:buNone/>
            </a:pPr>
            <a:r>
              <a:rPr lang="en-US" altLang="zh-CN" smtClean="0"/>
              <a:t>the functional table</a:t>
            </a:r>
            <a:r>
              <a:rPr lang="zh-CN" altLang="en-US" smtClean="0"/>
              <a:t>：</a:t>
            </a:r>
          </a:p>
        </p:txBody>
      </p:sp>
      <p:graphicFrame>
        <p:nvGraphicFramePr>
          <p:cNvPr id="26904" name="Group 280"/>
          <p:cNvGraphicFramePr>
            <a:graphicFrameLocks noGrp="1"/>
          </p:cNvGraphicFramePr>
          <p:nvPr>
            <p:ph sz="half" idx="2"/>
          </p:nvPr>
        </p:nvGraphicFramePr>
        <p:xfrm>
          <a:off x="341313" y="2528888"/>
          <a:ext cx="3600450" cy="3566160"/>
        </p:xfrm>
        <a:graphic>
          <a:graphicData uri="http://schemas.openxmlformats.org/drawingml/2006/table">
            <a:tbl>
              <a:tblPr/>
              <a:tblGrid>
                <a:gridCol w="563562"/>
                <a:gridCol w="565150"/>
                <a:gridCol w="563563"/>
                <a:gridCol w="636587"/>
                <a:gridCol w="636588"/>
                <a:gridCol w="635000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Q2*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Q1*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Q0*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279"/>
          <p:cNvGrpSpPr>
            <a:grpSpLocks/>
          </p:cNvGrpSpPr>
          <p:nvPr/>
        </p:nvGrpSpPr>
        <p:grpSpPr bwMode="auto">
          <a:xfrm>
            <a:off x="4076700" y="3429000"/>
            <a:ext cx="4816475" cy="1485900"/>
            <a:chOff x="2568" y="1706"/>
            <a:chExt cx="3034" cy="936"/>
          </a:xfrm>
        </p:grpSpPr>
        <p:sp>
          <p:nvSpPr>
            <p:cNvPr id="31824" name="Oval 258"/>
            <p:cNvSpPr>
              <a:spLocks noChangeArrowheads="1"/>
            </p:cNvSpPr>
            <p:nvPr/>
          </p:nvSpPr>
          <p:spPr bwMode="auto">
            <a:xfrm>
              <a:off x="2795" y="1706"/>
              <a:ext cx="482" cy="369"/>
            </a:xfrm>
            <a:prstGeom prst="ellipse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2000"/>
                <a:t>111</a:t>
              </a:r>
            </a:p>
          </p:txBody>
        </p:sp>
        <p:sp>
          <p:nvSpPr>
            <p:cNvPr id="31825" name="Line 259"/>
            <p:cNvSpPr>
              <a:spLocks noChangeShapeType="1"/>
            </p:cNvSpPr>
            <p:nvPr/>
          </p:nvSpPr>
          <p:spPr bwMode="auto">
            <a:xfrm>
              <a:off x="3277" y="1877"/>
              <a:ext cx="227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826" name="Oval 260"/>
            <p:cNvSpPr>
              <a:spLocks noChangeArrowheads="1"/>
            </p:cNvSpPr>
            <p:nvPr/>
          </p:nvSpPr>
          <p:spPr bwMode="auto">
            <a:xfrm>
              <a:off x="3504" y="1706"/>
              <a:ext cx="482" cy="369"/>
            </a:xfrm>
            <a:prstGeom prst="ellipse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2000"/>
                <a:t>110</a:t>
              </a:r>
            </a:p>
          </p:txBody>
        </p:sp>
        <p:sp>
          <p:nvSpPr>
            <p:cNvPr id="31827" name="Line 261"/>
            <p:cNvSpPr>
              <a:spLocks noChangeShapeType="1"/>
            </p:cNvSpPr>
            <p:nvPr/>
          </p:nvSpPr>
          <p:spPr bwMode="auto">
            <a:xfrm>
              <a:off x="3986" y="1877"/>
              <a:ext cx="227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828" name="Oval 262"/>
            <p:cNvSpPr>
              <a:spLocks noChangeArrowheads="1"/>
            </p:cNvSpPr>
            <p:nvPr/>
          </p:nvSpPr>
          <p:spPr bwMode="auto">
            <a:xfrm>
              <a:off x="4212" y="1706"/>
              <a:ext cx="482" cy="369"/>
            </a:xfrm>
            <a:prstGeom prst="ellipse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2000"/>
                <a:t>101</a:t>
              </a:r>
            </a:p>
          </p:txBody>
        </p:sp>
        <p:sp>
          <p:nvSpPr>
            <p:cNvPr id="31829" name="Line 263"/>
            <p:cNvSpPr>
              <a:spLocks noChangeShapeType="1"/>
            </p:cNvSpPr>
            <p:nvPr/>
          </p:nvSpPr>
          <p:spPr bwMode="auto">
            <a:xfrm>
              <a:off x="4694" y="1877"/>
              <a:ext cx="227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830" name="Oval 264"/>
            <p:cNvSpPr>
              <a:spLocks noChangeArrowheads="1"/>
            </p:cNvSpPr>
            <p:nvPr/>
          </p:nvSpPr>
          <p:spPr bwMode="auto">
            <a:xfrm>
              <a:off x="4921" y="1706"/>
              <a:ext cx="482" cy="369"/>
            </a:xfrm>
            <a:prstGeom prst="ellipse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2000"/>
                <a:t>100</a:t>
              </a:r>
            </a:p>
          </p:txBody>
        </p:sp>
        <p:sp>
          <p:nvSpPr>
            <p:cNvPr id="31831" name="Oval 266"/>
            <p:cNvSpPr>
              <a:spLocks noChangeArrowheads="1"/>
            </p:cNvSpPr>
            <p:nvPr/>
          </p:nvSpPr>
          <p:spPr bwMode="auto">
            <a:xfrm>
              <a:off x="2795" y="2273"/>
              <a:ext cx="482" cy="369"/>
            </a:xfrm>
            <a:prstGeom prst="ellipse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2000"/>
                <a:t>000</a:t>
              </a:r>
            </a:p>
          </p:txBody>
        </p:sp>
        <p:sp>
          <p:nvSpPr>
            <p:cNvPr id="31832" name="Oval 268"/>
            <p:cNvSpPr>
              <a:spLocks noChangeArrowheads="1"/>
            </p:cNvSpPr>
            <p:nvPr/>
          </p:nvSpPr>
          <p:spPr bwMode="auto">
            <a:xfrm>
              <a:off x="3504" y="2273"/>
              <a:ext cx="482" cy="369"/>
            </a:xfrm>
            <a:prstGeom prst="ellipse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2000"/>
                <a:t>001</a:t>
              </a:r>
            </a:p>
          </p:txBody>
        </p:sp>
        <p:sp>
          <p:nvSpPr>
            <p:cNvPr id="31833" name="Oval 270"/>
            <p:cNvSpPr>
              <a:spLocks noChangeArrowheads="1"/>
            </p:cNvSpPr>
            <p:nvPr/>
          </p:nvSpPr>
          <p:spPr bwMode="auto">
            <a:xfrm>
              <a:off x="4212" y="2273"/>
              <a:ext cx="482" cy="369"/>
            </a:xfrm>
            <a:prstGeom prst="ellipse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2000"/>
                <a:t>010</a:t>
              </a:r>
            </a:p>
          </p:txBody>
        </p:sp>
        <p:sp>
          <p:nvSpPr>
            <p:cNvPr id="31834" name="Oval 272"/>
            <p:cNvSpPr>
              <a:spLocks noChangeArrowheads="1"/>
            </p:cNvSpPr>
            <p:nvPr/>
          </p:nvSpPr>
          <p:spPr bwMode="auto">
            <a:xfrm>
              <a:off x="4921" y="2273"/>
              <a:ext cx="482" cy="369"/>
            </a:xfrm>
            <a:prstGeom prst="ellipse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2000"/>
                <a:t>011</a:t>
              </a:r>
            </a:p>
          </p:txBody>
        </p:sp>
        <p:sp>
          <p:nvSpPr>
            <p:cNvPr id="31835" name="Line 273"/>
            <p:cNvSpPr>
              <a:spLocks noChangeShapeType="1"/>
            </p:cNvSpPr>
            <p:nvPr/>
          </p:nvSpPr>
          <p:spPr bwMode="auto">
            <a:xfrm flipH="1">
              <a:off x="4694" y="2443"/>
              <a:ext cx="227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836" name="Line 274"/>
            <p:cNvSpPr>
              <a:spLocks noChangeShapeType="1"/>
            </p:cNvSpPr>
            <p:nvPr/>
          </p:nvSpPr>
          <p:spPr bwMode="auto">
            <a:xfrm flipH="1">
              <a:off x="3277" y="2443"/>
              <a:ext cx="227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837" name="Line 275"/>
            <p:cNvSpPr>
              <a:spLocks noChangeShapeType="1"/>
            </p:cNvSpPr>
            <p:nvPr/>
          </p:nvSpPr>
          <p:spPr bwMode="auto">
            <a:xfrm flipH="1">
              <a:off x="3986" y="2443"/>
              <a:ext cx="227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838" name="Freeform 277"/>
            <p:cNvSpPr>
              <a:spLocks/>
            </p:cNvSpPr>
            <p:nvPr/>
          </p:nvSpPr>
          <p:spPr bwMode="auto">
            <a:xfrm>
              <a:off x="2568" y="1905"/>
              <a:ext cx="227" cy="538"/>
            </a:xfrm>
            <a:custGeom>
              <a:avLst/>
              <a:gdLst>
                <a:gd name="T0" fmla="*/ 227 w 227"/>
                <a:gd name="T1" fmla="*/ 538 h 538"/>
                <a:gd name="T2" fmla="*/ 0 w 227"/>
                <a:gd name="T3" fmla="*/ 283 h 538"/>
                <a:gd name="T4" fmla="*/ 227 w 227"/>
                <a:gd name="T5" fmla="*/ 0 h 538"/>
                <a:gd name="T6" fmla="*/ 0 60000 65536"/>
                <a:gd name="T7" fmla="*/ 0 60000 65536"/>
                <a:gd name="T8" fmla="*/ 0 60000 65536"/>
                <a:gd name="T9" fmla="*/ 0 w 227"/>
                <a:gd name="T10" fmla="*/ 0 h 538"/>
                <a:gd name="T11" fmla="*/ 227 w 227"/>
                <a:gd name="T12" fmla="*/ 538 h 53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" h="538">
                  <a:moveTo>
                    <a:pt x="227" y="538"/>
                  </a:moveTo>
                  <a:cubicBezTo>
                    <a:pt x="113" y="455"/>
                    <a:pt x="0" y="373"/>
                    <a:pt x="0" y="283"/>
                  </a:cubicBezTo>
                  <a:cubicBezTo>
                    <a:pt x="0" y="193"/>
                    <a:pt x="113" y="96"/>
                    <a:pt x="227" y="0"/>
                  </a:cubicBezTo>
                </a:path>
              </a:pathLst>
            </a:custGeom>
            <a:noFill/>
            <a:ln w="19050" cap="sq" cmpd="sng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839" name="Freeform 278"/>
            <p:cNvSpPr>
              <a:spLocks/>
            </p:cNvSpPr>
            <p:nvPr/>
          </p:nvSpPr>
          <p:spPr bwMode="auto">
            <a:xfrm flipH="1">
              <a:off x="5403" y="1877"/>
              <a:ext cx="199" cy="538"/>
            </a:xfrm>
            <a:custGeom>
              <a:avLst/>
              <a:gdLst>
                <a:gd name="T0" fmla="*/ 174 w 227"/>
                <a:gd name="T1" fmla="*/ 538 h 538"/>
                <a:gd name="T2" fmla="*/ 0 w 227"/>
                <a:gd name="T3" fmla="*/ 283 h 538"/>
                <a:gd name="T4" fmla="*/ 174 w 227"/>
                <a:gd name="T5" fmla="*/ 0 h 538"/>
                <a:gd name="T6" fmla="*/ 0 60000 65536"/>
                <a:gd name="T7" fmla="*/ 0 60000 65536"/>
                <a:gd name="T8" fmla="*/ 0 60000 65536"/>
                <a:gd name="T9" fmla="*/ 0 w 227"/>
                <a:gd name="T10" fmla="*/ 0 h 538"/>
                <a:gd name="T11" fmla="*/ 227 w 227"/>
                <a:gd name="T12" fmla="*/ 538 h 53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" h="538">
                  <a:moveTo>
                    <a:pt x="227" y="538"/>
                  </a:moveTo>
                  <a:cubicBezTo>
                    <a:pt x="113" y="455"/>
                    <a:pt x="0" y="373"/>
                    <a:pt x="0" y="283"/>
                  </a:cubicBezTo>
                  <a:cubicBezTo>
                    <a:pt x="0" y="193"/>
                    <a:pt x="113" y="96"/>
                    <a:pt x="227" y="0"/>
                  </a:cubicBezTo>
                </a:path>
              </a:pathLst>
            </a:custGeom>
            <a:noFill/>
            <a:ln w="19050" cap="sq" cmpd="sng">
              <a:solidFill>
                <a:schemeClr val="tx1"/>
              </a:solidFill>
              <a:round/>
              <a:headEnd type="triangle" w="med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1823" name="Oval 281"/>
          <p:cNvSpPr>
            <a:spLocks noChangeArrowheads="1"/>
          </p:cNvSpPr>
          <p:nvPr/>
        </p:nvSpPr>
        <p:spPr bwMode="auto">
          <a:xfrm>
            <a:off x="4616450" y="2709863"/>
            <a:ext cx="1169988" cy="630237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/>
              <a:t>Q2 Q1 Q0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541649C-2060-4896-AEF1-7E539BFABC1D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6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9EB828-4B10-4A9B-9F6B-49127FA47C1D}" type="slidenum">
              <a:rPr lang="en-US" altLang="zh-CN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32772" name="Rectangle 15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excitation table of the counter</a:t>
            </a:r>
          </a:p>
        </p:txBody>
      </p:sp>
      <p:graphicFrame>
        <p:nvGraphicFramePr>
          <p:cNvPr id="203941" name="Group 165"/>
          <p:cNvGraphicFramePr>
            <a:graphicFrameLocks noGrp="1"/>
          </p:cNvGraphicFramePr>
          <p:nvPr>
            <p:ph idx="1"/>
          </p:nvPr>
        </p:nvGraphicFramePr>
        <p:xfrm>
          <a:off x="468313" y="1196975"/>
          <a:ext cx="8280400" cy="3601720"/>
        </p:xfrm>
        <a:graphic>
          <a:graphicData uri="http://schemas.openxmlformats.org/drawingml/2006/table">
            <a:tbl>
              <a:tblPr/>
              <a:tblGrid>
                <a:gridCol w="585787"/>
                <a:gridCol w="585788"/>
                <a:gridCol w="585787"/>
                <a:gridCol w="660400"/>
                <a:gridCol w="660400"/>
                <a:gridCol w="658813"/>
                <a:gridCol w="660400"/>
                <a:gridCol w="658812"/>
                <a:gridCol w="657225"/>
                <a:gridCol w="809625"/>
                <a:gridCol w="877888"/>
                <a:gridCol w="879475"/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Q2*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Q1*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Q0*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J2K2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J1K1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J0K0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2907" name="Rectangle 161"/>
          <p:cNvSpPr>
            <a:spLocks noChangeArrowheads="1"/>
          </p:cNvSpPr>
          <p:nvPr/>
        </p:nvSpPr>
        <p:spPr bwMode="auto">
          <a:xfrm>
            <a:off x="1042988" y="4868863"/>
            <a:ext cx="45720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0" lang="en-US" altLang="zh-CN" sz="2000" b="1">
                <a:solidFill>
                  <a:srgbClr val="0B45E7"/>
                </a:solidFill>
                <a:ea typeface="宋体" pitchFamily="2" charset="-122"/>
              </a:rPr>
              <a:t>excitation equations</a:t>
            </a:r>
            <a:r>
              <a:rPr kumimoji="0" lang="zh-CN" altLang="en-US" sz="2000" b="1">
                <a:solidFill>
                  <a:srgbClr val="0B45E7"/>
                </a:solidFill>
                <a:ea typeface="宋体" pitchFamily="2" charset="-122"/>
              </a:rPr>
              <a:t>：</a:t>
            </a:r>
          </a:p>
          <a:p>
            <a:pPr eaLnBrk="0" hangingPunct="0"/>
            <a:r>
              <a:rPr kumimoji="0" lang="en-US" altLang="zh-CN" sz="2000" b="1">
                <a:solidFill>
                  <a:srgbClr val="0B45E7"/>
                </a:solidFill>
                <a:ea typeface="宋体" pitchFamily="2" charset="-122"/>
              </a:rPr>
              <a:t>D2=Q2Q1+Q2Q0+Q2’Q1’Q0’</a:t>
            </a:r>
          </a:p>
          <a:p>
            <a:pPr eaLnBrk="0" hangingPunct="0"/>
            <a:r>
              <a:rPr kumimoji="0" lang="en-US" altLang="zh-CN" sz="2000" b="1">
                <a:solidFill>
                  <a:srgbClr val="0B45E7"/>
                </a:solidFill>
                <a:ea typeface="宋体" pitchFamily="2" charset="-122"/>
              </a:rPr>
              <a:t>D1=Q1Q0+Q1’Q0’</a:t>
            </a:r>
          </a:p>
          <a:p>
            <a:pPr eaLnBrk="0" hangingPunct="0"/>
            <a:r>
              <a:rPr kumimoji="0" lang="en-US" altLang="zh-CN" sz="2000" b="1">
                <a:solidFill>
                  <a:srgbClr val="0B45E7"/>
                </a:solidFill>
                <a:ea typeface="宋体" pitchFamily="2" charset="-122"/>
              </a:rPr>
              <a:t>D0=Q0’</a:t>
            </a:r>
          </a:p>
          <a:p>
            <a:pPr eaLnBrk="0" hangingPunct="0"/>
            <a:r>
              <a:rPr kumimoji="0" lang="en-US" altLang="zh-CN" sz="2000" b="1">
                <a:solidFill>
                  <a:srgbClr val="0B45E7"/>
                </a:solidFill>
                <a:ea typeface="宋体" pitchFamily="2" charset="-122"/>
              </a:rPr>
              <a:t>……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C5E45FF-FCC4-4ADC-94EB-F0EFA86193EA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CA530A-1808-481E-8140-868D7BDA3BF2}" type="slidenum">
              <a:rPr lang="en-US" altLang="zh-CN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306388"/>
            <a:ext cx="8640762" cy="647700"/>
          </a:xfrm>
        </p:spPr>
        <p:txBody>
          <a:bodyPr/>
          <a:lstStyle/>
          <a:p>
            <a:pPr eaLnBrk="1" hangingPunct="1"/>
            <a:r>
              <a:rPr lang="en-US" altLang="zh-CN" smtClean="0"/>
              <a:t>design synchronous counter with module less than 2</a:t>
            </a:r>
            <a:r>
              <a:rPr lang="en-US" altLang="zh-CN" baseline="30000" smtClean="0"/>
              <a:t>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79513"/>
            <a:ext cx="8229600" cy="4946650"/>
          </a:xfrm>
        </p:spPr>
        <p:txBody>
          <a:bodyPr/>
          <a:lstStyle/>
          <a:p>
            <a:pPr marL="533400" indent="-533400" eaLnBrk="1" hangingPunct="1"/>
            <a:r>
              <a:rPr lang="en-US" altLang="zh-CN" smtClean="0"/>
              <a:t>module of the counter m&lt;2</a:t>
            </a:r>
            <a:r>
              <a:rPr lang="en-US" altLang="zh-CN" baseline="30000" smtClean="0"/>
              <a:t>n</a:t>
            </a:r>
            <a:r>
              <a:rPr lang="zh-CN" altLang="en-US" smtClean="0"/>
              <a:t>，</a:t>
            </a:r>
            <a:r>
              <a:rPr lang="en-US" altLang="zh-CN" smtClean="0"/>
              <a:t>the disposition of unused state</a:t>
            </a:r>
            <a:r>
              <a:rPr lang="zh-CN" altLang="en-US" smtClean="0"/>
              <a:t>：</a:t>
            </a:r>
          </a:p>
          <a:p>
            <a:pPr marL="533400" indent="-533400" eaLnBrk="1" hangingPunct="1">
              <a:buFontTx/>
              <a:buAutoNum type="circleNumDbPlain"/>
            </a:pPr>
            <a:r>
              <a:rPr lang="en-US" altLang="zh-CN" smtClean="0"/>
              <a:t>minimal risk</a:t>
            </a:r>
          </a:p>
          <a:p>
            <a:pPr marL="533400" indent="-533400" eaLnBrk="1" hangingPunct="1">
              <a:buFontTx/>
              <a:buAutoNum type="circleNumDbPlain"/>
            </a:pPr>
            <a:r>
              <a:rPr lang="en-US" altLang="zh-CN" smtClean="0"/>
              <a:t>minimal cost</a:t>
            </a:r>
            <a:r>
              <a:rPr lang="zh-CN" altLang="en-US" smtClean="0"/>
              <a:t>，</a:t>
            </a:r>
            <a:r>
              <a:rPr lang="en-US" altLang="zh-CN" smtClean="0"/>
              <a:t>need to verify the unused state that assures the circuit can be returned to the normal</a:t>
            </a:r>
          </a:p>
          <a:p>
            <a:pPr marL="533400" indent="-533400" eaLnBrk="1" hangingPunct="1"/>
            <a:r>
              <a:rPr lang="en-US" altLang="zh-CN" smtClean="0"/>
              <a:t>Need to verify the counter’ s </a:t>
            </a:r>
            <a:r>
              <a:rPr lang="en-US" altLang="zh-CN" smtClean="0">
                <a:solidFill>
                  <a:srgbClr val="3333CC"/>
                </a:solidFill>
              </a:rPr>
              <a:t>self-correction</a:t>
            </a:r>
            <a:r>
              <a:rPr lang="en-US" altLang="zh-CN" smtClean="0"/>
              <a:t> </a:t>
            </a:r>
          </a:p>
          <a:p>
            <a:pPr marL="533400" indent="-533400" eaLnBrk="1" hangingPunct="1">
              <a:buFontTx/>
              <a:buNone/>
            </a:pPr>
            <a:r>
              <a:rPr lang="en-US" altLang="zh-CN" smtClean="0"/>
              <a:t>Exp2</a:t>
            </a:r>
            <a:r>
              <a:rPr lang="zh-CN" altLang="en-US" smtClean="0"/>
              <a:t>：</a:t>
            </a:r>
            <a:r>
              <a:rPr lang="en-US" altLang="zh-CN" smtClean="0"/>
              <a:t>design a modulo-6 counter</a:t>
            </a:r>
            <a:r>
              <a:rPr lang="zh-CN" altLang="en-US" smtClean="0"/>
              <a:t>，</a:t>
            </a:r>
            <a:r>
              <a:rPr lang="en-US" altLang="zh-CN" smtClean="0"/>
              <a:t>it count the clock ticks by using 0,2, 4, 3,5,7</a:t>
            </a:r>
            <a:r>
              <a:rPr lang="zh-CN" altLang="en-US" smtClean="0"/>
              <a:t>，</a:t>
            </a:r>
            <a:r>
              <a:rPr lang="en-US" altLang="zh-CN" smtClean="0"/>
              <a:t>synthesis by D flip-flop in minimal cost.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Exp.2 a module-6 counter</a:t>
            </a:r>
          </a:p>
        </p:txBody>
      </p:sp>
      <p:graphicFrame>
        <p:nvGraphicFramePr>
          <p:cNvPr id="112720" name="Group 80"/>
          <p:cNvGraphicFramePr>
            <a:graphicFrameLocks noGrp="1"/>
          </p:cNvGraphicFramePr>
          <p:nvPr>
            <p:ph idx="1"/>
          </p:nvPr>
        </p:nvGraphicFramePr>
        <p:xfrm>
          <a:off x="358775" y="1268413"/>
          <a:ext cx="3575050" cy="3566160"/>
        </p:xfrm>
        <a:graphic>
          <a:graphicData uri="http://schemas.openxmlformats.org/drawingml/2006/table">
            <a:tbl>
              <a:tblPr/>
              <a:tblGrid>
                <a:gridCol w="560388"/>
                <a:gridCol w="560387"/>
                <a:gridCol w="560388"/>
                <a:gridCol w="631825"/>
                <a:gridCol w="631825"/>
                <a:gridCol w="630237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Q2*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Q1*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Q0*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2721" name="Text Box 81"/>
          <p:cNvSpPr txBox="1">
            <a:spLocks noChangeArrowheads="1"/>
          </p:cNvSpPr>
          <p:nvPr/>
        </p:nvSpPr>
        <p:spPr bwMode="auto">
          <a:xfrm>
            <a:off x="4679950" y="1233488"/>
            <a:ext cx="3671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/>
              <a:t>D2=Q1’ </a:t>
            </a:r>
            <a:r>
              <a:rPr lang="en-US" altLang="zh-CN" b="1"/>
              <a:t>·</a:t>
            </a:r>
            <a:r>
              <a:rPr lang="en-US" altLang="zh-CN" sz="2400" b="1"/>
              <a:t>Q0+Q2’ </a:t>
            </a:r>
            <a:r>
              <a:rPr lang="en-US" altLang="zh-CN" b="1"/>
              <a:t>·</a:t>
            </a:r>
            <a:r>
              <a:rPr lang="en-US" altLang="zh-CN" sz="2400" b="1"/>
              <a:t>Q1</a:t>
            </a:r>
          </a:p>
        </p:txBody>
      </p:sp>
      <p:sp>
        <p:nvSpPr>
          <p:cNvPr id="112722" name="Text Box 82"/>
          <p:cNvSpPr txBox="1">
            <a:spLocks noChangeArrowheads="1"/>
          </p:cNvSpPr>
          <p:nvPr/>
        </p:nvSpPr>
        <p:spPr bwMode="auto">
          <a:xfrm>
            <a:off x="4679950" y="1700213"/>
            <a:ext cx="3671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/>
              <a:t>D1=Q1’</a:t>
            </a:r>
          </a:p>
        </p:txBody>
      </p:sp>
      <p:sp>
        <p:nvSpPr>
          <p:cNvPr id="112724" name="Text Box 84"/>
          <p:cNvSpPr txBox="1">
            <a:spLocks noChangeArrowheads="1"/>
          </p:cNvSpPr>
          <p:nvPr/>
        </p:nvSpPr>
        <p:spPr bwMode="auto">
          <a:xfrm>
            <a:off x="4679950" y="2143125"/>
            <a:ext cx="3671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/>
              <a:t>D0=Q2’ </a:t>
            </a:r>
            <a:r>
              <a:rPr lang="en-US" altLang="zh-CN" b="1"/>
              <a:t>·</a:t>
            </a:r>
            <a:r>
              <a:rPr lang="en-US" altLang="zh-CN" sz="2400" b="1"/>
              <a:t>Q0+Q2</a:t>
            </a:r>
            <a:r>
              <a:rPr lang="en-US" altLang="zh-CN" b="1"/>
              <a:t>·</a:t>
            </a:r>
            <a:r>
              <a:rPr lang="en-US" altLang="zh-CN" sz="2400" b="1"/>
              <a:t>Q1’</a:t>
            </a:r>
          </a:p>
        </p:txBody>
      </p:sp>
      <p:sp>
        <p:nvSpPr>
          <p:cNvPr id="112725" name="Text Box 85"/>
          <p:cNvSpPr txBox="1">
            <a:spLocks noChangeArrowheads="1"/>
          </p:cNvSpPr>
          <p:nvPr/>
        </p:nvSpPr>
        <p:spPr bwMode="auto">
          <a:xfrm>
            <a:off x="4500563" y="2852738"/>
            <a:ext cx="4427537" cy="1311275"/>
          </a:xfrm>
          <a:prstGeom prst="rect">
            <a:avLst/>
          </a:prstGeom>
          <a:solidFill>
            <a:srgbClr val="CCE2D3"/>
          </a:solidFill>
          <a:ln w="12700" cap="sq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b="1"/>
              <a:t>Verify the unused state: 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2000" b="1"/>
              <a:t>Q2Q1Q0=001,      Q2*Q1*Q0*=111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2000" b="1"/>
              <a:t>Q2Q1Q0=110,      Q2*Q1*Q0*=000</a:t>
            </a:r>
          </a:p>
        </p:txBody>
      </p:sp>
      <p:sp>
        <p:nvSpPr>
          <p:cNvPr id="112726" name="Oval 86"/>
          <p:cNvSpPr>
            <a:spLocks noChangeArrowheads="1"/>
          </p:cNvSpPr>
          <p:nvPr/>
        </p:nvSpPr>
        <p:spPr bwMode="auto">
          <a:xfrm>
            <a:off x="8064500" y="3176588"/>
            <a:ext cx="574675" cy="1116012"/>
          </a:xfrm>
          <a:prstGeom prst="ellipse">
            <a:avLst/>
          </a:prstGeom>
          <a:noFill/>
          <a:ln w="19050" cap="sq">
            <a:solidFill>
              <a:srgbClr val="E52E0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27" name="AutoShape 87"/>
          <p:cNvSpPr>
            <a:spLocks noChangeArrowheads="1"/>
          </p:cNvSpPr>
          <p:nvPr/>
        </p:nvSpPr>
        <p:spPr bwMode="auto">
          <a:xfrm>
            <a:off x="5903913" y="4724400"/>
            <a:ext cx="2376487" cy="1333500"/>
          </a:xfrm>
          <a:prstGeom prst="wedgeRoundRectCallout">
            <a:avLst>
              <a:gd name="adj1" fmla="val 44921"/>
              <a:gd name="adj2" fmla="val -89764"/>
              <a:gd name="adj3" fmla="val 16667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en-US" altLang="zh-CN" sz="2000"/>
              <a:t>These two next states can turn back into the counter’s cycle</a:t>
            </a:r>
          </a:p>
        </p:txBody>
      </p:sp>
      <p:sp>
        <p:nvSpPr>
          <p:cNvPr id="34897" name="AutoShape 88">
            <a:hlinkClick r:id="rId2" action="ppaction://hlinkfile" highlightClick="1"/>
          </p:cNvPr>
          <p:cNvSpPr>
            <a:spLocks noChangeArrowheads="1"/>
          </p:cNvSpPr>
          <p:nvPr/>
        </p:nvSpPr>
        <p:spPr bwMode="auto">
          <a:xfrm>
            <a:off x="1511300" y="5734050"/>
            <a:ext cx="828675" cy="503238"/>
          </a:xfrm>
          <a:prstGeom prst="actionButtonMovi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altLang="zh-CN" dirty="0"/>
              <a:t>counter</a:t>
            </a:r>
          </a:p>
        </p:txBody>
      </p:sp>
      <p:sp>
        <p:nvSpPr>
          <p:cNvPr id="34898" name="AutoShape 89">
            <a:hlinkClick r:id="rId3" action="ppaction://hlinkfile" highlightClick="1"/>
          </p:cNvPr>
          <p:cNvSpPr>
            <a:spLocks noChangeArrowheads="1"/>
          </p:cNvSpPr>
          <p:nvPr/>
        </p:nvSpPr>
        <p:spPr bwMode="auto">
          <a:xfrm>
            <a:off x="3203575" y="5734050"/>
            <a:ext cx="936625" cy="539750"/>
          </a:xfrm>
          <a:prstGeom prst="actionButtonMovi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altLang="zh-CN" dirty="0"/>
              <a:t>Unused </a:t>
            </a:r>
          </a:p>
          <a:p>
            <a:pPr algn="ctr"/>
            <a:r>
              <a:rPr lang="en-US" altLang="zh-CN" dirty="0"/>
              <a:t>state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2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2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2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2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12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12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21" grpId="0"/>
      <p:bldP spid="112722" grpId="0"/>
      <p:bldP spid="112724" grpId="0"/>
      <p:bldP spid="112725" grpId="0" animBg="1"/>
      <p:bldP spid="112726" grpId="0" animBg="1"/>
      <p:bldP spid="11272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22A5419-E85B-48AC-9112-0A61609C1908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694AB1-4CEA-431B-878A-324485ED9E6A}" type="slidenum">
              <a:rPr lang="en-US" altLang="zh-CN"/>
              <a:pPr>
                <a:defRPr/>
              </a:pPr>
              <a:t>28</a:t>
            </a:fld>
            <a:endParaRPr lang="en-US" altLang="zh-CN"/>
          </a:p>
        </p:txBody>
      </p:sp>
      <p:graphicFrame>
        <p:nvGraphicFramePr>
          <p:cNvPr id="4098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431800" y="1549400"/>
          <a:ext cx="1641475" cy="277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1" name="Artwork" r:id="rId3" imgW="1619476" imgH="2742857" progId="Adobe.Illustrator.7">
                  <p:embed/>
                </p:oleObj>
              </mc:Choice>
              <mc:Fallback>
                <p:oleObj name="Artwork" r:id="rId3" imgW="1619476" imgH="2742857" progId="Adobe.Illustrator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" y="1549400"/>
                        <a:ext cx="1641475" cy="277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44463"/>
            <a:ext cx="8229600" cy="692150"/>
          </a:xfrm>
        </p:spPr>
        <p:txBody>
          <a:bodyPr/>
          <a:lstStyle/>
          <a:p>
            <a:pPr eaLnBrk="1" hangingPunct="1"/>
            <a:r>
              <a:rPr lang="en-US" altLang="zh-CN" smtClean="0"/>
              <a:t>3</a:t>
            </a:r>
            <a:r>
              <a:rPr lang="zh-CN" altLang="en-US" smtClean="0"/>
              <a:t>、</a:t>
            </a:r>
            <a:r>
              <a:rPr lang="en-US" altLang="zh-CN" smtClean="0"/>
              <a:t>MSI counters and applications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908050"/>
            <a:ext cx="8362950" cy="576263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en-US" altLang="zh-CN" sz="2400" smtClean="0"/>
              <a:t>synchronous 4-bit binary counter 74×163</a:t>
            </a:r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7499350" y="2071688"/>
            <a:ext cx="12588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clear</a:t>
            </a:r>
          </a:p>
        </p:txBody>
      </p:sp>
      <p:sp>
        <p:nvSpPr>
          <p:cNvPr id="29705" name="Text Box 9"/>
          <p:cNvSpPr txBox="1">
            <a:spLocks noChangeArrowheads="1"/>
          </p:cNvSpPr>
          <p:nvPr/>
        </p:nvSpPr>
        <p:spPr bwMode="auto">
          <a:xfrm>
            <a:off x="7524750" y="2303463"/>
            <a:ext cx="1143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loading</a:t>
            </a:r>
          </a:p>
        </p:txBody>
      </p:sp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963" y="1412875"/>
            <a:ext cx="5040312" cy="364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503238" y="2052638"/>
            <a:ext cx="720725" cy="28733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503238" y="2303463"/>
            <a:ext cx="720725" cy="2524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503238" y="2557463"/>
            <a:ext cx="720725" cy="431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11" name="Rectangle 15"/>
          <p:cNvSpPr>
            <a:spLocks noChangeArrowheads="1"/>
          </p:cNvSpPr>
          <p:nvPr/>
        </p:nvSpPr>
        <p:spPr bwMode="auto">
          <a:xfrm>
            <a:off x="1223963" y="3924300"/>
            <a:ext cx="720725" cy="28733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12" name="Text Box 16"/>
          <p:cNvSpPr txBox="1">
            <a:spLocks noChangeArrowheads="1"/>
          </p:cNvSpPr>
          <p:nvPr/>
        </p:nvSpPr>
        <p:spPr bwMode="auto">
          <a:xfrm>
            <a:off x="1330325" y="5084763"/>
            <a:ext cx="7021513" cy="137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400">
                <a:solidFill>
                  <a:srgbClr val="0000FF"/>
                </a:solidFill>
                <a:latin typeface="Verdana" pitchFamily="34" charset="0"/>
                <a:ea typeface="宋体" pitchFamily="2" charset="-122"/>
              </a:rPr>
              <a:t>ENT=ENP=CLR_L=LD_L=1</a:t>
            </a:r>
            <a:r>
              <a:rPr kumimoji="0" lang="zh-CN" altLang="en-US" sz="2400">
                <a:solidFill>
                  <a:srgbClr val="0000FF"/>
                </a:solidFill>
                <a:latin typeface="Verdana" pitchFamily="34" charset="0"/>
                <a:ea typeface="宋体" pitchFamily="2" charset="-122"/>
              </a:rPr>
              <a:t>，</a:t>
            </a:r>
            <a:r>
              <a:rPr kumimoji="0" lang="en-US" altLang="zh-CN" sz="2400">
                <a:solidFill>
                  <a:srgbClr val="0000FF"/>
                </a:solidFill>
                <a:latin typeface="Verdana" pitchFamily="34" charset="0"/>
                <a:ea typeface="宋体" pitchFamily="2" charset="-122"/>
              </a:rPr>
              <a:t>counting</a:t>
            </a:r>
          </a:p>
          <a:p>
            <a:pPr eaLnBrk="1" hangingPunct="1">
              <a:spcBef>
                <a:spcPct val="50000"/>
              </a:spcBef>
            </a:pPr>
            <a:r>
              <a:rPr kumimoji="0" lang="en-US" altLang="zh-CN" sz="2400">
                <a:solidFill>
                  <a:srgbClr val="0000FF"/>
                </a:solidFill>
                <a:latin typeface="Verdana" pitchFamily="34" charset="0"/>
                <a:ea typeface="宋体" pitchFamily="2" charset="-122"/>
              </a:rPr>
              <a:t>RCO</a:t>
            </a:r>
            <a:r>
              <a:rPr kumimoji="0" lang="zh-CN" altLang="en-US" sz="2400">
                <a:solidFill>
                  <a:srgbClr val="0000FF"/>
                </a:solidFill>
                <a:latin typeface="Verdana" pitchFamily="34" charset="0"/>
                <a:ea typeface="宋体" pitchFamily="2" charset="-122"/>
              </a:rPr>
              <a:t>（</a:t>
            </a:r>
            <a:r>
              <a:rPr kumimoji="0" lang="en-US" altLang="zh-CN" sz="2400">
                <a:solidFill>
                  <a:srgbClr val="0000FF"/>
                </a:solidFill>
                <a:latin typeface="Verdana" pitchFamily="34" charset="0"/>
                <a:ea typeface="宋体" pitchFamily="2" charset="-122"/>
              </a:rPr>
              <a:t>ripple carry output</a:t>
            </a:r>
            <a:r>
              <a:rPr kumimoji="0" lang="zh-CN" altLang="en-US" sz="2400">
                <a:solidFill>
                  <a:srgbClr val="0000FF"/>
                </a:solidFill>
                <a:latin typeface="Verdana" pitchFamily="34" charset="0"/>
                <a:ea typeface="宋体" pitchFamily="2" charset="-122"/>
              </a:rPr>
              <a:t>）</a:t>
            </a:r>
            <a:r>
              <a:rPr kumimoji="0" lang="en-US" altLang="zh-CN" sz="2400">
                <a:solidFill>
                  <a:srgbClr val="0000FF"/>
                </a:solidFill>
                <a:latin typeface="Verdana" pitchFamily="34" charset="0"/>
                <a:ea typeface="宋体" pitchFamily="2" charset="-122"/>
              </a:rPr>
              <a:t>:when Q</a:t>
            </a:r>
            <a:r>
              <a:rPr kumimoji="0" lang="en-US" altLang="zh-CN" sz="2400" baseline="-25000">
                <a:solidFill>
                  <a:srgbClr val="0000FF"/>
                </a:solidFill>
                <a:latin typeface="Verdana" pitchFamily="34" charset="0"/>
                <a:ea typeface="宋体" pitchFamily="2" charset="-122"/>
              </a:rPr>
              <a:t>D</a:t>
            </a:r>
            <a:r>
              <a:rPr kumimoji="0" lang="en-US" altLang="zh-CN" sz="2400">
                <a:solidFill>
                  <a:srgbClr val="0000FF"/>
                </a:solidFill>
                <a:latin typeface="Verdana" pitchFamily="34" charset="0"/>
                <a:ea typeface="宋体" pitchFamily="2" charset="-122"/>
              </a:rPr>
              <a:t>Q</a:t>
            </a:r>
            <a:r>
              <a:rPr kumimoji="0" lang="en-US" altLang="zh-CN" sz="2400" baseline="-25000">
                <a:solidFill>
                  <a:srgbClr val="0000FF"/>
                </a:solidFill>
                <a:latin typeface="Verdana" pitchFamily="34" charset="0"/>
                <a:ea typeface="宋体" pitchFamily="2" charset="-122"/>
              </a:rPr>
              <a:t>C</a:t>
            </a:r>
            <a:r>
              <a:rPr kumimoji="0" lang="en-US" altLang="zh-CN" sz="2400">
                <a:solidFill>
                  <a:srgbClr val="0000FF"/>
                </a:solidFill>
                <a:latin typeface="Verdana" pitchFamily="34" charset="0"/>
                <a:ea typeface="宋体" pitchFamily="2" charset="-122"/>
              </a:rPr>
              <a:t>Q</a:t>
            </a:r>
            <a:r>
              <a:rPr kumimoji="0" lang="en-US" altLang="zh-CN" sz="2400" baseline="-25000">
                <a:solidFill>
                  <a:srgbClr val="0000FF"/>
                </a:solidFill>
                <a:latin typeface="Verdana" pitchFamily="34" charset="0"/>
                <a:ea typeface="宋体" pitchFamily="2" charset="-122"/>
              </a:rPr>
              <a:t>B</a:t>
            </a:r>
            <a:r>
              <a:rPr kumimoji="0" lang="en-US" altLang="zh-CN" sz="2400">
                <a:solidFill>
                  <a:srgbClr val="0000FF"/>
                </a:solidFill>
                <a:latin typeface="Verdana" pitchFamily="34" charset="0"/>
                <a:ea typeface="宋体" pitchFamily="2" charset="-122"/>
              </a:rPr>
              <a:t>Q</a:t>
            </a:r>
            <a:r>
              <a:rPr kumimoji="0" lang="en-US" altLang="zh-CN" sz="2400" baseline="-25000">
                <a:solidFill>
                  <a:srgbClr val="0000FF"/>
                </a:solidFill>
                <a:latin typeface="Verdana" pitchFamily="34" charset="0"/>
                <a:ea typeface="宋体" pitchFamily="2" charset="-122"/>
              </a:rPr>
              <a:t>A</a:t>
            </a:r>
            <a:r>
              <a:rPr kumimoji="0" lang="en-US" altLang="zh-CN" sz="2400">
                <a:solidFill>
                  <a:srgbClr val="0000FF"/>
                </a:solidFill>
                <a:latin typeface="Verdana" pitchFamily="34" charset="0"/>
                <a:ea typeface="宋体" pitchFamily="2" charset="-122"/>
              </a:rPr>
              <a:t>=1111 </a:t>
            </a:r>
            <a:r>
              <a:rPr kumimoji="0" lang="zh-CN" altLang="en-US" sz="2400">
                <a:solidFill>
                  <a:srgbClr val="0000FF"/>
                </a:solidFill>
                <a:latin typeface="Verdana" pitchFamily="34" charset="0"/>
                <a:ea typeface="宋体" pitchFamily="2" charset="-122"/>
              </a:rPr>
              <a:t>，</a:t>
            </a:r>
            <a:r>
              <a:rPr kumimoji="0" lang="en-US" altLang="zh-CN" sz="2400">
                <a:solidFill>
                  <a:srgbClr val="0000FF"/>
                </a:solidFill>
                <a:latin typeface="Verdana" pitchFamily="34" charset="0"/>
                <a:ea typeface="宋体" pitchFamily="2" charset="-122"/>
              </a:rPr>
              <a:t>and ENT=1</a:t>
            </a:r>
            <a:r>
              <a:rPr kumimoji="0" lang="zh-CN" altLang="en-US" sz="2400">
                <a:solidFill>
                  <a:srgbClr val="0000FF"/>
                </a:solidFill>
                <a:latin typeface="Verdana" pitchFamily="34" charset="0"/>
                <a:ea typeface="宋体" pitchFamily="2" charset="-122"/>
              </a:rPr>
              <a:t>，</a:t>
            </a:r>
            <a:r>
              <a:rPr kumimoji="0" lang="en-US" altLang="zh-CN" sz="2400">
                <a:solidFill>
                  <a:srgbClr val="0000FF"/>
                </a:solidFill>
                <a:latin typeface="Verdana" pitchFamily="34" charset="0"/>
                <a:ea typeface="宋体" pitchFamily="2" charset="-122"/>
              </a:rPr>
              <a:t>RCO=1</a:t>
            </a:r>
            <a:r>
              <a:rPr kumimoji="0" lang="zh-CN" altLang="en-US" sz="2400">
                <a:solidFill>
                  <a:srgbClr val="0000FF"/>
                </a:solidFill>
                <a:latin typeface="Verdana" pitchFamily="34" charset="0"/>
                <a:ea typeface="宋体" pitchFamily="2" charset="-122"/>
              </a:rPr>
              <a:t>。</a:t>
            </a:r>
          </a:p>
        </p:txBody>
      </p:sp>
      <p:sp>
        <p:nvSpPr>
          <p:cNvPr id="29713" name="Text Box 17"/>
          <p:cNvSpPr txBox="1">
            <a:spLocks noChangeArrowheads="1"/>
          </p:cNvSpPr>
          <p:nvPr/>
        </p:nvSpPr>
        <p:spPr bwMode="auto">
          <a:xfrm>
            <a:off x="7542213" y="2708275"/>
            <a:ext cx="9620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hold</a:t>
            </a:r>
          </a:p>
        </p:txBody>
      </p:sp>
      <p:sp>
        <p:nvSpPr>
          <p:cNvPr id="29714" name="AutoShape 18"/>
          <p:cNvSpPr>
            <a:spLocks/>
          </p:cNvSpPr>
          <p:nvPr/>
        </p:nvSpPr>
        <p:spPr bwMode="auto">
          <a:xfrm>
            <a:off x="7496175" y="2754313"/>
            <a:ext cx="46038" cy="314325"/>
          </a:xfrm>
          <a:prstGeom prst="rightBrace">
            <a:avLst>
              <a:gd name="adj1" fmla="val 56896"/>
              <a:gd name="adj2" fmla="val 50000"/>
            </a:avLst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10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1000"/>
                                        <p:tgtEl>
                                          <p:spTgt spid="2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9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297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1000"/>
                                        <p:tgtEl>
                                          <p:spTgt spid="29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9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297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10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4" grpId="0"/>
      <p:bldP spid="29705" grpId="0"/>
      <p:bldP spid="29708" grpId="0" animBg="1"/>
      <p:bldP spid="29708" grpId="1" animBg="1"/>
      <p:bldP spid="29709" grpId="0" animBg="1"/>
      <p:bldP spid="29709" grpId="1" animBg="1"/>
      <p:bldP spid="29710" grpId="0" animBg="1"/>
      <p:bldP spid="29710" grpId="1" animBg="1"/>
      <p:bldP spid="29711" grpId="0" animBg="1"/>
      <p:bldP spid="29712" grpId="0"/>
      <p:bldP spid="29713" grpId="0"/>
      <p:bldP spid="297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AE5820D-0AEF-48C7-B8E9-27BCFA0FF1FA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476C02-29D2-4E86-A4D1-516F41D3827C}" type="slidenum">
              <a:rPr lang="en-US" altLang="zh-CN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5125" name="Rectangle 25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71525"/>
          </a:xfrm>
        </p:spPr>
        <p:txBody>
          <a:bodyPr/>
          <a:lstStyle/>
          <a:p>
            <a:pPr eaLnBrk="1" hangingPunct="1"/>
            <a:r>
              <a:rPr lang="en-US" altLang="zh-CN" sz="3200" smtClean="0"/>
              <a:t>working in free-running mode (modulo-16 counter)</a:t>
            </a:r>
          </a:p>
        </p:txBody>
      </p:sp>
      <p:grpSp>
        <p:nvGrpSpPr>
          <p:cNvPr id="5126" name="Group 19"/>
          <p:cNvGrpSpPr>
            <a:grpSpLocks/>
          </p:cNvGrpSpPr>
          <p:nvPr/>
        </p:nvGrpSpPr>
        <p:grpSpPr bwMode="auto">
          <a:xfrm>
            <a:off x="457200" y="1763713"/>
            <a:ext cx="4078288" cy="2776537"/>
            <a:chOff x="249" y="527"/>
            <a:chExt cx="2604" cy="1788"/>
          </a:xfrm>
        </p:grpSpPr>
        <p:graphicFrame>
          <p:nvGraphicFramePr>
            <p:cNvPr id="5122" name="Object 4"/>
            <p:cNvGraphicFramePr>
              <a:graphicFrameLocks noChangeAspect="1"/>
            </p:cNvGraphicFramePr>
            <p:nvPr/>
          </p:nvGraphicFramePr>
          <p:xfrm>
            <a:off x="249" y="527"/>
            <a:ext cx="2604" cy="1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5" name="Artwork" r:id="rId3" imgW="4133333" imgH="2838846" progId="Adobe.Illustrator.7">
                    <p:embed/>
                  </p:oleObj>
                </mc:Choice>
                <mc:Fallback>
                  <p:oleObj name="Artwork" r:id="rId3" imgW="4133333" imgH="2838846" progId="Adobe.Illustrator.7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" y="527"/>
                          <a:ext cx="2604" cy="17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32" name="Line 9"/>
            <p:cNvSpPr>
              <a:spLocks noChangeShapeType="1"/>
            </p:cNvSpPr>
            <p:nvPr/>
          </p:nvSpPr>
          <p:spPr bwMode="auto">
            <a:xfrm flipH="1">
              <a:off x="930" y="953"/>
              <a:ext cx="40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3" name="Line 11"/>
            <p:cNvSpPr>
              <a:spLocks noChangeShapeType="1"/>
            </p:cNvSpPr>
            <p:nvPr/>
          </p:nvSpPr>
          <p:spPr bwMode="auto">
            <a:xfrm flipH="1">
              <a:off x="930" y="1235"/>
              <a:ext cx="49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4" name="Line 12"/>
            <p:cNvSpPr>
              <a:spLocks noChangeShapeType="1"/>
            </p:cNvSpPr>
            <p:nvPr/>
          </p:nvSpPr>
          <p:spPr bwMode="auto">
            <a:xfrm flipH="1">
              <a:off x="793" y="1389"/>
              <a:ext cx="6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5" name="Line 13"/>
            <p:cNvSpPr>
              <a:spLocks noChangeShapeType="1"/>
            </p:cNvSpPr>
            <p:nvPr/>
          </p:nvSpPr>
          <p:spPr bwMode="auto">
            <a:xfrm flipH="1">
              <a:off x="930" y="935"/>
              <a:ext cx="0" cy="45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6" name="Oval 16"/>
            <p:cNvSpPr>
              <a:spLocks noChangeArrowheads="1"/>
            </p:cNvSpPr>
            <p:nvPr/>
          </p:nvSpPr>
          <p:spPr bwMode="auto">
            <a:xfrm>
              <a:off x="875" y="1044"/>
              <a:ext cx="91" cy="9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7" name="Oval 17"/>
            <p:cNvSpPr>
              <a:spLocks noChangeArrowheads="1"/>
            </p:cNvSpPr>
            <p:nvPr/>
          </p:nvSpPr>
          <p:spPr bwMode="auto">
            <a:xfrm>
              <a:off x="875" y="1189"/>
              <a:ext cx="91" cy="9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8" name="Line 18"/>
            <p:cNvSpPr>
              <a:spLocks noChangeShapeType="1"/>
            </p:cNvSpPr>
            <p:nvPr/>
          </p:nvSpPr>
          <p:spPr bwMode="auto">
            <a:xfrm flipH="1">
              <a:off x="930" y="1099"/>
              <a:ext cx="40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7" name="Text Box 20"/>
          <p:cNvSpPr txBox="1">
            <a:spLocks noChangeArrowheads="1"/>
          </p:cNvSpPr>
          <p:nvPr/>
        </p:nvSpPr>
        <p:spPr bwMode="auto">
          <a:xfrm>
            <a:off x="4500563" y="3789363"/>
            <a:ext cx="720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b="1">
                <a:solidFill>
                  <a:srgbClr val="0000CC"/>
                </a:solidFill>
                <a:latin typeface="Franklin Gothic Medium" pitchFamily="34" charset="0"/>
                <a:ea typeface="宋体" pitchFamily="2" charset="-122"/>
              </a:rPr>
              <a:t>MSB</a:t>
            </a:r>
          </a:p>
        </p:txBody>
      </p:sp>
      <p:sp>
        <p:nvSpPr>
          <p:cNvPr id="5128" name="Text Box 21"/>
          <p:cNvSpPr txBox="1">
            <a:spLocks noChangeArrowheads="1"/>
          </p:cNvSpPr>
          <p:nvPr/>
        </p:nvSpPr>
        <p:spPr bwMode="auto">
          <a:xfrm>
            <a:off x="4500563" y="3133725"/>
            <a:ext cx="720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b="1">
                <a:solidFill>
                  <a:srgbClr val="0000CC"/>
                </a:solidFill>
                <a:latin typeface="Franklin Gothic Medium" pitchFamily="34" charset="0"/>
                <a:ea typeface="宋体" pitchFamily="2" charset="-122"/>
              </a:rPr>
              <a:t>LSB</a:t>
            </a:r>
          </a:p>
        </p:txBody>
      </p:sp>
      <p:sp>
        <p:nvSpPr>
          <p:cNvPr id="31766" name="Text Box 22"/>
          <p:cNvSpPr txBox="1">
            <a:spLocks noChangeArrowheads="1"/>
          </p:cNvSpPr>
          <p:nvPr/>
        </p:nvSpPr>
        <p:spPr bwMode="auto">
          <a:xfrm>
            <a:off x="5651500" y="1196975"/>
            <a:ext cx="295275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CN" sz="2400" b="1">
                <a:ea typeface="宋体" pitchFamily="2" charset="-122"/>
              </a:rPr>
              <a:t>74×163 is </a:t>
            </a:r>
            <a:r>
              <a:rPr kumimoji="0" lang="en-US" altLang="zh-CN" sz="2400" b="1">
                <a:solidFill>
                  <a:srgbClr val="EF2547"/>
                </a:solidFill>
                <a:ea typeface="宋体" pitchFamily="2" charset="-122"/>
              </a:rPr>
              <a:t>fully synchronous</a:t>
            </a:r>
            <a:r>
              <a:rPr kumimoji="0" lang="en-US" altLang="zh-CN" sz="2400" b="1">
                <a:ea typeface="宋体" pitchFamily="2" charset="-122"/>
              </a:rPr>
              <a:t>, its outputs change only on the rising edge of clock.</a:t>
            </a:r>
          </a:p>
        </p:txBody>
      </p:sp>
      <p:sp>
        <p:nvSpPr>
          <p:cNvPr id="31767" name="AutoShape 23"/>
          <p:cNvSpPr>
            <a:spLocks noChangeArrowheads="1"/>
          </p:cNvSpPr>
          <p:nvPr/>
        </p:nvSpPr>
        <p:spPr bwMode="auto">
          <a:xfrm>
            <a:off x="5148263" y="1268413"/>
            <a:ext cx="287337" cy="288925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72" name="Text Box 28"/>
          <p:cNvSpPr txBox="1">
            <a:spLocks noChangeArrowheads="1"/>
          </p:cNvSpPr>
          <p:nvPr/>
        </p:nvSpPr>
        <p:spPr bwMode="auto">
          <a:xfrm>
            <a:off x="1150938" y="4914900"/>
            <a:ext cx="49958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800" b="1">
                <a:ea typeface="宋体" pitchFamily="2" charset="-122"/>
              </a:rPr>
              <a:t>Counting from 0 to 15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66" grpId="0"/>
      <p:bldP spid="31767" grpId="0" animBg="1"/>
      <p:bldP spid="317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106B08A-9678-4DED-ABDE-AA0B32894911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8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07B750-8B2C-4895-A67E-2AF2E189594B}" type="slidenum">
              <a:rPr lang="en-US" altLang="zh-CN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633413"/>
          </a:xfrm>
        </p:spPr>
        <p:txBody>
          <a:bodyPr/>
          <a:lstStyle/>
          <a:p>
            <a:pPr eaLnBrk="1" hangingPunct="1"/>
            <a:r>
              <a:rPr lang="en-US" altLang="zh-CN" smtClean="0"/>
              <a:t>8.1  documentation standards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04825"/>
          </a:xfrm>
        </p:spPr>
        <p:txBody>
          <a:bodyPr/>
          <a:lstStyle/>
          <a:p>
            <a:pPr eaLnBrk="1" hangingPunct="1"/>
            <a:r>
              <a:rPr lang="en-US" altLang="zh-CN" sz="2400" smtClean="0"/>
              <a:t>In logic block, input is on the right, output is on the left.</a:t>
            </a:r>
          </a:p>
        </p:txBody>
      </p:sp>
      <p:sp>
        <p:nvSpPr>
          <p:cNvPr id="14342" name="AutoShape 12"/>
          <p:cNvSpPr>
            <a:spLocks/>
          </p:cNvSpPr>
          <p:nvPr/>
        </p:nvSpPr>
        <p:spPr bwMode="auto">
          <a:xfrm>
            <a:off x="3636963" y="1412875"/>
            <a:ext cx="71437" cy="935038"/>
          </a:xfrm>
          <a:prstGeom prst="leftBrace">
            <a:avLst>
              <a:gd name="adj1" fmla="val 109075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3" name="AutoShape 13"/>
          <p:cNvSpPr>
            <a:spLocks/>
          </p:cNvSpPr>
          <p:nvPr/>
        </p:nvSpPr>
        <p:spPr bwMode="auto">
          <a:xfrm>
            <a:off x="6084888" y="1412875"/>
            <a:ext cx="215900" cy="1008063"/>
          </a:xfrm>
          <a:prstGeom prst="rightBrace">
            <a:avLst>
              <a:gd name="adj1" fmla="val 38909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4" name="Text Box 14"/>
          <p:cNvSpPr txBox="1">
            <a:spLocks noChangeArrowheads="1"/>
          </p:cNvSpPr>
          <p:nvPr/>
        </p:nvSpPr>
        <p:spPr bwMode="auto">
          <a:xfrm>
            <a:off x="2843213" y="1628775"/>
            <a:ext cx="793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000">
                <a:latin typeface="Franklin Gothic Medium" pitchFamily="34" charset="0"/>
                <a:ea typeface="宋体" pitchFamily="2" charset="-122"/>
              </a:rPr>
              <a:t>input</a:t>
            </a:r>
          </a:p>
        </p:txBody>
      </p:sp>
      <p:sp>
        <p:nvSpPr>
          <p:cNvPr id="14345" name="Text Box 15"/>
          <p:cNvSpPr txBox="1">
            <a:spLocks noChangeArrowheads="1"/>
          </p:cNvSpPr>
          <p:nvPr/>
        </p:nvSpPr>
        <p:spPr bwMode="auto">
          <a:xfrm>
            <a:off x="6373813" y="1700213"/>
            <a:ext cx="1293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000">
                <a:latin typeface="Franklin Gothic Medium" pitchFamily="34" charset="0"/>
                <a:ea typeface="宋体" pitchFamily="2" charset="-122"/>
              </a:rPr>
              <a:t>output</a:t>
            </a:r>
          </a:p>
        </p:txBody>
      </p:sp>
      <p:grpSp>
        <p:nvGrpSpPr>
          <p:cNvPr id="14346" name="Group 107"/>
          <p:cNvGrpSpPr>
            <a:grpSpLocks/>
          </p:cNvGrpSpPr>
          <p:nvPr/>
        </p:nvGrpSpPr>
        <p:grpSpPr bwMode="auto">
          <a:xfrm>
            <a:off x="3925888" y="1412875"/>
            <a:ext cx="1943100" cy="1150938"/>
            <a:chOff x="1429" y="800"/>
            <a:chExt cx="1224" cy="725"/>
          </a:xfrm>
        </p:grpSpPr>
        <p:sp>
          <p:nvSpPr>
            <p:cNvPr id="14416" name="Rectangle 4"/>
            <p:cNvSpPr>
              <a:spLocks noChangeArrowheads="1"/>
            </p:cNvSpPr>
            <p:nvPr/>
          </p:nvSpPr>
          <p:spPr bwMode="auto">
            <a:xfrm>
              <a:off x="1746" y="800"/>
              <a:ext cx="590" cy="725"/>
            </a:xfrm>
            <a:prstGeom prst="rect">
              <a:avLst/>
            </a:prstGeom>
            <a:noFill/>
            <a:ln w="28575">
              <a:solidFill>
                <a:srgbClr val="2149F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17" name="Line 5"/>
            <p:cNvSpPr>
              <a:spLocks noChangeShapeType="1"/>
            </p:cNvSpPr>
            <p:nvPr/>
          </p:nvSpPr>
          <p:spPr bwMode="auto">
            <a:xfrm flipH="1">
              <a:off x="1429" y="936"/>
              <a:ext cx="317" cy="0"/>
            </a:xfrm>
            <a:prstGeom prst="line">
              <a:avLst/>
            </a:prstGeom>
            <a:noFill/>
            <a:ln w="28575">
              <a:solidFill>
                <a:srgbClr val="2149F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18" name="Line 6"/>
            <p:cNvSpPr>
              <a:spLocks noChangeShapeType="1"/>
            </p:cNvSpPr>
            <p:nvPr/>
          </p:nvSpPr>
          <p:spPr bwMode="auto">
            <a:xfrm flipH="1">
              <a:off x="1429" y="1344"/>
              <a:ext cx="227" cy="0"/>
            </a:xfrm>
            <a:prstGeom prst="line">
              <a:avLst/>
            </a:prstGeom>
            <a:noFill/>
            <a:ln w="28575">
              <a:solidFill>
                <a:srgbClr val="2149F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19" name="Line 8"/>
            <p:cNvSpPr>
              <a:spLocks noChangeShapeType="1"/>
            </p:cNvSpPr>
            <p:nvPr/>
          </p:nvSpPr>
          <p:spPr bwMode="auto">
            <a:xfrm flipH="1">
              <a:off x="2426" y="1344"/>
              <a:ext cx="227" cy="0"/>
            </a:xfrm>
            <a:prstGeom prst="line">
              <a:avLst/>
            </a:prstGeom>
            <a:noFill/>
            <a:ln w="28575">
              <a:solidFill>
                <a:srgbClr val="2149F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20" name="Line 9"/>
            <p:cNvSpPr>
              <a:spLocks noChangeShapeType="1"/>
            </p:cNvSpPr>
            <p:nvPr/>
          </p:nvSpPr>
          <p:spPr bwMode="auto">
            <a:xfrm flipH="1">
              <a:off x="2336" y="890"/>
              <a:ext cx="317" cy="0"/>
            </a:xfrm>
            <a:prstGeom prst="line">
              <a:avLst/>
            </a:prstGeom>
            <a:noFill/>
            <a:ln w="28575">
              <a:solidFill>
                <a:srgbClr val="2149F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21" name="Oval 10"/>
            <p:cNvSpPr>
              <a:spLocks noChangeArrowheads="1"/>
            </p:cNvSpPr>
            <p:nvPr/>
          </p:nvSpPr>
          <p:spPr bwMode="auto">
            <a:xfrm>
              <a:off x="1655" y="1299"/>
              <a:ext cx="91" cy="90"/>
            </a:xfrm>
            <a:prstGeom prst="ellipse">
              <a:avLst/>
            </a:prstGeom>
            <a:noFill/>
            <a:ln w="28575">
              <a:solidFill>
                <a:srgbClr val="2149F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22" name="Oval 11"/>
            <p:cNvSpPr>
              <a:spLocks noChangeArrowheads="1"/>
            </p:cNvSpPr>
            <p:nvPr/>
          </p:nvSpPr>
          <p:spPr bwMode="auto">
            <a:xfrm>
              <a:off x="2336" y="1298"/>
              <a:ext cx="91" cy="90"/>
            </a:xfrm>
            <a:prstGeom prst="ellipse">
              <a:avLst/>
            </a:prstGeom>
            <a:noFill/>
            <a:ln w="28575">
              <a:solidFill>
                <a:srgbClr val="2149F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23" name="Text Box 61"/>
            <p:cNvSpPr txBox="1">
              <a:spLocks noChangeArrowheads="1"/>
            </p:cNvSpPr>
            <p:nvPr/>
          </p:nvSpPr>
          <p:spPr bwMode="auto">
            <a:xfrm>
              <a:off x="1429" y="981"/>
              <a:ext cx="308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2149F3"/>
                  </a:solidFill>
                  <a:ea typeface="宋体" pitchFamily="2" charset="-122"/>
                </a:rPr>
                <a:t>…</a:t>
              </a:r>
              <a:endParaRPr kumimoji="0" lang="en-US" altLang="zh-CN" sz="2000" b="1">
                <a:solidFill>
                  <a:srgbClr val="2149F3"/>
                </a:solidFill>
                <a:latin typeface="Garamond" pitchFamily="18" charset="0"/>
                <a:ea typeface="宋体" pitchFamily="2" charset="-122"/>
              </a:endParaRPr>
            </a:p>
          </p:txBody>
        </p:sp>
        <p:sp>
          <p:nvSpPr>
            <p:cNvPr id="14424" name="Text Box 62"/>
            <p:cNvSpPr txBox="1">
              <a:spLocks noChangeArrowheads="1"/>
            </p:cNvSpPr>
            <p:nvPr/>
          </p:nvSpPr>
          <p:spPr bwMode="auto">
            <a:xfrm>
              <a:off x="2336" y="981"/>
              <a:ext cx="308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2149F3"/>
                  </a:solidFill>
                  <a:ea typeface="宋体" pitchFamily="2" charset="-122"/>
                </a:rPr>
                <a:t>…</a:t>
              </a:r>
              <a:endParaRPr kumimoji="0" lang="en-US" altLang="zh-CN" sz="2000" b="1">
                <a:solidFill>
                  <a:srgbClr val="2149F3"/>
                </a:solidFill>
                <a:latin typeface="Garamond" pitchFamily="18" charset="0"/>
                <a:ea typeface="宋体" pitchFamily="2" charset="-122"/>
              </a:endParaRPr>
            </a:p>
          </p:txBody>
        </p:sp>
      </p:grpSp>
      <p:grpSp>
        <p:nvGrpSpPr>
          <p:cNvPr id="3" name="Group 86"/>
          <p:cNvGrpSpPr>
            <a:grpSpLocks/>
          </p:cNvGrpSpPr>
          <p:nvPr/>
        </p:nvGrpSpPr>
        <p:grpSpPr bwMode="auto">
          <a:xfrm>
            <a:off x="1042988" y="2781300"/>
            <a:ext cx="2016125" cy="1150938"/>
            <a:chOff x="657" y="1752"/>
            <a:chExt cx="1270" cy="725"/>
          </a:xfrm>
        </p:grpSpPr>
        <p:grpSp>
          <p:nvGrpSpPr>
            <p:cNvPr id="14404" name="Group 54"/>
            <p:cNvGrpSpPr>
              <a:grpSpLocks/>
            </p:cNvGrpSpPr>
            <p:nvPr/>
          </p:nvGrpSpPr>
          <p:grpSpPr bwMode="auto">
            <a:xfrm>
              <a:off x="703" y="1752"/>
              <a:ext cx="1224" cy="725"/>
              <a:chOff x="885" y="2205"/>
              <a:chExt cx="1224" cy="725"/>
            </a:xfrm>
          </p:grpSpPr>
          <p:sp>
            <p:nvSpPr>
              <p:cNvPr id="14410" name="Rectangle 18"/>
              <p:cNvSpPr>
                <a:spLocks noChangeArrowheads="1"/>
              </p:cNvSpPr>
              <p:nvPr/>
            </p:nvSpPr>
            <p:spPr bwMode="auto">
              <a:xfrm>
                <a:off x="1202" y="2205"/>
                <a:ext cx="590" cy="725"/>
              </a:xfrm>
              <a:prstGeom prst="rect">
                <a:avLst/>
              </a:prstGeom>
              <a:noFill/>
              <a:ln w="28575">
                <a:solidFill>
                  <a:srgbClr val="2149F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11" name="Line 19"/>
              <p:cNvSpPr>
                <a:spLocks noChangeShapeType="1"/>
              </p:cNvSpPr>
              <p:nvPr/>
            </p:nvSpPr>
            <p:spPr bwMode="auto">
              <a:xfrm flipH="1">
                <a:off x="885" y="2341"/>
                <a:ext cx="317" cy="0"/>
              </a:xfrm>
              <a:prstGeom prst="line">
                <a:avLst/>
              </a:prstGeom>
              <a:noFill/>
              <a:ln w="28575">
                <a:solidFill>
                  <a:srgbClr val="2149F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12" name="Line 20"/>
              <p:cNvSpPr>
                <a:spLocks noChangeShapeType="1"/>
              </p:cNvSpPr>
              <p:nvPr/>
            </p:nvSpPr>
            <p:spPr bwMode="auto">
              <a:xfrm flipH="1" flipV="1">
                <a:off x="885" y="2749"/>
                <a:ext cx="317" cy="1"/>
              </a:xfrm>
              <a:prstGeom prst="line">
                <a:avLst/>
              </a:prstGeom>
              <a:noFill/>
              <a:ln w="28575">
                <a:solidFill>
                  <a:srgbClr val="2149F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13" name="Line 22"/>
              <p:cNvSpPr>
                <a:spLocks noChangeShapeType="1"/>
              </p:cNvSpPr>
              <p:nvPr/>
            </p:nvSpPr>
            <p:spPr bwMode="auto">
              <a:xfrm flipH="1">
                <a:off x="1882" y="2750"/>
                <a:ext cx="227" cy="0"/>
              </a:xfrm>
              <a:prstGeom prst="line">
                <a:avLst/>
              </a:prstGeom>
              <a:noFill/>
              <a:ln w="28575">
                <a:solidFill>
                  <a:srgbClr val="2149F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14" name="Line 23"/>
              <p:cNvSpPr>
                <a:spLocks noChangeShapeType="1"/>
              </p:cNvSpPr>
              <p:nvPr/>
            </p:nvSpPr>
            <p:spPr bwMode="auto">
              <a:xfrm flipH="1">
                <a:off x="1792" y="2341"/>
                <a:ext cx="317" cy="0"/>
              </a:xfrm>
              <a:prstGeom prst="line">
                <a:avLst/>
              </a:prstGeom>
              <a:noFill/>
              <a:ln w="28575">
                <a:solidFill>
                  <a:srgbClr val="2149F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15" name="Oval 25"/>
              <p:cNvSpPr>
                <a:spLocks noChangeArrowheads="1"/>
              </p:cNvSpPr>
              <p:nvPr/>
            </p:nvSpPr>
            <p:spPr bwMode="auto">
              <a:xfrm>
                <a:off x="1792" y="2704"/>
                <a:ext cx="91" cy="90"/>
              </a:xfrm>
              <a:prstGeom prst="ellipse">
                <a:avLst/>
              </a:prstGeom>
              <a:noFill/>
              <a:ln w="28575">
                <a:solidFill>
                  <a:srgbClr val="2149F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4405" name="Text Box 56"/>
            <p:cNvSpPr txBox="1">
              <a:spLocks noChangeArrowheads="1"/>
            </p:cNvSpPr>
            <p:nvPr/>
          </p:nvSpPr>
          <p:spPr bwMode="auto">
            <a:xfrm>
              <a:off x="657" y="1979"/>
              <a:ext cx="308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2149F3"/>
                  </a:solidFill>
                  <a:ea typeface="宋体" pitchFamily="2" charset="-122"/>
                </a:rPr>
                <a:t>…</a:t>
              </a:r>
              <a:endParaRPr kumimoji="0" lang="en-US" altLang="zh-CN" sz="2000" b="1">
                <a:solidFill>
                  <a:srgbClr val="2149F3"/>
                </a:solidFill>
                <a:latin typeface="Garamond" pitchFamily="18" charset="0"/>
                <a:ea typeface="宋体" pitchFamily="2" charset="-122"/>
              </a:endParaRPr>
            </a:p>
          </p:txBody>
        </p:sp>
        <p:sp>
          <p:nvSpPr>
            <p:cNvPr id="14406" name="Text Box 59"/>
            <p:cNvSpPr txBox="1">
              <a:spLocks noChangeArrowheads="1"/>
            </p:cNvSpPr>
            <p:nvPr/>
          </p:nvSpPr>
          <p:spPr bwMode="auto">
            <a:xfrm>
              <a:off x="1609" y="1934"/>
              <a:ext cx="308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2149F3"/>
                  </a:solidFill>
                  <a:ea typeface="宋体" pitchFamily="2" charset="-122"/>
                </a:rPr>
                <a:t>…</a:t>
              </a:r>
              <a:endParaRPr kumimoji="0" lang="en-US" altLang="zh-CN" sz="2000" b="1">
                <a:solidFill>
                  <a:srgbClr val="2149F3"/>
                </a:solidFill>
                <a:latin typeface="Garamond" pitchFamily="18" charset="0"/>
                <a:ea typeface="宋体" pitchFamily="2" charset="-122"/>
              </a:endParaRPr>
            </a:p>
          </p:txBody>
        </p:sp>
        <p:grpSp>
          <p:nvGrpSpPr>
            <p:cNvPr id="14407" name="Group 65"/>
            <p:cNvGrpSpPr>
              <a:grpSpLocks/>
            </p:cNvGrpSpPr>
            <p:nvPr/>
          </p:nvGrpSpPr>
          <p:grpSpPr bwMode="auto">
            <a:xfrm>
              <a:off x="1020" y="2206"/>
              <a:ext cx="90" cy="181"/>
              <a:chOff x="1202" y="2659"/>
              <a:chExt cx="90" cy="181"/>
            </a:xfrm>
          </p:grpSpPr>
          <p:sp>
            <p:nvSpPr>
              <p:cNvPr id="14408" name="Line 63"/>
              <p:cNvSpPr>
                <a:spLocks noChangeShapeType="1"/>
              </p:cNvSpPr>
              <p:nvPr/>
            </p:nvSpPr>
            <p:spPr bwMode="auto">
              <a:xfrm>
                <a:off x="1202" y="2659"/>
                <a:ext cx="90" cy="91"/>
              </a:xfrm>
              <a:prstGeom prst="line">
                <a:avLst/>
              </a:prstGeom>
              <a:noFill/>
              <a:ln w="28575">
                <a:solidFill>
                  <a:srgbClr val="2149F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09" name="Line 64"/>
              <p:cNvSpPr>
                <a:spLocks noChangeShapeType="1"/>
              </p:cNvSpPr>
              <p:nvPr/>
            </p:nvSpPr>
            <p:spPr bwMode="auto">
              <a:xfrm flipH="1">
                <a:off x="1202" y="2750"/>
                <a:ext cx="90" cy="90"/>
              </a:xfrm>
              <a:prstGeom prst="line">
                <a:avLst/>
              </a:prstGeom>
              <a:noFill/>
              <a:ln w="28575">
                <a:solidFill>
                  <a:srgbClr val="2149F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Group 89"/>
          <p:cNvGrpSpPr>
            <a:grpSpLocks/>
          </p:cNvGrpSpPr>
          <p:nvPr/>
        </p:nvGrpSpPr>
        <p:grpSpPr bwMode="auto">
          <a:xfrm>
            <a:off x="6083300" y="2493963"/>
            <a:ext cx="2001838" cy="2016125"/>
            <a:chOff x="3832" y="1571"/>
            <a:chExt cx="1261" cy="1270"/>
          </a:xfrm>
        </p:grpSpPr>
        <p:sp>
          <p:nvSpPr>
            <p:cNvPr id="14386" name="Rectangle 42"/>
            <p:cNvSpPr>
              <a:spLocks noChangeArrowheads="1"/>
            </p:cNvSpPr>
            <p:nvPr/>
          </p:nvSpPr>
          <p:spPr bwMode="auto">
            <a:xfrm>
              <a:off x="4150" y="1798"/>
              <a:ext cx="590" cy="725"/>
            </a:xfrm>
            <a:prstGeom prst="rect">
              <a:avLst/>
            </a:prstGeom>
            <a:noFill/>
            <a:ln w="28575">
              <a:solidFill>
                <a:srgbClr val="2149F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87" name="Line 43"/>
            <p:cNvSpPr>
              <a:spLocks noChangeShapeType="1"/>
            </p:cNvSpPr>
            <p:nvPr/>
          </p:nvSpPr>
          <p:spPr bwMode="auto">
            <a:xfrm flipH="1">
              <a:off x="3833" y="1934"/>
              <a:ext cx="317" cy="0"/>
            </a:xfrm>
            <a:prstGeom prst="line">
              <a:avLst/>
            </a:prstGeom>
            <a:noFill/>
            <a:ln w="28575">
              <a:solidFill>
                <a:srgbClr val="2149F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8" name="Line 44"/>
            <p:cNvSpPr>
              <a:spLocks noChangeShapeType="1"/>
            </p:cNvSpPr>
            <p:nvPr/>
          </p:nvSpPr>
          <p:spPr bwMode="auto">
            <a:xfrm flipH="1">
              <a:off x="3833" y="2342"/>
              <a:ext cx="227" cy="0"/>
            </a:xfrm>
            <a:prstGeom prst="line">
              <a:avLst/>
            </a:prstGeom>
            <a:noFill/>
            <a:ln w="28575">
              <a:solidFill>
                <a:srgbClr val="2149F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9" name="Line 45"/>
            <p:cNvSpPr>
              <a:spLocks noChangeShapeType="1"/>
            </p:cNvSpPr>
            <p:nvPr/>
          </p:nvSpPr>
          <p:spPr bwMode="auto">
            <a:xfrm flipH="1" flipV="1">
              <a:off x="4468" y="2614"/>
              <a:ext cx="0" cy="227"/>
            </a:xfrm>
            <a:prstGeom prst="line">
              <a:avLst/>
            </a:prstGeom>
            <a:noFill/>
            <a:ln w="28575">
              <a:solidFill>
                <a:srgbClr val="2149F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0" name="Line 46"/>
            <p:cNvSpPr>
              <a:spLocks noChangeShapeType="1"/>
            </p:cNvSpPr>
            <p:nvPr/>
          </p:nvSpPr>
          <p:spPr bwMode="auto">
            <a:xfrm flipH="1">
              <a:off x="4830" y="2342"/>
              <a:ext cx="227" cy="0"/>
            </a:xfrm>
            <a:prstGeom prst="line">
              <a:avLst/>
            </a:prstGeom>
            <a:noFill/>
            <a:ln w="28575">
              <a:solidFill>
                <a:srgbClr val="2149F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1" name="Line 47"/>
            <p:cNvSpPr>
              <a:spLocks noChangeShapeType="1"/>
            </p:cNvSpPr>
            <p:nvPr/>
          </p:nvSpPr>
          <p:spPr bwMode="auto">
            <a:xfrm flipH="1">
              <a:off x="4740" y="1934"/>
              <a:ext cx="317" cy="0"/>
            </a:xfrm>
            <a:prstGeom prst="line">
              <a:avLst/>
            </a:prstGeom>
            <a:noFill/>
            <a:ln w="28575">
              <a:solidFill>
                <a:srgbClr val="2149F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2" name="Oval 48"/>
            <p:cNvSpPr>
              <a:spLocks noChangeArrowheads="1"/>
            </p:cNvSpPr>
            <p:nvPr/>
          </p:nvSpPr>
          <p:spPr bwMode="auto">
            <a:xfrm>
              <a:off x="4059" y="2297"/>
              <a:ext cx="91" cy="90"/>
            </a:xfrm>
            <a:prstGeom prst="ellipse">
              <a:avLst/>
            </a:prstGeom>
            <a:noFill/>
            <a:ln w="28575">
              <a:solidFill>
                <a:srgbClr val="2149F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93" name="Oval 49"/>
            <p:cNvSpPr>
              <a:spLocks noChangeArrowheads="1"/>
            </p:cNvSpPr>
            <p:nvPr/>
          </p:nvSpPr>
          <p:spPr bwMode="auto">
            <a:xfrm>
              <a:off x="4740" y="2296"/>
              <a:ext cx="91" cy="90"/>
            </a:xfrm>
            <a:prstGeom prst="ellipse">
              <a:avLst/>
            </a:prstGeom>
            <a:noFill/>
            <a:ln w="28575">
              <a:solidFill>
                <a:srgbClr val="2149F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94" name="Line 50"/>
            <p:cNvSpPr>
              <a:spLocks noChangeShapeType="1"/>
            </p:cNvSpPr>
            <p:nvPr/>
          </p:nvSpPr>
          <p:spPr bwMode="auto">
            <a:xfrm flipH="1">
              <a:off x="4467" y="1571"/>
              <a:ext cx="0" cy="136"/>
            </a:xfrm>
            <a:prstGeom prst="line">
              <a:avLst/>
            </a:prstGeom>
            <a:noFill/>
            <a:ln w="28575">
              <a:solidFill>
                <a:srgbClr val="2149F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5" name="Oval 51"/>
            <p:cNvSpPr>
              <a:spLocks noChangeArrowheads="1"/>
            </p:cNvSpPr>
            <p:nvPr/>
          </p:nvSpPr>
          <p:spPr bwMode="auto">
            <a:xfrm>
              <a:off x="4422" y="1706"/>
              <a:ext cx="91" cy="90"/>
            </a:xfrm>
            <a:prstGeom prst="ellipse">
              <a:avLst/>
            </a:prstGeom>
            <a:noFill/>
            <a:ln w="28575">
              <a:solidFill>
                <a:srgbClr val="2149F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96" name="Oval 52"/>
            <p:cNvSpPr>
              <a:spLocks noChangeArrowheads="1"/>
            </p:cNvSpPr>
            <p:nvPr/>
          </p:nvSpPr>
          <p:spPr bwMode="auto">
            <a:xfrm>
              <a:off x="4421" y="2523"/>
              <a:ext cx="91" cy="90"/>
            </a:xfrm>
            <a:prstGeom prst="ellipse">
              <a:avLst/>
            </a:prstGeom>
            <a:noFill/>
            <a:ln w="28575">
              <a:solidFill>
                <a:srgbClr val="2149F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97" name="Text Box 58"/>
            <p:cNvSpPr txBox="1">
              <a:spLocks noChangeArrowheads="1"/>
            </p:cNvSpPr>
            <p:nvPr/>
          </p:nvSpPr>
          <p:spPr bwMode="auto">
            <a:xfrm>
              <a:off x="3832" y="1979"/>
              <a:ext cx="308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2149F3"/>
                  </a:solidFill>
                  <a:ea typeface="宋体" pitchFamily="2" charset="-122"/>
                </a:rPr>
                <a:t>…</a:t>
              </a:r>
              <a:endParaRPr kumimoji="0" lang="en-US" altLang="zh-CN" sz="2000" b="1">
                <a:solidFill>
                  <a:srgbClr val="2149F3"/>
                </a:solidFill>
                <a:latin typeface="Garamond" pitchFamily="18" charset="0"/>
                <a:ea typeface="宋体" pitchFamily="2" charset="-122"/>
              </a:endParaRPr>
            </a:p>
          </p:txBody>
        </p:sp>
        <p:sp>
          <p:nvSpPr>
            <p:cNvPr id="14398" name="Text Box 60"/>
            <p:cNvSpPr txBox="1">
              <a:spLocks noChangeArrowheads="1"/>
            </p:cNvSpPr>
            <p:nvPr/>
          </p:nvSpPr>
          <p:spPr bwMode="auto">
            <a:xfrm>
              <a:off x="4785" y="1979"/>
              <a:ext cx="308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2149F3"/>
                  </a:solidFill>
                  <a:ea typeface="宋体" pitchFamily="2" charset="-122"/>
                </a:rPr>
                <a:t>…</a:t>
              </a:r>
              <a:endParaRPr kumimoji="0" lang="en-US" altLang="zh-CN" sz="2000" b="1">
                <a:solidFill>
                  <a:srgbClr val="2149F3"/>
                </a:solidFill>
                <a:latin typeface="Garamond" pitchFamily="18" charset="0"/>
                <a:ea typeface="宋体" pitchFamily="2" charset="-122"/>
              </a:endParaRPr>
            </a:p>
          </p:txBody>
        </p:sp>
        <p:grpSp>
          <p:nvGrpSpPr>
            <p:cNvPr id="14399" name="Group 69"/>
            <p:cNvGrpSpPr>
              <a:grpSpLocks/>
            </p:cNvGrpSpPr>
            <p:nvPr/>
          </p:nvGrpSpPr>
          <p:grpSpPr bwMode="auto">
            <a:xfrm>
              <a:off x="4150" y="2251"/>
              <a:ext cx="90" cy="181"/>
              <a:chOff x="1202" y="2659"/>
              <a:chExt cx="90" cy="181"/>
            </a:xfrm>
          </p:grpSpPr>
          <p:sp>
            <p:nvSpPr>
              <p:cNvPr id="14402" name="Line 70"/>
              <p:cNvSpPr>
                <a:spLocks noChangeShapeType="1"/>
              </p:cNvSpPr>
              <p:nvPr/>
            </p:nvSpPr>
            <p:spPr bwMode="auto">
              <a:xfrm>
                <a:off x="1202" y="2659"/>
                <a:ext cx="90" cy="91"/>
              </a:xfrm>
              <a:prstGeom prst="line">
                <a:avLst/>
              </a:prstGeom>
              <a:noFill/>
              <a:ln w="28575">
                <a:solidFill>
                  <a:srgbClr val="2149F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03" name="Line 71"/>
              <p:cNvSpPr>
                <a:spLocks noChangeShapeType="1"/>
              </p:cNvSpPr>
              <p:nvPr/>
            </p:nvSpPr>
            <p:spPr bwMode="auto">
              <a:xfrm flipH="1">
                <a:off x="1202" y="2750"/>
                <a:ext cx="90" cy="90"/>
              </a:xfrm>
              <a:prstGeom prst="line">
                <a:avLst/>
              </a:prstGeom>
              <a:noFill/>
              <a:ln w="28575">
                <a:solidFill>
                  <a:srgbClr val="2149F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4400" name="Text Box 84"/>
            <p:cNvSpPr txBox="1">
              <a:spLocks noChangeArrowheads="1"/>
            </p:cNvSpPr>
            <p:nvPr/>
          </p:nvSpPr>
          <p:spPr bwMode="auto">
            <a:xfrm>
              <a:off x="4332" y="1797"/>
              <a:ext cx="36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b="1">
                  <a:solidFill>
                    <a:srgbClr val="2149F3"/>
                  </a:solidFill>
                  <a:ea typeface="宋体" pitchFamily="2" charset="-122"/>
                </a:rPr>
                <a:t>PR</a:t>
              </a:r>
            </a:p>
          </p:txBody>
        </p:sp>
        <p:sp>
          <p:nvSpPr>
            <p:cNvPr id="14401" name="Text Box 85"/>
            <p:cNvSpPr txBox="1">
              <a:spLocks noChangeArrowheads="1"/>
            </p:cNvSpPr>
            <p:nvPr/>
          </p:nvSpPr>
          <p:spPr bwMode="auto">
            <a:xfrm>
              <a:off x="4241" y="2296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b="1">
                  <a:solidFill>
                    <a:srgbClr val="2149F3"/>
                  </a:solidFill>
                  <a:ea typeface="宋体" pitchFamily="2" charset="-122"/>
                </a:rPr>
                <a:t>CLR</a:t>
              </a:r>
            </a:p>
          </p:txBody>
        </p:sp>
      </p:grpSp>
      <p:grpSp>
        <p:nvGrpSpPr>
          <p:cNvPr id="8" name="Group 88"/>
          <p:cNvGrpSpPr>
            <a:grpSpLocks/>
          </p:cNvGrpSpPr>
          <p:nvPr/>
        </p:nvGrpSpPr>
        <p:grpSpPr bwMode="auto">
          <a:xfrm>
            <a:off x="3562350" y="2781300"/>
            <a:ext cx="1944688" cy="1150938"/>
            <a:chOff x="2244" y="1752"/>
            <a:chExt cx="1225" cy="725"/>
          </a:xfrm>
        </p:grpSpPr>
        <p:grpSp>
          <p:nvGrpSpPr>
            <p:cNvPr id="14373" name="Group 53"/>
            <p:cNvGrpSpPr>
              <a:grpSpLocks/>
            </p:cNvGrpSpPr>
            <p:nvPr/>
          </p:nvGrpSpPr>
          <p:grpSpPr bwMode="auto">
            <a:xfrm>
              <a:off x="2245" y="1752"/>
              <a:ext cx="1224" cy="725"/>
              <a:chOff x="2427" y="2205"/>
              <a:chExt cx="1224" cy="725"/>
            </a:xfrm>
          </p:grpSpPr>
          <p:sp>
            <p:nvSpPr>
              <p:cNvPr id="14379" name="Rectangle 34"/>
              <p:cNvSpPr>
                <a:spLocks noChangeArrowheads="1"/>
              </p:cNvSpPr>
              <p:nvPr/>
            </p:nvSpPr>
            <p:spPr bwMode="auto">
              <a:xfrm>
                <a:off x="2744" y="2205"/>
                <a:ext cx="590" cy="725"/>
              </a:xfrm>
              <a:prstGeom prst="rect">
                <a:avLst/>
              </a:prstGeom>
              <a:noFill/>
              <a:ln w="28575">
                <a:solidFill>
                  <a:srgbClr val="2149F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80" name="Line 35"/>
              <p:cNvSpPr>
                <a:spLocks noChangeShapeType="1"/>
              </p:cNvSpPr>
              <p:nvPr/>
            </p:nvSpPr>
            <p:spPr bwMode="auto">
              <a:xfrm flipH="1">
                <a:off x="2427" y="2341"/>
                <a:ext cx="317" cy="0"/>
              </a:xfrm>
              <a:prstGeom prst="line">
                <a:avLst/>
              </a:prstGeom>
              <a:noFill/>
              <a:ln w="28575">
                <a:solidFill>
                  <a:srgbClr val="2149F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1" name="Line 36"/>
              <p:cNvSpPr>
                <a:spLocks noChangeShapeType="1"/>
              </p:cNvSpPr>
              <p:nvPr/>
            </p:nvSpPr>
            <p:spPr bwMode="auto">
              <a:xfrm flipH="1">
                <a:off x="2427" y="2749"/>
                <a:ext cx="227" cy="0"/>
              </a:xfrm>
              <a:prstGeom prst="line">
                <a:avLst/>
              </a:prstGeom>
              <a:noFill/>
              <a:ln w="28575">
                <a:solidFill>
                  <a:srgbClr val="2149F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2" name="Line 38"/>
              <p:cNvSpPr>
                <a:spLocks noChangeShapeType="1"/>
              </p:cNvSpPr>
              <p:nvPr/>
            </p:nvSpPr>
            <p:spPr bwMode="auto">
              <a:xfrm flipH="1">
                <a:off x="3424" y="2749"/>
                <a:ext cx="227" cy="0"/>
              </a:xfrm>
              <a:prstGeom prst="line">
                <a:avLst/>
              </a:prstGeom>
              <a:noFill/>
              <a:ln w="28575">
                <a:solidFill>
                  <a:srgbClr val="2149F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3" name="Line 39"/>
              <p:cNvSpPr>
                <a:spLocks noChangeShapeType="1"/>
              </p:cNvSpPr>
              <p:nvPr/>
            </p:nvSpPr>
            <p:spPr bwMode="auto">
              <a:xfrm flipH="1">
                <a:off x="3334" y="2341"/>
                <a:ext cx="317" cy="0"/>
              </a:xfrm>
              <a:prstGeom prst="line">
                <a:avLst/>
              </a:prstGeom>
              <a:noFill/>
              <a:ln w="28575">
                <a:solidFill>
                  <a:srgbClr val="2149F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4" name="Oval 40"/>
              <p:cNvSpPr>
                <a:spLocks noChangeArrowheads="1"/>
              </p:cNvSpPr>
              <p:nvPr/>
            </p:nvSpPr>
            <p:spPr bwMode="auto">
              <a:xfrm>
                <a:off x="2653" y="2704"/>
                <a:ext cx="91" cy="90"/>
              </a:xfrm>
              <a:prstGeom prst="ellipse">
                <a:avLst/>
              </a:prstGeom>
              <a:noFill/>
              <a:ln w="28575">
                <a:solidFill>
                  <a:srgbClr val="2149F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85" name="Oval 41"/>
              <p:cNvSpPr>
                <a:spLocks noChangeArrowheads="1"/>
              </p:cNvSpPr>
              <p:nvPr/>
            </p:nvSpPr>
            <p:spPr bwMode="auto">
              <a:xfrm>
                <a:off x="3334" y="2703"/>
                <a:ext cx="91" cy="90"/>
              </a:xfrm>
              <a:prstGeom prst="ellipse">
                <a:avLst/>
              </a:prstGeom>
              <a:noFill/>
              <a:ln w="28575">
                <a:solidFill>
                  <a:srgbClr val="2149F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4374" name="Text Box 57"/>
            <p:cNvSpPr txBox="1">
              <a:spLocks noChangeArrowheads="1"/>
            </p:cNvSpPr>
            <p:nvPr/>
          </p:nvSpPr>
          <p:spPr bwMode="auto">
            <a:xfrm>
              <a:off x="2244" y="1934"/>
              <a:ext cx="308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chemeClr val="hlink"/>
                  </a:solidFill>
                  <a:ea typeface="宋体" pitchFamily="2" charset="-122"/>
                </a:rPr>
                <a:t>…</a:t>
              </a:r>
              <a:endParaRPr kumimoji="0" lang="en-US" altLang="zh-CN" sz="2000" b="1">
                <a:solidFill>
                  <a:schemeClr val="hlink"/>
                </a:solidFill>
                <a:latin typeface="Garamond" pitchFamily="18" charset="0"/>
                <a:ea typeface="宋体" pitchFamily="2" charset="-122"/>
              </a:endParaRPr>
            </a:p>
          </p:txBody>
        </p:sp>
        <p:grpSp>
          <p:nvGrpSpPr>
            <p:cNvPr id="14375" name="Group 66"/>
            <p:cNvGrpSpPr>
              <a:grpSpLocks/>
            </p:cNvGrpSpPr>
            <p:nvPr/>
          </p:nvGrpSpPr>
          <p:grpSpPr bwMode="auto">
            <a:xfrm>
              <a:off x="2562" y="2206"/>
              <a:ext cx="90" cy="181"/>
              <a:chOff x="1202" y="2659"/>
              <a:chExt cx="90" cy="181"/>
            </a:xfrm>
          </p:grpSpPr>
          <p:sp>
            <p:nvSpPr>
              <p:cNvPr id="14377" name="Line 67"/>
              <p:cNvSpPr>
                <a:spLocks noChangeShapeType="1"/>
              </p:cNvSpPr>
              <p:nvPr/>
            </p:nvSpPr>
            <p:spPr bwMode="auto">
              <a:xfrm>
                <a:off x="1202" y="2659"/>
                <a:ext cx="90" cy="91"/>
              </a:xfrm>
              <a:prstGeom prst="line">
                <a:avLst/>
              </a:prstGeom>
              <a:noFill/>
              <a:ln w="28575">
                <a:solidFill>
                  <a:srgbClr val="2149F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78" name="Line 68"/>
              <p:cNvSpPr>
                <a:spLocks noChangeShapeType="1"/>
              </p:cNvSpPr>
              <p:nvPr/>
            </p:nvSpPr>
            <p:spPr bwMode="auto">
              <a:xfrm flipH="1">
                <a:off x="1202" y="2750"/>
                <a:ext cx="90" cy="90"/>
              </a:xfrm>
              <a:prstGeom prst="line">
                <a:avLst/>
              </a:prstGeom>
              <a:noFill/>
              <a:ln w="28575">
                <a:solidFill>
                  <a:srgbClr val="2149F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4376" name="Text Box 87"/>
            <p:cNvSpPr txBox="1">
              <a:spLocks noChangeArrowheads="1"/>
            </p:cNvSpPr>
            <p:nvPr/>
          </p:nvSpPr>
          <p:spPr bwMode="auto">
            <a:xfrm>
              <a:off x="3152" y="1933"/>
              <a:ext cx="308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chemeClr val="hlink"/>
                  </a:solidFill>
                  <a:ea typeface="宋体" pitchFamily="2" charset="-122"/>
                </a:rPr>
                <a:t>…</a:t>
              </a:r>
              <a:endParaRPr kumimoji="0" lang="en-US" altLang="zh-CN" sz="2000" b="1">
                <a:solidFill>
                  <a:schemeClr val="hlink"/>
                </a:solidFill>
                <a:latin typeface="Garamond" pitchFamily="18" charset="0"/>
                <a:ea typeface="宋体" pitchFamily="2" charset="-122"/>
              </a:endParaRPr>
            </a:p>
          </p:txBody>
        </p:sp>
      </p:grpSp>
      <p:sp>
        <p:nvSpPr>
          <p:cNvPr id="10330" name="Line 90"/>
          <p:cNvSpPr>
            <a:spLocks noChangeShapeType="1"/>
          </p:cNvSpPr>
          <p:nvPr/>
        </p:nvSpPr>
        <p:spPr bwMode="auto">
          <a:xfrm flipV="1">
            <a:off x="1116013" y="3789363"/>
            <a:ext cx="503237" cy="360362"/>
          </a:xfrm>
          <a:prstGeom prst="line">
            <a:avLst/>
          </a:prstGeom>
          <a:noFill/>
          <a:ln w="28575">
            <a:solidFill>
              <a:srgbClr val="A5002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31" name="Text Box 91"/>
          <p:cNvSpPr txBox="1">
            <a:spLocks noChangeArrowheads="1"/>
          </p:cNvSpPr>
          <p:nvPr/>
        </p:nvSpPr>
        <p:spPr bwMode="auto">
          <a:xfrm>
            <a:off x="250825" y="3860800"/>
            <a:ext cx="10810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>
                <a:solidFill>
                  <a:srgbClr val="A50021"/>
                </a:solidFill>
                <a:latin typeface="Franklin Gothic Medium" pitchFamily="34" charset="0"/>
                <a:ea typeface="宋体" pitchFamily="2" charset="-122"/>
              </a:rPr>
              <a:t>Edge-triggered</a:t>
            </a:r>
          </a:p>
        </p:txBody>
      </p:sp>
      <p:grpSp>
        <p:nvGrpSpPr>
          <p:cNvPr id="11" name="Group 106"/>
          <p:cNvGrpSpPr>
            <a:grpSpLocks/>
          </p:cNvGrpSpPr>
          <p:nvPr/>
        </p:nvGrpSpPr>
        <p:grpSpPr bwMode="auto">
          <a:xfrm>
            <a:off x="1330325" y="5084763"/>
            <a:ext cx="2016125" cy="1150937"/>
            <a:chOff x="838" y="3203"/>
            <a:chExt cx="1270" cy="725"/>
          </a:xfrm>
        </p:grpSpPr>
        <p:grpSp>
          <p:nvGrpSpPr>
            <p:cNvPr id="14357" name="Group 72"/>
            <p:cNvGrpSpPr>
              <a:grpSpLocks/>
            </p:cNvGrpSpPr>
            <p:nvPr/>
          </p:nvGrpSpPr>
          <p:grpSpPr bwMode="auto">
            <a:xfrm>
              <a:off x="884" y="3203"/>
              <a:ext cx="1224" cy="725"/>
              <a:chOff x="885" y="2205"/>
              <a:chExt cx="1224" cy="725"/>
            </a:xfrm>
          </p:grpSpPr>
          <p:sp>
            <p:nvSpPr>
              <p:cNvPr id="14367" name="Rectangle 73"/>
              <p:cNvSpPr>
                <a:spLocks noChangeArrowheads="1"/>
              </p:cNvSpPr>
              <p:nvPr/>
            </p:nvSpPr>
            <p:spPr bwMode="auto">
              <a:xfrm>
                <a:off x="1202" y="2205"/>
                <a:ext cx="590" cy="725"/>
              </a:xfrm>
              <a:prstGeom prst="rect">
                <a:avLst/>
              </a:prstGeom>
              <a:noFill/>
              <a:ln w="28575">
                <a:solidFill>
                  <a:srgbClr val="2149F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8" name="Line 74"/>
              <p:cNvSpPr>
                <a:spLocks noChangeShapeType="1"/>
              </p:cNvSpPr>
              <p:nvPr/>
            </p:nvSpPr>
            <p:spPr bwMode="auto">
              <a:xfrm flipH="1">
                <a:off x="885" y="2341"/>
                <a:ext cx="317" cy="0"/>
              </a:xfrm>
              <a:prstGeom prst="line">
                <a:avLst/>
              </a:prstGeom>
              <a:noFill/>
              <a:ln w="28575">
                <a:solidFill>
                  <a:srgbClr val="2149F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69" name="Line 75"/>
              <p:cNvSpPr>
                <a:spLocks noChangeShapeType="1"/>
              </p:cNvSpPr>
              <p:nvPr/>
            </p:nvSpPr>
            <p:spPr bwMode="auto">
              <a:xfrm flipH="1" flipV="1">
                <a:off x="885" y="2749"/>
                <a:ext cx="317" cy="1"/>
              </a:xfrm>
              <a:prstGeom prst="line">
                <a:avLst/>
              </a:prstGeom>
              <a:noFill/>
              <a:ln w="28575">
                <a:solidFill>
                  <a:srgbClr val="2149F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70" name="Line 76"/>
              <p:cNvSpPr>
                <a:spLocks noChangeShapeType="1"/>
              </p:cNvSpPr>
              <p:nvPr/>
            </p:nvSpPr>
            <p:spPr bwMode="auto">
              <a:xfrm flipH="1">
                <a:off x="1882" y="2750"/>
                <a:ext cx="227" cy="0"/>
              </a:xfrm>
              <a:prstGeom prst="line">
                <a:avLst/>
              </a:prstGeom>
              <a:noFill/>
              <a:ln w="28575">
                <a:solidFill>
                  <a:srgbClr val="2149F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71" name="Line 77"/>
              <p:cNvSpPr>
                <a:spLocks noChangeShapeType="1"/>
              </p:cNvSpPr>
              <p:nvPr/>
            </p:nvSpPr>
            <p:spPr bwMode="auto">
              <a:xfrm flipH="1">
                <a:off x="1792" y="2341"/>
                <a:ext cx="317" cy="0"/>
              </a:xfrm>
              <a:prstGeom prst="line">
                <a:avLst/>
              </a:prstGeom>
              <a:noFill/>
              <a:ln w="28575">
                <a:solidFill>
                  <a:srgbClr val="2149F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72" name="Oval 78"/>
              <p:cNvSpPr>
                <a:spLocks noChangeArrowheads="1"/>
              </p:cNvSpPr>
              <p:nvPr/>
            </p:nvSpPr>
            <p:spPr bwMode="auto">
              <a:xfrm>
                <a:off x="1792" y="2704"/>
                <a:ext cx="91" cy="90"/>
              </a:xfrm>
              <a:prstGeom prst="ellipse">
                <a:avLst/>
              </a:prstGeom>
              <a:noFill/>
              <a:ln w="28575">
                <a:solidFill>
                  <a:srgbClr val="2149F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4358" name="Text Box 79"/>
            <p:cNvSpPr txBox="1">
              <a:spLocks noChangeArrowheads="1"/>
            </p:cNvSpPr>
            <p:nvPr/>
          </p:nvSpPr>
          <p:spPr bwMode="auto">
            <a:xfrm>
              <a:off x="838" y="3430"/>
              <a:ext cx="308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2149F3"/>
                  </a:solidFill>
                  <a:ea typeface="宋体" pitchFamily="2" charset="-122"/>
                </a:rPr>
                <a:t>…</a:t>
              </a:r>
              <a:endParaRPr kumimoji="0" lang="en-US" altLang="zh-CN" sz="2000" b="1">
                <a:solidFill>
                  <a:srgbClr val="2149F3"/>
                </a:solidFill>
                <a:latin typeface="Garamond" pitchFamily="18" charset="0"/>
                <a:ea typeface="宋体" pitchFamily="2" charset="-122"/>
              </a:endParaRPr>
            </a:p>
          </p:txBody>
        </p:sp>
        <p:sp>
          <p:nvSpPr>
            <p:cNvPr id="14359" name="Text Box 80"/>
            <p:cNvSpPr txBox="1">
              <a:spLocks noChangeArrowheads="1"/>
            </p:cNvSpPr>
            <p:nvPr/>
          </p:nvSpPr>
          <p:spPr bwMode="auto">
            <a:xfrm>
              <a:off x="1790" y="3385"/>
              <a:ext cx="308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2149F3"/>
                  </a:solidFill>
                  <a:ea typeface="宋体" pitchFamily="2" charset="-122"/>
                </a:rPr>
                <a:t>…</a:t>
              </a:r>
              <a:endParaRPr kumimoji="0" lang="en-US" altLang="zh-CN" sz="2000" b="1">
                <a:solidFill>
                  <a:srgbClr val="2149F3"/>
                </a:solidFill>
                <a:latin typeface="Garamond" pitchFamily="18" charset="0"/>
                <a:ea typeface="宋体" pitchFamily="2" charset="-122"/>
              </a:endParaRPr>
            </a:p>
          </p:txBody>
        </p:sp>
        <p:grpSp>
          <p:nvGrpSpPr>
            <p:cNvPr id="14360" name="Group 97"/>
            <p:cNvGrpSpPr>
              <a:grpSpLocks/>
            </p:cNvGrpSpPr>
            <p:nvPr/>
          </p:nvGrpSpPr>
          <p:grpSpPr bwMode="auto">
            <a:xfrm>
              <a:off x="1610" y="3294"/>
              <a:ext cx="136" cy="136"/>
              <a:chOff x="2517" y="3067"/>
              <a:chExt cx="136" cy="136"/>
            </a:xfrm>
          </p:grpSpPr>
          <p:sp>
            <p:nvSpPr>
              <p:cNvPr id="14365" name="Line 95"/>
              <p:cNvSpPr>
                <a:spLocks noChangeShapeType="1"/>
              </p:cNvSpPr>
              <p:nvPr/>
            </p:nvSpPr>
            <p:spPr bwMode="auto">
              <a:xfrm>
                <a:off x="2517" y="3067"/>
                <a:ext cx="136" cy="0"/>
              </a:xfrm>
              <a:prstGeom prst="line">
                <a:avLst/>
              </a:prstGeom>
              <a:noFill/>
              <a:ln w="28575">
                <a:solidFill>
                  <a:srgbClr val="2149F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66" name="Line 96"/>
              <p:cNvSpPr>
                <a:spLocks noChangeShapeType="1"/>
              </p:cNvSpPr>
              <p:nvPr/>
            </p:nvSpPr>
            <p:spPr bwMode="auto">
              <a:xfrm>
                <a:off x="2653" y="3067"/>
                <a:ext cx="0" cy="136"/>
              </a:xfrm>
              <a:prstGeom prst="line">
                <a:avLst/>
              </a:prstGeom>
              <a:noFill/>
              <a:ln w="28575">
                <a:solidFill>
                  <a:srgbClr val="2149F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361" name="Group 98"/>
            <p:cNvGrpSpPr>
              <a:grpSpLocks/>
            </p:cNvGrpSpPr>
            <p:nvPr/>
          </p:nvGrpSpPr>
          <p:grpSpPr bwMode="auto">
            <a:xfrm>
              <a:off x="1610" y="3702"/>
              <a:ext cx="136" cy="136"/>
              <a:chOff x="2517" y="3067"/>
              <a:chExt cx="136" cy="136"/>
            </a:xfrm>
          </p:grpSpPr>
          <p:sp>
            <p:nvSpPr>
              <p:cNvPr id="14363" name="Line 99"/>
              <p:cNvSpPr>
                <a:spLocks noChangeShapeType="1"/>
              </p:cNvSpPr>
              <p:nvPr/>
            </p:nvSpPr>
            <p:spPr bwMode="auto">
              <a:xfrm>
                <a:off x="2517" y="3067"/>
                <a:ext cx="136" cy="0"/>
              </a:xfrm>
              <a:prstGeom prst="line">
                <a:avLst/>
              </a:prstGeom>
              <a:noFill/>
              <a:ln w="28575">
                <a:solidFill>
                  <a:srgbClr val="2149F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64" name="Line 100"/>
              <p:cNvSpPr>
                <a:spLocks noChangeShapeType="1"/>
              </p:cNvSpPr>
              <p:nvPr/>
            </p:nvSpPr>
            <p:spPr bwMode="auto">
              <a:xfrm>
                <a:off x="2653" y="3067"/>
                <a:ext cx="0" cy="136"/>
              </a:xfrm>
              <a:prstGeom prst="line">
                <a:avLst/>
              </a:prstGeom>
              <a:noFill/>
              <a:ln w="28575">
                <a:solidFill>
                  <a:srgbClr val="2149F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4362" name="Text Box 101"/>
            <p:cNvSpPr txBox="1">
              <a:spLocks noChangeArrowheads="1"/>
            </p:cNvSpPr>
            <p:nvPr/>
          </p:nvSpPr>
          <p:spPr bwMode="auto">
            <a:xfrm>
              <a:off x="1202" y="3612"/>
              <a:ext cx="2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b="1">
                  <a:solidFill>
                    <a:srgbClr val="2149F3"/>
                  </a:solidFill>
                  <a:ea typeface="宋体" pitchFamily="2" charset="-122"/>
                </a:rPr>
                <a:t>C</a:t>
              </a:r>
            </a:p>
          </p:txBody>
        </p:sp>
      </p:grpSp>
      <p:sp>
        <p:nvSpPr>
          <p:cNvPr id="10342" name="Text Box 102"/>
          <p:cNvSpPr txBox="1">
            <a:spLocks noChangeArrowheads="1"/>
          </p:cNvSpPr>
          <p:nvPr/>
        </p:nvSpPr>
        <p:spPr bwMode="auto">
          <a:xfrm>
            <a:off x="1692275" y="3500438"/>
            <a:ext cx="7191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b="1">
                <a:solidFill>
                  <a:srgbClr val="2149F3"/>
                </a:solidFill>
                <a:ea typeface="宋体" pitchFamily="2" charset="-122"/>
              </a:rPr>
              <a:t>CLK</a:t>
            </a:r>
          </a:p>
        </p:txBody>
      </p:sp>
      <p:sp>
        <p:nvSpPr>
          <p:cNvPr id="10343" name="Line 103"/>
          <p:cNvSpPr>
            <a:spLocks noChangeShapeType="1"/>
          </p:cNvSpPr>
          <p:nvPr/>
        </p:nvSpPr>
        <p:spPr bwMode="auto">
          <a:xfrm flipH="1">
            <a:off x="2051050" y="4797425"/>
            <a:ext cx="288925" cy="1008063"/>
          </a:xfrm>
          <a:prstGeom prst="line">
            <a:avLst/>
          </a:prstGeom>
          <a:noFill/>
          <a:ln w="28575">
            <a:solidFill>
              <a:srgbClr val="A5002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44" name="Line 104"/>
          <p:cNvSpPr>
            <a:spLocks noChangeShapeType="1"/>
          </p:cNvSpPr>
          <p:nvPr/>
        </p:nvSpPr>
        <p:spPr bwMode="auto">
          <a:xfrm>
            <a:off x="2339975" y="4797425"/>
            <a:ext cx="287338" cy="360363"/>
          </a:xfrm>
          <a:prstGeom prst="line">
            <a:avLst/>
          </a:prstGeom>
          <a:noFill/>
          <a:ln w="28575">
            <a:solidFill>
              <a:srgbClr val="A5002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45" name="Text Box 105"/>
          <p:cNvSpPr txBox="1">
            <a:spLocks noChangeArrowheads="1"/>
          </p:cNvSpPr>
          <p:nvPr/>
        </p:nvSpPr>
        <p:spPr bwMode="auto">
          <a:xfrm>
            <a:off x="1908175" y="4149725"/>
            <a:ext cx="1295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>
                <a:solidFill>
                  <a:srgbClr val="A50021"/>
                </a:solidFill>
                <a:latin typeface="Franklin Gothic Medium" pitchFamily="34" charset="0"/>
                <a:ea typeface="宋体" pitchFamily="2" charset="-122"/>
              </a:rPr>
              <a:t>Pulse-triggered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1000"/>
                                        <p:tgtEl>
                                          <p:spTgt spid="10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1000"/>
                                        <p:tgtEl>
                                          <p:spTgt spid="10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1000"/>
                                        <p:tgtEl>
                                          <p:spTgt spid="10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1000"/>
                                        <p:tgtEl>
                                          <p:spTgt spid="10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1000"/>
                                        <p:tgtEl>
                                          <p:spTgt spid="10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1000"/>
                                        <p:tgtEl>
                                          <p:spTgt spid="10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0" grpId="0" animBg="1"/>
      <p:bldP spid="10331" grpId="0"/>
      <p:bldP spid="10342" grpId="0"/>
      <p:bldP spid="10343" grpId="0" animBg="1"/>
      <p:bldP spid="10344" grpId="0" animBg="1"/>
      <p:bldP spid="1034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3197FBC-99B8-47EC-8BD4-B8E86100EEE2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4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F54BF-CCF0-47A3-B9A0-5259B5201062}" type="slidenum">
              <a:rPr lang="en-US" altLang="zh-CN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889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CN" smtClean="0"/>
              <a:t>using 74</a:t>
            </a:r>
            <a:r>
              <a:rPr lang="zh-CN" altLang="zh-CN" smtClean="0"/>
              <a:t>×163</a:t>
            </a:r>
            <a:r>
              <a:rPr lang="en-US" altLang="zh-CN" smtClean="0"/>
              <a:t> in m&lt;16 mode counter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981075"/>
            <a:ext cx="8229600" cy="25193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400" smtClean="0"/>
              <a:t>Exp</a:t>
            </a:r>
            <a:r>
              <a:rPr lang="zh-CN" altLang="en-US" sz="2400" smtClean="0"/>
              <a:t>：</a:t>
            </a:r>
            <a:r>
              <a:rPr lang="en-US" altLang="zh-CN" sz="2400" smtClean="0"/>
              <a:t>modulo-11 counter</a:t>
            </a:r>
          </a:p>
          <a:p>
            <a:pPr eaLnBrk="1" hangingPunct="1">
              <a:lnSpc>
                <a:spcPct val="80000"/>
              </a:lnSpc>
              <a:buFontTx/>
              <a:buBlip>
                <a:blip r:embed="rId2"/>
              </a:buBlip>
            </a:pPr>
            <a:r>
              <a:rPr lang="en-US" altLang="zh-CN" sz="2400" smtClean="0"/>
              <a:t> </a:t>
            </a:r>
            <a:r>
              <a:rPr lang="en-US" altLang="zh-CN" sz="2400" smtClean="0">
                <a:solidFill>
                  <a:schemeClr val="tx2"/>
                </a:solidFill>
              </a:rPr>
              <a:t>method 1</a:t>
            </a:r>
            <a:r>
              <a:rPr lang="zh-CN" altLang="en-US" sz="2400" smtClean="0">
                <a:solidFill>
                  <a:schemeClr val="tx2"/>
                </a:solidFill>
              </a:rPr>
              <a:t>：</a:t>
            </a:r>
            <a:r>
              <a:rPr lang="en-US" altLang="zh-CN" sz="2400" smtClean="0">
                <a:solidFill>
                  <a:schemeClr val="tx2"/>
                </a:solidFill>
              </a:rPr>
              <a:t>feedback-clear mode(</a:t>
            </a:r>
            <a:r>
              <a:rPr lang="zh-CN" altLang="en-US" sz="2400" smtClean="0">
                <a:solidFill>
                  <a:schemeClr val="tx2"/>
                </a:solidFill>
              </a:rPr>
              <a:t>反馈清零</a:t>
            </a:r>
            <a:r>
              <a:rPr lang="en-US" altLang="zh-CN" sz="2400" smtClean="0">
                <a:solidFill>
                  <a:schemeClr val="tx2"/>
                </a:solidFill>
              </a:rPr>
              <a:t>)</a:t>
            </a:r>
            <a:r>
              <a:rPr lang="en-US" altLang="zh-CN" sz="2400" smtClean="0"/>
              <a:t> — count the first </a:t>
            </a:r>
            <a:r>
              <a:rPr lang="en-US" altLang="zh-CN" sz="2400" i="1" smtClean="0">
                <a:solidFill>
                  <a:srgbClr val="D61C56"/>
                </a:solidFill>
                <a:latin typeface="Times New Roman" pitchFamily="18" charset="0"/>
              </a:rPr>
              <a:t>m</a:t>
            </a:r>
            <a:r>
              <a:rPr lang="en-US" altLang="zh-CN" sz="2400" smtClean="0"/>
              <a:t> binary numbers from </a:t>
            </a:r>
            <a:r>
              <a:rPr lang="en-US" altLang="zh-CN" sz="2400" smtClean="0">
                <a:solidFill>
                  <a:srgbClr val="BF232E"/>
                </a:solidFill>
              </a:rPr>
              <a:t>0000</a:t>
            </a:r>
            <a:r>
              <a:rPr lang="en-US" altLang="zh-CN" sz="2400" smtClean="0"/>
              <a:t>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smtClean="0">
                <a:solidFill>
                  <a:srgbClr val="0000FF"/>
                </a:solidFill>
              </a:rPr>
              <a:t>key</a:t>
            </a:r>
            <a:r>
              <a:rPr lang="zh-CN" altLang="en-US" sz="2400" smtClean="0">
                <a:solidFill>
                  <a:srgbClr val="0000FF"/>
                </a:solidFill>
              </a:rPr>
              <a:t>：</a:t>
            </a:r>
            <a:r>
              <a:rPr lang="en-US" altLang="zh-CN" sz="2400" smtClean="0">
                <a:solidFill>
                  <a:srgbClr val="0000FF"/>
                </a:solidFill>
              </a:rPr>
              <a:t>when counting to the number (m-1), the counter return to 0000 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smtClean="0"/>
              <a:t>so, need a </a:t>
            </a:r>
            <a:r>
              <a:rPr lang="en-US" altLang="zh-CN" sz="2400" smtClean="0">
                <a:solidFill>
                  <a:srgbClr val="BF232E"/>
                </a:solidFill>
              </a:rPr>
              <a:t>feedback circuit F</a:t>
            </a:r>
            <a:r>
              <a:rPr lang="zh-CN" altLang="en-US" sz="2400" smtClean="0"/>
              <a:t>，</a:t>
            </a:r>
            <a:r>
              <a:rPr lang="en-US" altLang="zh-CN" sz="2400" smtClean="0"/>
              <a:t>and when Q</a:t>
            </a:r>
            <a:r>
              <a:rPr lang="en-US" altLang="zh-CN" sz="2400" baseline="-25000" smtClean="0"/>
              <a:t>D</a:t>
            </a:r>
            <a:r>
              <a:rPr lang="en-US" altLang="zh-CN" sz="2400" smtClean="0"/>
              <a:t>Q</a:t>
            </a:r>
            <a:r>
              <a:rPr lang="en-US" altLang="zh-CN" sz="2400" baseline="-25000" smtClean="0"/>
              <a:t>C</a:t>
            </a:r>
            <a:r>
              <a:rPr lang="en-US" altLang="zh-CN" sz="2400" smtClean="0"/>
              <a:t>Q</a:t>
            </a:r>
            <a:r>
              <a:rPr lang="en-US" altLang="zh-CN" sz="2400" baseline="-25000" smtClean="0"/>
              <a:t>B</a:t>
            </a:r>
            <a:r>
              <a:rPr lang="en-US" altLang="zh-CN" sz="2400" smtClean="0"/>
              <a:t>Q</a:t>
            </a:r>
            <a:r>
              <a:rPr lang="en-US" altLang="zh-CN" sz="2400" baseline="-25000" smtClean="0"/>
              <a:t>A</a:t>
            </a:r>
            <a:r>
              <a:rPr lang="en-US" altLang="zh-CN" sz="2400" smtClean="0"/>
              <a:t>=1010, make CLR_L asserted.</a:t>
            </a:r>
          </a:p>
        </p:txBody>
      </p:sp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2006600" y="3355975"/>
            <a:ext cx="5157788" cy="2952750"/>
            <a:chOff x="1610" y="2024"/>
            <a:chExt cx="2903" cy="1860"/>
          </a:xfrm>
        </p:grpSpPr>
        <p:sp>
          <p:nvSpPr>
            <p:cNvPr id="35847" name="Rectangle 4"/>
            <p:cNvSpPr>
              <a:spLocks noChangeArrowheads="1"/>
            </p:cNvSpPr>
            <p:nvPr/>
          </p:nvSpPr>
          <p:spPr bwMode="auto">
            <a:xfrm>
              <a:off x="2472" y="3022"/>
              <a:ext cx="726" cy="86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endParaRPr kumimoji="0" lang="zh-CN" altLang="zh-CN" sz="2000" b="1">
                <a:ea typeface="宋体" pitchFamily="2" charset="-122"/>
              </a:endParaRPr>
            </a:p>
          </p:txBody>
        </p:sp>
        <p:sp>
          <p:nvSpPr>
            <p:cNvPr id="35848" name="Line 5"/>
            <p:cNvSpPr>
              <a:spLocks noChangeShapeType="1"/>
            </p:cNvSpPr>
            <p:nvPr/>
          </p:nvSpPr>
          <p:spPr bwMode="auto">
            <a:xfrm>
              <a:off x="3198" y="3158"/>
              <a:ext cx="31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49" name="Line 6"/>
            <p:cNvSpPr>
              <a:spLocks noChangeShapeType="1"/>
            </p:cNvSpPr>
            <p:nvPr/>
          </p:nvSpPr>
          <p:spPr bwMode="auto">
            <a:xfrm>
              <a:off x="3198" y="3339"/>
              <a:ext cx="4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0" name="Line 7"/>
            <p:cNvSpPr>
              <a:spLocks noChangeShapeType="1"/>
            </p:cNvSpPr>
            <p:nvPr/>
          </p:nvSpPr>
          <p:spPr bwMode="auto">
            <a:xfrm>
              <a:off x="3198" y="3521"/>
              <a:ext cx="4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1" name="Line 8"/>
            <p:cNvSpPr>
              <a:spLocks noChangeShapeType="1"/>
            </p:cNvSpPr>
            <p:nvPr/>
          </p:nvSpPr>
          <p:spPr bwMode="auto">
            <a:xfrm>
              <a:off x="3198" y="3702"/>
              <a:ext cx="5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2" name="Text Box 9"/>
            <p:cNvSpPr txBox="1">
              <a:spLocks noChangeArrowheads="1"/>
            </p:cNvSpPr>
            <p:nvPr/>
          </p:nvSpPr>
          <p:spPr bwMode="auto">
            <a:xfrm>
              <a:off x="4105" y="2069"/>
              <a:ext cx="4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Q0</a:t>
              </a:r>
            </a:p>
          </p:txBody>
        </p:sp>
        <p:sp>
          <p:nvSpPr>
            <p:cNvPr id="35853" name="Text Box 10"/>
            <p:cNvSpPr txBox="1">
              <a:spLocks noChangeArrowheads="1"/>
            </p:cNvSpPr>
            <p:nvPr/>
          </p:nvSpPr>
          <p:spPr bwMode="auto">
            <a:xfrm>
              <a:off x="4105" y="2250"/>
              <a:ext cx="4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Q1</a:t>
              </a:r>
            </a:p>
          </p:txBody>
        </p:sp>
        <p:sp>
          <p:nvSpPr>
            <p:cNvPr id="35854" name="Text Box 11"/>
            <p:cNvSpPr txBox="1">
              <a:spLocks noChangeArrowheads="1"/>
            </p:cNvSpPr>
            <p:nvPr/>
          </p:nvSpPr>
          <p:spPr bwMode="auto">
            <a:xfrm>
              <a:off x="4105" y="2432"/>
              <a:ext cx="4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Q2</a:t>
              </a:r>
            </a:p>
          </p:txBody>
        </p:sp>
        <p:sp>
          <p:nvSpPr>
            <p:cNvPr id="35855" name="Text Box 12"/>
            <p:cNvSpPr txBox="1">
              <a:spLocks noChangeArrowheads="1"/>
            </p:cNvSpPr>
            <p:nvPr/>
          </p:nvSpPr>
          <p:spPr bwMode="auto">
            <a:xfrm>
              <a:off x="4105" y="2658"/>
              <a:ext cx="4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Q3</a:t>
              </a:r>
            </a:p>
          </p:txBody>
        </p:sp>
        <p:sp>
          <p:nvSpPr>
            <p:cNvPr id="35856" name="Line 13"/>
            <p:cNvSpPr>
              <a:spLocks noChangeShapeType="1"/>
            </p:cNvSpPr>
            <p:nvPr/>
          </p:nvSpPr>
          <p:spPr bwMode="auto">
            <a:xfrm>
              <a:off x="1882" y="3430"/>
              <a:ext cx="5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7" name="Text Box 14"/>
            <p:cNvSpPr txBox="1">
              <a:spLocks noChangeArrowheads="1"/>
            </p:cNvSpPr>
            <p:nvPr/>
          </p:nvSpPr>
          <p:spPr bwMode="auto">
            <a:xfrm>
              <a:off x="2653" y="3294"/>
              <a:ext cx="4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F=?</a:t>
              </a:r>
            </a:p>
          </p:txBody>
        </p:sp>
        <p:sp>
          <p:nvSpPr>
            <p:cNvPr id="35858" name="Text Box 15"/>
            <p:cNvSpPr txBox="1">
              <a:spLocks noChangeArrowheads="1"/>
            </p:cNvSpPr>
            <p:nvPr/>
          </p:nvSpPr>
          <p:spPr bwMode="auto">
            <a:xfrm>
              <a:off x="1610" y="3475"/>
              <a:ext cx="77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CLR_L</a:t>
              </a:r>
            </a:p>
          </p:txBody>
        </p:sp>
        <p:sp>
          <p:nvSpPr>
            <p:cNvPr id="35859" name="AutoShape 19"/>
            <p:cNvSpPr>
              <a:spLocks noChangeArrowheads="1"/>
            </p:cNvSpPr>
            <p:nvPr/>
          </p:nvSpPr>
          <p:spPr bwMode="auto">
            <a:xfrm flipH="1" flipV="1">
              <a:off x="2109" y="2024"/>
              <a:ext cx="1315" cy="862"/>
            </a:xfrm>
            <a:prstGeom prst="flowChartDocumen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/>
            <a:p>
              <a:pPr algn="ctr"/>
              <a:r>
                <a:rPr kumimoji="0" lang="en-US" altLang="zh-CN" b="1">
                  <a:solidFill>
                    <a:srgbClr val="0000FF"/>
                  </a:solidFill>
                  <a:ea typeface="宋体" pitchFamily="2" charset="-122"/>
                </a:rPr>
                <a:t>74×163</a:t>
              </a:r>
            </a:p>
            <a:p>
              <a:pPr algn="ctr"/>
              <a:endParaRPr kumimoji="0" lang="en-US" altLang="zh-CN" b="1">
                <a:ea typeface="宋体" pitchFamily="2" charset="-122"/>
              </a:endParaRPr>
            </a:p>
            <a:p>
              <a:pPr algn="ctr"/>
              <a:endParaRPr kumimoji="0" lang="en-US" altLang="zh-CN" sz="2000" b="1">
                <a:ea typeface="宋体" pitchFamily="2" charset="-122"/>
              </a:endParaRPr>
            </a:p>
            <a:p>
              <a:pPr algn="ctr"/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35860" name="Text Box 20"/>
            <p:cNvSpPr txBox="1">
              <a:spLocks noChangeArrowheads="1"/>
            </p:cNvSpPr>
            <p:nvPr/>
          </p:nvSpPr>
          <p:spPr bwMode="auto">
            <a:xfrm>
              <a:off x="3061" y="2069"/>
              <a:ext cx="4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QA</a:t>
              </a:r>
            </a:p>
          </p:txBody>
        </p:sp>
        <p:sp>
          <p:nvSpPr>
            <p:cNvPr id="35861" name="Text Box 21"/>
            <p:cNvSpPr txBox="1">
              <a:spLocks noChangeArrowheads="1"/>
            </p:cNvSpPr>
            <p:nvPr/>
          </p:nvSpPr>
          <p:spPr bwMode="auto">
            <a:xfrm>
              <a:off x="3061" y="2250"/>
              <a:ext cx="4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QB</a:t>
              </a:r>
            </a:p>
          </p:txBody>
        </p:sp>
        <p:sp>
          <p:nvSpPr>
            <p:cNvPr id="35862" name="Text Box 22"/>
            <p:cNvSpPr txBox="1">
              <a:spLocks noChangeArrowheads="1"/>
            </p:cNvSpPr>
            <p:nvPr/>
          </p:nvSpPr>
          <p:spPr bwMode="auto">
            <a:xfrm>
              <a:off x="3061" y="2432"/>
              <a:ext cx="4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QC</a:t>
              </a:r>
            </a:p>
          </p:txBody>
        </p:sp>
        <p:sp>
          <p:nvSpPr>
            <p:cNvPr id="35863" name="Text Box 23"/>
            <p:cNvSpPr txBox="1">
              <a:spLocks noChangeArrowheads="1"/>
            </p:cNvSpPr>
            <p:nvPr/>
          </p:nvSpPr>
          <p:spPr bwMode="auto">
            <a:xfrm>
              <a:off x="3061" y="2658"/>
              <a:ext cx="4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QD</a:t>
              </a:r>
            </a:p>
          </p:txBody>
        </p:sp>
        <p:sp>
          <p:nvSpPr>
            <p:cNvPr id="35864" name="Line 24"/>
            <p:cNvSpPr>
              <a:spLocks noChangeShapeType="1"/>
            </p:cNvSpPr>
            <p:nvPr/>
          </p:nvSpPr>
          <p:spPr bwMode="auto">
            <a:xfrm>
              <a:off x="3424" y="2205"/>
              <a:ext cx="68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5" name="Line 25"/>
            <p:cNvSpPr>
              <a:spLocks noChangeShapeType="1"/>
            </p:cNvSpPr>
            <p:nvPr/>
          </p:nvSpPr>
          <p:spPr bwMode="auto">
            <a:xfrm>
              <a:off x="3424" y="2387"/>
              <a:ext cx="68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6" name="Line 26"/>
            <p:cNvSpPr>
              <a:spLocks noChangeShapeType="1"/>
            </p:cNvSpPr>
            <p:nvPr/>
          </p:nvSpPr>
          <p:spPr bwMode="auto">
            <a:xfrm>
              <a:off x="3424" y="2568"/>
              <a:ext cx="68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7" name="Line 27"/>
            <p:cNvSpPr>
              <a:spLocks noChangeShapeType="1"/>
            </p:cNvSpPr>
            <p:nvPr/>
          </p:nvSpPr>
          <p:spPr bwMode="auto">
            <a:xfrm>
              <a:off x="3424" y="2795"/>
              <a:ext cx="68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8" name="Line 28"/>
            <p:cNvSpPr>
              <a:spLocks noChangeShapeType="1"/>
            </p:cNvSpPr>
            <p:nvPr/>
          </p:nvSpPr>
          <p:spPr bwMode="auto">
            <a:xfrm>
              <a:off x="3515" y="2205"/>
              <a:ext cx="0" cy="9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9" name="Line 29"/>
            <p:cNvSpPr>
              <a:spLocks noChangeShapeType="1"/>
            </p:cNvSpPr>
            <p:nvPr/>
          </p:nvSpPr>
          <p:spPr bwMode="auto">
            <a:xfrm>
              <a:off x="3606" y="2387"/>
              <a:ext cx="0" cy="9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0" name="Line 30"/>
            <p:cNvSpPr>
              <a:spLocks noChangeShapeType="1"/>
            </p:cNvSpPr>
            <p:nvPr/>
          </p:nvSpPr>
          <p:spPr bwMode="auto">
            <a:xfrm>
              <a:off x="3696" y="2568"/>
              <a:ext cx="0" cy="9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1" name="Line 31"/>
            <p:cNvSpPr>
              <a:spLocks noChangeShapeType="1"/>
            </p:cNvSpPr>
            <p:nvPr/>
          </p:nvSpPr>
          <p:spPr bwMode="auto">
            <a:xfrm>
              <a:off x="3787" y="2795"/>
              <a:ext cx="0" cy="90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2" name="Text Box 32"/>
            <p:cNvSpPr txBox="1">
              <a:spLocks noChangeArrowheads="1"/>
            </p:cNvSpPr>
            <p:nvPr/>
          </p:nvSpPr>
          <p:spPr bwMode="auto">
            <a:xfrm>
              <a:off x="2109" y="2432"/>
              <a:ext cx="45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CLR</a:t>
              </a:r>
            </a:p>
          </p:txBody>
        </p:sp>
        <p:sp>
          <p:nvSpPr>
            <p:cNvPr id="35873" name="Oval 33"/>
            <p:cNvSpPr>
              <a:spLocks noChangeArrowheads="1"/>
            </p:cNvSpPr>
            <p:nvPr/>
          </p:nvSpPr>
          <p:spPr bwMode="auto">
            <a:xfrm>
              <a:off x="2018" y="2523"/>
              <a:ext cx="90" cy="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4" name="Line 35"/>
            <p:cNvSpPr>
              <a:spLocks noChangeShapeType="1"/>
            </p:cNvSpPr>
            <p:nvPr/>
          </p:nvSpPr>
          <p:spPr bwMode="auto">
            <a:xfrm>
              <a:off x="1882" y="2568"/>
              <a:ext cx="0" cy="8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5" name="Line 36"/>
            <p:cNvSpPr>
              <a:spLocks noChangeShapeType="1"/>
            </p:cNvSpPr>
            <p:nvPr/>
          </p:nvSpPr>
          <p:spPr bwMode="auto">
            <a:xfrm>
              <a:off x="1882" y="2568"/>
              <a:ext cx="13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6" name="Oval 37"/>
            <p:cNvSpPr>
              <a:spLocks noChangeArrowheads="1"/>
            </p:cNvSpPr>
            <p:nvPr/>
          </p:nvSpPr>
          <p:spPr bwMode="auto">
            <a:xfrm>
              <a:off x="3588" y="2359"/>
              <a:ext cx="46" cy="45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7" name="Oval 38"/>
            <p:cNvSpPr>
              <a:spLocks noChangeArrowheads="1"/>
            </p:cNvSpPr>
            <p:nvPr/>
          </p:nvSpPr>
          <p:spPr bwMode="auto">
            <a:xfrm>
              <a:off x="3669" y="2550"/>
              <a:ext cx="46" cy="45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8" name="Oval 39"/>
            <p:cNvSpPr>
              <a:spLocks noChangeArrowheads="1"/>
            </p:cNvSpPr>
            <p:nvPr/>
          </p:nvSpPr>
          <p:spPr bwMode="auto">
            <a:xfrm>
              <a:off x="3760" y="2768"/>
              <a:ext cx="46" cy="45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9" name="Oval 40"/>
            <p:cNvSpPr>
              <a:spLocks noChangeArrowheads="1"/>
            </p:cNvSpPr>
            <p:nvPr/>
          </p:nvSpPr>
          <p:spPr bwMode="auto">
            <a:xfrm>
              <a:off x="3497" y="2187"/>
              <a:ext cx="46" cy="45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A8CF5C6-959A-4C6C-8BB5-69C5AA2BC74F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4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43A5B0-D49C-4956-AD3C-0EA1E9E305DF}" type="slidenum">
              <a:rPr lang="en-US" altLang="zh-CN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36868" name="Rectangle 159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5562"/>
          </a:xfrm>
        </p:spPr>
        <p:txBody>
          <a:bodyPr/>
          <a:lstStyle/>
          <a:p>
            <a:pPr eaLnBrk="1" hangingPunct="1"/>
            <a:endParaRPr lang="zh-CN" altLang="zh-CN" sz="3200" smtClean="0"/>
          </a:p>
        </p:txBody>
      </p:sp>
      <p:graphicFrame>
        <p:nvGraphicFramePr>
          <p:cNvPr id="31940" name="Group 196"/>
          <p:cNvGraphicFramePr>
            <a:graphicFrameLocks noGrp="1"/>
          </p:cNvGraphicFramePr>
          <p:nvPr>
            <p:ph sz="half" idx="1"/>
          </p:nvPr>
        </p:nvGraphicFramePr>
        <p:xfrm>
          <a:off x="395288" y="382588"/>
          <a:ext cx="3308350" cy="4739645"/>
        </p:xfrm>
        <a:graphic>
          <a:graphicData uri="http://schemas.openxmlformats.org/drawingml/2006/table">
            <a:tbl>
              <a:tblPr/>
              <a:tblGrid>
                <a:gridCol w="574675"/>
                <a:gridCol w="576262"/>
                <a:gridCol w="574675"/>
                <a:gridCol w="576263"/>
                <a:gridCol w="1006475"/>
              </a:tblGrid>
              <a:tr h="423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CLR_L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484" name="Text Box 668"/>
          <p:cNvSpPr txBox="1">
            <a:spLocks noChangeArrowheads="1"/>
          </p:cNvSpPr>
          <p:nvPr/>
        </p:nvSpPr>
        <p:spPr bwMode="auto">
          <a:xfrm>
            <a:off x="4392613" y="836613"/>
            <a:ext cx="414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400" b="1">
                <a:ea typeface="宋体" pitchFamily="2" charset="-122"/>
              </a:rPr>
              <a:t>CLR_L=(Q3·Q2’ </a:t>
            </a:r>
            <a:r>
              <a:rPr kumimoji="0" lang="en-US" altLang="zh-CN" b="1"/>
              <a:t>·</a:t>
            </a:r>
            <a:r>
              <a:rPr kumimoji="0" lang="en-US" altLang="zh-CN" sz="2400" b="1">
                <a:ea typeface="宋体" pitchFamily="2" charset="-122"/>
              </a:rPr>
              <a:t>Q1</a:t>
            </a:r>
            <a:r>
              <a:rPr kumimoji="0" lang="en-US" altLang="zh-CN" b="1"/>
              <a:t>·</a:t>
            </a:r>
            <a:r>
              <a:rPr kumimoji="0" lang="en-US" altLang="zh-CN" sz="2400" b="1">
                <a:ea typeface="宋体" pitchFamily="2" charset="-122"/>
              </a:rPr>
              <a:t>Q0’)’</a:t>
            </a:r>
          </a:p>
        </p:txBody>
      </p:sp>
      <p:grpSp>
        <p:nvGrpSpPr>
          <p:cNvPr id="3" name="Group 731"/>
          <p:cNvGrpSpPr>
            <a:grpSpLocks/>
          </p:cNvGrpSpPr>
          <p:nvPr/>
        </p:nvGrpSpPr>
        <p:grpSpPr bwMode="auto">
          <a:xfrm>
            <a:off x="4211638" y="2492375"/>
            <a:ext cx="4608512" cy="2952750"/>
            <a:chOff x="2653" y="1026"/>
            <a:chExt cx="2903" cy="1860"/>
          </a:xfrm>
        </p:grpSpPr>
        <p:sp>
          <p:nvSpPr>
            <p:cNvPr id="36949" name="Rectangle 670"/>
            <p:cNvSpPr>
              <a:spLocks noChangeArrowheads="1"/>
            </p:cNvSpPr>
            <p:nvPr/>
          </p:nvSpPr>
          <p:spPr bwMode="auto">
            <a:xfrm>
              <a:off x="3515" y="2024"/>
              <a:ext cx="862" cy="86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</a:endParaRPr>
            </a:p>
          </p:txBody>
        </p:sp>
        <p:sp>
          <p:nvSpPr>
            <p:cNvPr id="36950" name="Line 671"/>
            <p:cNvSpPr>
              <a:spLocks noChangeShapeType="1"/>
            </p:cNvSpPr>
            <p:nvPr/>
          </p:nvSpPr>
          <p:spPr bwMode="auto">
            <a:xfrm>
              <a:off x="4377" y="2160"/>
              <a:ext cx="18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51" name="Line 672"/>
            <p:cNvSpPr>
              <a:spLocks noChangeShapeType="1"/>
            </p:cNvSpPr>
            <p:nvPr/>
          </p:nvSpPr>
          <p:spPr bwMode="auto">
            <a:xfrm>
              <a:off x="4196" y="2296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52" name="Line 673"/>
            <p:cNvSpPr>
              <a:spLocks noChangeShapeType="1"/>
            </p:cNvSpPr>
            <p:nvPr/>
          </p:nvSpPr>
          <p:spPr bwMode="auto">
            <a:xfrm>
              <a:off x="4377" y="2522"/>
              <a:ext cx="362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53" name="Line 674"/>
            <p:cNvSpPr>
              <a:spLocks noChangeShapeType="1"/>
            </p:cNvSpPr>
            <p:nvPr/>
          </p:nvSpPr>
          <p:spPr bwMode="auto">
            <a:xfrm>
              <a:off x="4196" y="2704"/>
              <a:ext cx="63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54" name="Text Box 675"/>
            <p:cNvSpPr txBox="1">
              <a:spLocks noChangeArrowheads="1"/>
            </p:cNvSpPr>
            <p:nvPr/>
          </p:nvSpPr>
          <p:spPr bwMode="auto">
            <a:xfrm>
              <a:off x="5148" y="1071"/>
              <a:ext cx="4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0000FF"/>
                  </a:solidFill>
                  <a:ea typeface="宋体" pitchFamily="2" charset="-122"/>
                </a:rPr>
                <a:t>Q0</a:t>
              </a:r>
            </a:p>
          </p:txBody>
        </p:sp>
        <p:sp>
          <p:nvSpPr>
            <p:cNvPr id="36955" name="Text Box 676"/>
            <p:cNvSpPr txBox="1">
              <a:spLocks noChangeArrowheads="1"/>
            </p:cNvSpPr>
            <p:nvPr/>
          </p:nvSpPr>
          <p:spPr bwMode="auto">
            <a:xfrm>
              <a:off x="5148" y="1252"/>
              <a:ext cx="4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0000FF"/>
                  </a:solidFill>
                  <a:ea typeface="宋体" pitchFamily="2" charset="-122"/>
                </a:rPr>
                <a:t>Q1</a:t>
              </a:r>
            </a:p>
          </p:txBody>
        </p:sp>
        <p:sp>
          <p:nvSpPr>
            <p:cNvPr id="36956" name="Text Box 677"/>
            <p:cNvSpPr txBox="1">
              <a:spLocks noChangeArrowheads="1"/>
            </p:cNvSpPr>
            <p:nvPr/>
          </p:nvSpPr>
          <p:spPr bwMode="auto">
            <a:xfrm>
              <a:off x="5148" y="1434"/>
              <a:ext cx="4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0000FF"/>
                  </a:solidFill>
                  <a:ea typeface="宋体" pitchFamily="2" charset="-122"/>
                </a:rPr>
                <a:t>Q2</a:t>
              </a:r>
            </a:p>
          </p:txBody>
        </p:sp>
        <p:sp>
          <p:nvSpPr>
            <p:cNvPr id="36957" name="Text Box 678"/>
            <p:cNvSpPr txBox="1">
              <a:spLocks noChangeArrowheads="1"/>
            </p:cNvSpPr>
            <p:nvPr/>
          </p:nvSpPr>
          <p:spPr bwMode="auto">
            <a:xfrm>
              <a:off x="5148" y="1660"/>
              <a:ext cx="4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0000FF"/>
                  </a:solidFill>
                  <a:ea typeface="宋体" pitchFamily="2" charset="-122"/>
                </a:rPr>
                <a:t>Q3</a:t>
              </a:r>
            </a:p>
          </p:txBody>
        </p:sp>
        <p:sp>
          <p:nvSpPr>
            <p:cNvPr id="36958" name="Line 679"/>
            <p:cNvSpPr>
              <a:spLocks noChangeShapeType="1"/>
            </p:cNvSpPr>
            <p:nvPr/>
          </p:nvSpPr>
          <p:spPr bwMode="auto">
            <a:xfrm>
              <a:off x="2925" y="2432"/>
              <a:ext cx="5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59" name="Text Box 680"/>
            <p:cNvSpPr txBox="1">
              <a:spLocks noChangeArrowheads="1"/>
            </p:cNvSpPr>
            <p:nvPr/>
          </p:nvSpPr>
          <p:spPr bwMode="auto">
            <a:xfrm>
              <a:off x="3696" y="2296"/>
              <a:ext cx="4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0000FF"/>
                  </a:solidFill>
                  <a:ea typeface="宋体" pitchFamily="2" charset="-122"/>
                </a:rPr>
                <a:t>F</a:t>
              </a:r>
            </a:p>
          </p:txBody>
        </p:sp>
        <p:sp>
          <p:nvSpPr>
            <p:cNvPr id="36960" name="Text Box 681"/>
            <p:cNvSpPr txBox="1">
              <a:spLocks noChangeArrowheads="1"/>
            </p:cNvSpPr>
            <p:nvPr/>
          </p:nvSpPr>
          <p:spPr bwMode="auto">
            <a:xfrm>
              <a:off x="2653" y="2477"/>
              <a:ext cx="77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0000FF"/>
                  </a:solidFill>
                  <a:ea typeface="宋体" pitchFamily="2" charset="-122"/>
                </a:rPr>
                <a:t>CLR_L</a:t>
              </a:r>
            </a:p>
          </p:txBody>
        </p:sp>
        <p:sp>
          <p:nvSpPr>
            <p:cNvPr id="36961" name="AutoShape 682"/>
            <p:cNvSpPr>
              <a:spLocks noChangeArrowheads="1"/>
            </p:cNvSpPr>
            <p:nvPr/>
          </p:nvSpPr>
          <p:spPr bwMode="auto">
            <a:xfrm flipH="1" flipV="1">
              <a:off x="3152" y="1026"/>
              <a:ext cx="1315" cy="862"/>
            </a:xfrm>
            <a:prstGeom prst="flowChartDocumen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/>
            <a:p>
              <a:pPr algn="ctr"/>
              <a:r>
                <a:rPr kumimoji="0" lang="en-US" altLang="zh-CN" b="1">
                  <a:solidFill>
                    <a:srgbClr val="0000FF"/>
                  </a:solidFill>
                  <a:ea typeface="宋体" pitchFamily="2" charset="-122"/>
                </a:rPr>
                <a:t>74×163</a:t>
              </a:r>
            </a:p>
            <a:p>
              <a:pPr algn="ctr"/>
              <a:endParaRPr kumimoji="0" lang="en-US" altLang="zh-CN" sz="2000" b="1">
                <a:solidFill>
                  <a:srgbClr val="0000FF"/>
                </a:solidFill>
                <a:ea typeface="宋体" pitchFamily="2" charset="-122"/>
              </a:endParaRPr>
            </a:p>
            <a:p>
              <a:pPr algn="ctr"/>
              <a:endParaRPr kumimoji="0" lang="en-US" altLang="zh-CN" sz="2000" b="1">
                <a:solidFill>
                  <a:srgbClr val="0000FF"/>
                </a:solidFill>
                <a:ea typeface="宋体" pitchFamily="2" charset="-122"/>
              </a:endParaRPr>
            </a:p>
            <a:p>
              <a:pPr algn="ctr"/>
              <a:endParaRPr kumimoji="0" lang="en-US" altLang="zh-CN" sz="2000" b="1">
                <a:solidFill>
                  <a:srgbClr val="0000FF"/>
                </a:solidFill>
                <a:ea typeface="宋体" pitchFamily="2" charset="-122"/>
              </a:endParaRPr>
            </a:p>
          </p:txBody>
        </p:sp>
        <p:sp>
          <p:nvSpPr>
            <p:cNvPr id="36962" name="Text Box 683"/>
            <p:cNvSpPr txBox="1">
              <a:spLocks noChangeArrowheads="1"/>
            </p:cNvSpPr>
            <p:nvPr/>
          </p:nvSpPr>
          <p:spPr bwMode="auto">
            <a:xfrm>
              <a:off x="4104" y="1071"/>
              <a:ext cx="4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0000FF"/>
                  </a:solidFill>
                  <a:ea typeface="宋体" pitchFamily="2" charset="-122"/>
                </a:rPr>
                <a:t>QA</a:t>
              </a:r>
            </a:p>
          </p:txBody>
        </p:sp>
        <p:sp>
          <p:nvSpPr>
            <p:cNvPr id="36963" name="Text Box 684"/>
            <p:cNvSpPr txBox="1">
              <a:spLocks noChangeArrowheads="1"/>
            </p:cNvSpPr>
            <p:nvPr/>
          </p:nvSpPr>
          <p:spPr bwMode="auto">
            <a:xfrm>
              <a:off x="4104" y="1252"/>
              <a:ext cx="4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0000FF"/>
                  </a:solidFill>
                  <a:ea typeface="宋体" pitchFamily="2" charset="-122"/>
                </a:rPr>
                <a:t>QB</a:t>
              </a:r>
            </a:p>
          </p:txBody>
        </p:sp>
        <p:sp>
          <p:nvSpPr>
            <p:cNvPr id="36964" name="Text Box 685"/>
            <p:cNvSpPr txBox="1">
              <a:spLocks noChangeArrowheads="1"/>
            </p:cNvSpPr>
            <p:nvPr/>
          </p:nvSpPr>
          <p:spPr bwMode="auto">
            <a:xfrm>
              <a:off x="4104" y="1434"/>
              <a:ext cx="4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0000FF"/>
                  </a:solidFill>
                  <a:ea typeface="宋体" pitchFamily="2" charset="-122"/>
                </a:rPr>
                <a:t>QC</a:t>
              </a:r>
            </a:p>
          </p:txBody>
        </p:sp>
        <p:sp>
          <p:nvSpPr>
            <p:cNvPr id="36965" name="Text Box 686"/>
            <p:cNvSpPr txBox="1">
              <a:spLocks noChangeArrowheads="1"/>
            </p:cNvSpPr>
            <p:nvPr/>
          </p:nvSpPr>
          <p:spPr bwMode="auto">
            <a:xfrm>
              <a:off x="4104" y="1660"/>
              <a:ext cx="4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0000FF"/>
                  </a:solidFill>
                  <a:ea typeface="宋体" pitchFamily="2" charset="-122"/>
                </a:rPr>
                <a:t>QD</a:t>
              </a:r>
            </a:p>
          </p:txBody>
        </p:sp>
        <p:sp>
          <p:nvSpPr>
            <p:cNvPr id="36966" name="Line 687"/>
            <p:cNvSpPr>
              <a:spLocks noChangeShapeType="1"/>
            </p:cNvSpPr>
            <p:nvPr/>
          </p:nvSpPr>
          <p:spPr bwMode="auto">
            <a:xfrm>
              <a:off x="4467" y="1207"/>
              <a:ext cx="68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67" name="Line 688"/>
            <p:cNvSpPr>
              <a:spLocks noChangeShapeType="1"/>
            </p:cNvSpPr>
            <p:nvPr/>
          </p:nvSpPr>
          <p:spPr bwMode="auto">
            <a:xfrm>
              <a:off x="4467" y="1389"/>
              <a:ext cx="68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68" name="Line 689"/>
            <p:cNvSpPr>
              <a:spLocks noChangeShapeType="1"/>
            </p:cNvSpPr>
            <p:nvPr/>
          </p:nvSpPr>
          <p:spPr bwMode="auto">
            <a:xfrm>
              <a:off x="4467" y="1570"/>
              <a:ext cx="68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69" name="Line 690"/>
            <p:cNvSpPr>
              <a:spLocks noChangeShapeType="1"/>
            </p:cNvSpPr>
            <p:nvPr/>
          </p:nvSpPr>
          <p:spPr bwMode="auto">
            <a:xfrm>
              <a:off x="4467" y="1797"/>
              <a:ext cx="68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70" name="Line 691"/>
            <p:cNvSpPr>
              <a:spLocks noChangeShapeType="1"/>
            </p:cNvSpPr>
            <p:nvPr/>
          </p:nvSpPr>
          <p:spPr bwMode="auto">
            <a:xfrm>
              <a:off x="4558" y="1207"/>
              <a:ext cx="0" cy="9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71" name="Line 692"/>
            <p:cNvSpPr>
              <a:spLocks noChangeShapeType="1"/>
            </p:cNvSpPr>
            <p:nvPr/>
          </p:nvSpPr>
          <p:spPr bwMode="auto">
            <a:xfrm>
              <a:off x="4649" y="1389"/>
              <a:ext cx="0" cy="90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72" name="Line 693"/>
            <p:cNvSpPr>
              <a:spLocks noChangeShapeType="1"/>
            </p:cNvSpPr>
            <p:nvPr/>
          </p:nvSpPr>
          <p:spPr bwMode="auto">
            <a:xfrm>
              <a:off x="4739" y="1570"/>
              <a:ext cx="0" cy="9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73" name="Line 694"/>
            <p:cNvSpPr>
              <a:spLocks noChangeShapeType="1"/>
            </p:cNvSpPr>
            <p:nvPr/>
          </p:nvSpPr>
          <p:spPr bwMode="auto">
            <a:xfrm>
              <a:off x="4830" y="1797"/>
              <a:ext cx="0" cy="90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74" name="Text Box 695"/>
            <p:cNvSpPr txBox="1">
              <a:spLocks noChangeArrowheads="1"/>
            </p:cNvSpPr>
            <p:nvPr/>
          </p:nvSpPr>
          <p:spPr bwMode="auto">
            <a:xfrm>
              <a:off x="3152" y="1434"/>
              <a:ext cx="45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0000FF"/>
                  </a:solidFill>
                  <a:ea typeface="宋体" pitchFamily="2" charset="-122"/>
                </a:rPr>
                <a:t>CLR</a:t>
              </a:r>
            </a:p>
          </p:txBody>
        </p:sp>
        <p:sp>
          <p:nvSpPr>
            <p:cNvPr id="36975" name="Oval 696"/>
            <p:cNvSpPr>
              <a:spLocks noChangeArrowheads="1"/>
            </p:cNvSpPr>
            <p:nvPr/>
          </p:nvSpPr>
          <p:spPr bwMode="auto">
            <a:xfrm>
              <a:off x="3061" y="1525"/>
              <a:ext cx="90" cy="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</a:endParaRPr>
            </a:p>
          </p:txBody>
        </p:sp>
        <p:sp>
          <p:nvSpPr>
            <p:cNvPr id="36976" name="Line 697"/>
            <p:cNvSpPr>
              <a:spLocks noChangeShapeType="1"/>
            </p:cNvSpPr>
            <p:nvPr/>
          </p:nvSpPr>
          <p:spPr bwMode="auto">
            <a:xfrm>
              <a:off x="2925" y="1570"/>
              <a:ext cx="0" cy="8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77" name="Line 698"/>
            <p:cNvSpPr>
              <a:spLocks noChangeShapeType="1"/>
            </p:cNvSpPr>
            <p:nvPr/>
          </p:nvSpPr>
          <p:spPr bwMode="auto">
            <a:xfrm>
              <a:off x="2925" y="1570"/>
              <a:ext cx="13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78" name="Oval 699"/>
            <p:cNvSpPr>
              <a:spLocks noChangeArrowheads="1"/>
            </p:cNvSpPr>
            <p:nvPr/>
          </p:nvSpPr>
          <p:spPr bwMode="auto">
            <a:xfrm>
              <a:off x="4631" y="1361"/>
              <a:ext cx="46" cy="45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</a:endParaRPr>
            </a:p>
          </p:txBody>
        </p:sp>
        <p:sp>
          <p:nvSpPr>
            <p:cNvPr id="36979" name="Oval 700"/>
            <p:cNvSpPr>
              <a:spLocks noChangeArrowheads="1"/>
            </p:cNvSpPr>
            <p:nvPr/>
          </p:nvSpPr>
          <p:spPr bwMode="auto">
            <a:xfrm>
              <a:off x="4712" y="1552"/>
              <a:ext cx="46" cy="45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</a:endParaRPr>
            </a:p>
          </p:txBody>
        </p:sp>
        <p:sp>
          <p:nvSpPr>
            <p:cNvPr id="36980" name="Oval 701"/>
            <p:cNvSpPr>
              <a:spLocks noChangeArrowheads="1"/>
            </p:cNvSpPr>
            <p:nvPr/>
          </p:nvSpPr>
          <p:spPr bwMode="auto">
            <a:xfrm>
              <a:off x="4803" y="1770"/>
              <a:ext cx="46" cy="45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</a:endParaRPr>
            </a:p>
          </p:txBody>
        </p:sp>
        <p:sp>
          <p:nvSpPr>
            <p:cNvPr id="36981" name="Oval 702"/>
            <p:cNvSpPr>
              <a:spLocks noChangeArrowheads="1"/>
            </p:cNvSpPr>
            <p:nvPr/>
          </p:nvSpPr>
          <p:spPr bwMode="auto">
            <a:xfrm>
              <a:off x="4540" y="1189"/>
              <a:ext cx="46" cy="45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</a:endParaRPr>
            </a:p>
          </p:txBody>
        </p:sp>
        <p:grpSp>
          <p:nvGrpSpPr>
            <p:cNvPr id="36982" name="Group 714"/>
            <p:cNvGrpSpPr>
              <a:grpSpLocks/>
            </p:cNvGrpSpPr>
            <p:nvPr/>
          </p:nvGrpSpPr>
          <p:grpSpPr bwMode="auto">
            <a:xfrm>
              <a:off x="3425" y="2250"/>
              <a:ext cx="772" cy="317"/>
              <a:chOff x="4785" y="754"/>
              <a:chExt cx="772" cy="317"/>
            </a:xfrm>
          </p:grpSpPr>
          <p:sp>
            <p:nvSpPr>
              <p:cNvPr id="36984" name="Rectangle 705"/>
              <p:cNvSpPr>
                <a:spLocks noChangeArrowheads="1"/>
              </p:cNvSpPr>
              <p:nvPr/>
            </p:nvSpPr>
            <p:spPr bwMode="auto">
              <a:xfrm>
                <a:off x="5193" y="754"/>
                <a:ext cx="182" cy="31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36985" name="Oval 708"/>
              <p:cNvSpPr>
                <a:spLocks noChangeArrowheads="1"/>
              </p:cNvSpPr>
              <p:nvPr/>
            </p:nvSpPr>
            <p:spPr bwMode="auto">
              <a:xfrm>
                <a:off x="5057" y="754"/>
                <a:ext cx="272" cy="31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36986" name="AutoShape 709"/>
              <p:cNvSpPr>
                <a:spLocks noChangeArrowheads="1"/>
              </p:cNvSpPr>
              <p:nvPr/>
            </p:nvSpPr>
            <p:spPr bwMode="auto">
              <a:xfrm>
                <a:off x="5057" y="754"/>
                <a:ext cx="136" cy="317"/>
              </a:xfrm>
              <a:prstGeom prst="moon">
                <a:avLst>
                  <a:gd name="adj" fmla="val 0"/>
                </a:avLst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36987" name="Oval 710"/>
              <p:cNvSpPr>
                <a:spLocks noChangeArrowheads="1"/>
              </p:cNvSpPr>
              <p:nvPr/>
            </p:nvSpPr>
            <p:spPr bwMode="auto">
              <a:xfrm>
                <a:off x="4967" y="890"/>
                <a:ext cx="91" cy="9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36988" name="Line 711"/>
              <p:cNvSpPr>
                <a:spLocks noChangeShapeType="1"/>
              </p:cNvSpPr>
              <p:nvPr/>
            </p:nvSpPr>
            <p:spPr bwMode="auto">
              <a:xfrm flipH="1">
                <a:off x="4785" y="935"/>
                <a:ext cx="18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89" name="Line 712"/>
              <p:cNvSpPr>
                <a:spLocks noChangeShapeType="1"/>
              </p:cNvSpPr>
              <p:nvPr/>
            </p:nvSpPr>
            <p:spPr bwMode="auto">
              <a:xfrm flipH="1">
                <a:off x="5375" y="1026"/>
                <a:ext cx="18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90" name="Line 713"/>
              <p:cNvSpPr>
                <a:spLocks noChangeShapeType="1"/>
              </p:cNvSpPr>
              <p:nvPr/>
            </p:nvSpPr>
            <p:spPr bwMode="auto">
              <a:xfrm flipH="1">
                <a:off x="5375" y="799"/>
                <a:ext cx="18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6983" name="Line 715"/>
            <p:cNvSpPr>
              <a:spLocks noChangeShapeType="1"/>
            </p:cNvSpPr>
            <p:nvPr/>
          </p:nvSpPr>
          <p:spPr bwMode="auto">
            <a:xfrm>
              <a:off x="4196" y="2522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869" name="Line 125"/>
          <p:cNvSpPr>
            <a:spLocks noChangeShapeType="1"/>
          </p:cNvSpPr>
          <p:nvPr/>
        </p:nvSpPr>
        <p:spPr bwMode="auto">
          <a:xfrm>
            <a:off x="6156325" y="1268413"/>
            <a:ext cx="0" cy="3238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Text Box 668"/>
          <p:cNvSpPr txBox="1">
            <a:spLocks noChangeArrowheads="1"/>
          </p:cNvSpPr>
          <p:nvPr/>
        </p:nvSpPr>
        <p:spPr bwMode="auto">
          <a:xfrm>
            <a:off x="4356100" y="1603375"/>
            <a:ext cx="284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400" b="1">
                <a:ea typeface="宋体" pitchFamily="2" charset="-122"/>
              </a:rPr>
              <a:t>CLR_L=(Q3</a:t>
            </a:r>
            <a:r>
              <a:rPr kumimoji="0" lang="en-US" altLang="zh-CN" b="1"/>
              <a:t>·</a:t>
            </a:r>
            <a:r>
              <a:rPr kumimoji="0" lang="en-US" altLang="zh-CN" sz="2400" b="1">
                <a:ea typeface="宋体" pitchFamily="2" charset="-122"/>
              </a:rPr>
              <a:t>Q1</a:t>
            </a:r>
            <a:r>
              <a:rPr kumimoji="0" lang="en-US" altLang="zh-CN" b="1"/>
              <a:t>·</a:t>
            </a:r>
            <a:r>
              <a:rPr kumimoji="0" lang="en-US" altLang="zh-CN" sz="2400" b="1">
                <a:ea typeface="宋体" pitchFamily="2" charset="-122"/>
              </a:rPr>
              <a:t>)’</a:t>
            </a:r>
          </a:p>
        </p:txBody>
      </p:sp>
      <p:sp>
        <p:nvSpPr>
          <p:cNvPr id="31941" name="Text Box 197"/>
          <p:cNvSpPr txBox="1">
            <a:spLocks noChangeArrowheads="1"/>
          </p:cNvSpPr>
          <p:nvPr/>
        </p:nvSpPr>
        <p:spPr bwMode="auto">
          <a:xfrm>
            <a:off x="395288" y="5373688"/>
            <a:ext cx="33845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/>
              <a:t>For 1011~1111, the CLR_L is deal with don’t care 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1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84" grpId="0" autoUpdateAnimBg="0"/>
      <p:bldP spid="31869" grpId="0" animBg="1"/>
      <p:bldP spid="2" grpId="0" autoUpdateAnimBg="0"/>
      <p:bldP spid="3194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C895103-2302-4D7C-8A7C-C0CFAB6324CB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3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F75DBD-AD27-4906-8451-EAA4A4EEE85D}" type="slidenum">
              <a:rPr lang="en-US" altLang="zh-CN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71525"/>
          </a:xfrm>
        </p:spPr>
        <p:txBody>
          <a:bodyPr/>
          <a:lstStyle/>
          <a:p>
            <a:pPr eaLnBrk="1" hangingPunct="1"/>
            <a:r>
              <a:rPr lang="en-US" altLang="zh-CN" smtClean="0"/>
              <a:t>verify the unused state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81075"/>
            <a:ext cx="8229600" cy="5145088"/>
          </a:xfrm>
        </p:spPr>
        <p:txBody>
          <a:bodyPr/>
          <a:lstStyle/>
          <a:p>
            <a:pPr eaLnBrk="1" hangingPunct="1"/>
            <a:r>
              <a:rPr lang="en-US" altLang="zh-CN" sz="2400" smtClean="0"/>
              <a:t>Unused states 1011~1111:</a:t>
            </a:r>
            <a:r>
              <a:rPr lang="en-US" altLang="zh-CN" smtClean="0"/>
              <a:t>  </a:t>
            </a:r>
          </a:p>
        </p:txBody>
      </p:sp>
      <p:sp>
        <p:nvSpPr>
          <p:cNvPr id="37894" name="Oval 4"/>
          <p:cNvSpPr>
            <a:spLocks noChangeArrowheads="1"/>
          </p:cNvSpPr>
          <p:nvPr/>
        </p:nvSpPr>
        <p:spPr bwMode="auto">
          <a:xfrm>
            <a:off x="1763713" y="1747838"/>
            <a:ext cx="792162" cy="792162"/>
          </a:xfrm>
          <a:prstGeom prst="ellipse">
            <a:avLst/>
          </a:prstGeom>
          <a:noFill/>
          <a:ln w="28575">
            <a:solidFill>
              <a:srgbClr val="69221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sz="2000" b="1">
                <a:solidFill>
                  <a:srgbClr val="69221D"/>
                </a:solidFill>
                <a:ea typeface="宋体" pitchFamily="2" charset="-122"/>
              </a:rPr>
              <a:t>1011</a:t>
            </a:r>
          </a:p>
        </p:txBody>
      </p:sp>
      <p:sp>
        <p:nvSpPr>
          <p:cNvPr id="37895" name="Oval 5"/>
          <p:cNvSpPr>
            <a:spLocks noChangeArrowheads="1"/>
          </p:cNvSpPr>
          <p:nvPr/>
        </p:nvSpPr>
        <p:spPr bwMode="auto">
          <a:xfrm>
            <a:off x="3203575" y="1747838"/>
            <a:ext cx="792163" cy="792162"/>
          </a:xfrm>
          <a:prstGeom prst="ellips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sz="2000" b="1">
                <a:solidFill>
                  <a:srgbClr val="1F4B15"/>
                </a:solidFill>
                <a:ea typeface="宋体" pitchFamily="2" charset="-122"/>
              </a:rPr>
              <a:t>0000</a:t>
            </a:r>
          </a:p>
        </p:txBody>
      </p:sp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2555875" y="2179638"/>
            <a:ext cx="647700" cy="0"/>
          </a:xfrm>
          <a:prstGeom prst="line">
            <a:avLst/>
          </a:prstGeom>
          <a:noFill/>
          <a:ln w="28575">
            <a:solidFill>
              <a:srgbClr val="69221D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7" name="Oval 7"/>
          <p:cNvSpPr>
            <a:spLocks noChangeArrowheads="1"/>
          </p:cNvSpPr>
          <p:nvPr/>
        </p:nvSpPr>
        <p:spPr bwMode="auto">
          <a:xfrm>
            <a:off x="395288" y="2898775"/>
            <a:ext cx="792162" cy="792163"/>
          </a:xfrm>
          <a:prstGeom prst="ellipse">
            <a:avLst/>
          </a:prstGeom>
          <a:noFill/>
          <a:ln w="28575">
            <a:solidFill>
              <a:srgbClr val="69221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sz="2000" b="1">
                <a:solidFill>
                  <a:srgbClr val="69221D"/>
                </a:solidFill>
                <a:ea typeface="宋体" pitchFamily="2" charset="-122"/>
              </a:rPr>
              <a:t>1100</a:t>
            </a:r>
          </a:p>
        </p:txBody>
      </p:sp>
      <p:sp>
        <p:nvSpPr>
          <p:cNvPr id="37898" name="Oval 8"/>
          <p:cNvSpPr>
            <a:spLocks noChangeArrowheads="1"/>
          </p:cNvSpPr>
          <p:nvPr/>
        </p:nvSpPr>
        <p:spPr bwMode="auto">
          <a:xfrm>
            <a:off x="1763713" y="2971800"/>
            <a:ext cx="792162" cy="792163"/>
          </a:xfrm>
          <a:prstGeom prst="ellipse">
            <a:avLst/>
          </a:prstGeom>
          <a:noFill/>
          <a:ln w="28575">
            <a:solidFill>
              <a:srgbClr val="69221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sz="2000" b="1">
                <a:solidFill>
                  <a:srgbClr val="69221D"/>
                </a:solidFill>
                <a:ea typeface="宋体" pitchFamily="2" charset="-122"/>
              </a:rPr>
              <a:t>1101</a:t>
            </a:r>
          </a:p>
        </p:txBody>
      </p:sp>
      <p:sp>
        <p:nvSpPr>
          <p:cNvPr id="37899" name="Oval 9"/>
          <p:cNvSpPr>
            <a:spLocks noChangeArrowheads="1"/>
          </p:cNvSpPr>
          <p:nvPr/>
        </p:nvSpPr>
        <p:spPr bwMode="auto">
          <a:xfrm>
            <a:off x="3130550" y="2971800"/>
            <a:ext cx="792163" cy="792163"/>
          </a:xfrm>
          <a:prstGeom prst="ellipse">
            <a:avLst/>
          </a:prstGeom>
          <a:noFill/>
          <a:ln w="28575">
            <a:solidFill>
              <a:srgbClr val="69221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sz="2000" b="1">
                <a:solidFill>
                  <a:srgbClr val="69221D"/>
                </a:solidFill>
                <a:ea typeface="宋体" pitchFamily="2" charset="-122"/>
              </a:rPr>
              <a:t>1110</a:t>
            </a:r>
          </a:p>
        </p:txBody>
      </p:sp>
      <p:sp>
        <p:nvSpPr>
          <p:cNvPr id="3" name="Line 10"/>
          <p:cNvSpPr>
            <a:spLocks noChangeShapeType="1"/>
          </p:cNvSpPr>
          <p:nvPr/>
        </p:nvSpPr>
        <p:spPr bwMode="auto">
          <a:xfrm>
            <a:off x="1187450" y="3330575"/>
            <a:ext cx="576263" cy="0"/>
          </a:xfrm>
          <a:prstGeom prst="line">
            <a:avLst/>
          </a:prstGeom>
          <a:noFill/>
          <a:ln w="28575">
            <a:solidFill>
              <a:srgbClr val="69221D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2554288" y="3403600"/>
            <a:ext cx="576262" cy="0"/>
          </a:xfrm>
          <a:prstGeom prst="line">
            <a:avLst/>
          </a:prstGeom>
          <a:noFill/>
          <a:ln w="28575">
            <a:solidFill>
              <a:srgbClr val="69221D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00" name="Line 12"/>
          <p:cNvSpPr>
            <a:spLocks noChangeShapeType="1"/>
          </p:cNvSpPr>
          <p:nvPr/>
        </p:nvSpPr>
        <p:spPr bwMode="auto">
          <a:xfrm flipH="1" flipV="1">
            <a:off x="3563938" y="2540000"/>
            <a:ext cx="0" cy="431800"/>
          </a:xfrm>
          <a:prstGeom prst="line">
            <a:avLst/>
          </a:prstGeom>
          <a:noFill/>
          <a:ln w="28575">
            <a:solidFill>
              <a:srgbClr val="69221D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03" name="Oval 13"/>
          <p:cNvSpPr>
            <a:spLocks noChangeArrowheads="1"/>
          </p:cNvSpPr>
          <p:nvPr/>
        </p:nvSpPr>
        <p:spPr bwMode="auto">
          <a:xfrm>
            <a:off x="4284663" y="3114675"/>
            <a:ext cx="792162" cy="792163"/>
          </a:xfrm>
          <a:prstGeom prst="ellipse">
            <a:avLst/>
          </a:prstGeom>
          <a:noFill/>
          <a:ln w="28575">
            <a:solidFill>
              <a:srgbClr val="69221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sz="2000" b="1">
                <a:solidFill>
                  <a:srgbClr val="69221D"/>
                </a:solidFill>
                <a:ea typeface="宋体" pitchFamily="2" charset="-122"/>
              </a:rPr>
              <a:t>1111</a:t>
            </a:r>
          </a:p>
        </p:txBody>
      </p:sp>
      <p:sp>
        <p:nvSpPr>
          <p:cNvPr id="37902" name="Line 14"/>
          <p:cNvSpPr>
            <a:spLocks noChangeShapeType="1"/>
          </p:cNvSpPr>
          <p:nvPr/>
        </p:nvSpPr>
        <p:spPr bwMode="auto">
          <a:xfrm flipH="1" flipV="1">
            <a:off x="3924300" y="2395538"/>
            <a:ext cx="576263" cy="792162"/>
          </a:xfrm>
          <a:prstGeom prst="line">
            <a:avLst/>
          </a:prstGeom>
          <a:noFill/>
          <a:ln w="28575">
            <a:solidFill>
              <a:srgbClr val="69221D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05" name="Oval 15"/>
          <p:cNvSpPr>
            <a:spLocks noChangeArrowheads="1"/>
          </p:cNvSpPr>
          <p:nvPr/>
        </p:nvSpPr>
        <p:spPr bwMode="auto">
          <a:xfrm>
            <a:off x="5795963" y="1603375"/>
            <a:ext cx="792162" cy="792163"/>
          </a:xfrm>
          <a:prstGeom prst="ellips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sz="2000" b="1">
                <a:solidFill>
                  <a:srgbClr val="1F4B15"/>
                </a:solidFill>
                <a:ea typeface="宋体" pitchFamily="2" charset="-122"/>
              </a:rPr>
              <a:t>0001</a:t>
            </a:r>
          </a:p>
        </p:txBody>
      </p:sp>
      <p:sp>
        <p:nvSpPr>
          <p:cNvPr id="37906" name="Oval 16"/>
          <p:cNvSpPr>
            <a:spLocks noChangeArrowheads="1"/>
          </p:cNvSpPr>
          <p:nvPr/>
        </p:nvSpPr>
        <p:spPr bwMode="auto">
          <a:xfrm>
            <a:off x="7308850" y="1603375"/>
            <a:ext cx="792163" cy="792163"/>
          </a:xfrm>
          <a:prstGeom prst="ellips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sz="2000" b="1">
                <a:solidFill>
                  <a:srgbClr val="1F4B15"/>
                </a:solidFill>
                <a:ea typeface="宋体" pitchFamily="2" charset="-122"/>
              </a:rPr>
              <a:t>0010</a:t>
            </a:r>
          </a:p>
        </p:txBody>
      </p:sp>
      <p:sp>
        <p:nvSpPr>
          <p:cNvPr id="37907" name="Oval 17"/>
          <p:cNvSpPr>
            <a:spLocks noChangeArrowheads="1"/>
          </p:cNvSpPr>
          <p:nvPr/>
        </p:nvSpPr>
        <p:spPr bwMode="auto">
          <a:xfrm>
            <a:off x="7596188" y="3043238"/>
            <a:ext cx="792162" cy="792162"/>
          </a:xfrm>
          <a:prstGeom prst="ellips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sz="2000" b="1">
                <a:solidFill>
                  <a:srgbClr val="1F4B15"/>
                </a:solidFill>
                <a:ea typeface="宋体" pitchFamily="2" charset="-122"/>
              </a:rPr>
              <a:t>0110</a:t>
            </a:r>
          </a:p>
        </p:txBody>
      </p:sp>
      <p:sp>
        <p:nvSpPr>
          <p:cNvPr id="37908" name="Oval 18"/>
          <p:cNvSpPr>
            <a:spLocks noChangeArrowheads="1"/>
          </p:cNvSpPr>
          <p:nvPr/>
        </p:nvSpPr>
        <p:spPr bwMode="auto">
          <a:xfrm>
            <a:off x="5867400" y="3114675"/>
            <a:ext cx="792163" cy="792163"/>
          </a:xfrm>
          <a:prstGeom prst="ellips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sz="2000" b="1">
                <a:solidFill>
                  <a:srgbClr val="1F4B15"/>
                </a:solidFill>
                <a:ea typeface="宋体" pitchFamily="2" charset="-122"/>
              </a:rPr>
              <a:t>1010</a:t>
            </a:r>
          </a:p>
        </p:txBody>
      </p:sp>
      <p:sp>
        <p:nvSpPr>
          <p:cNvPr id="37909" name="Oval 19"/>
          <p:cNvSpPr>
            <a:spLocks noChangeArrowheads="1"/>
          </p:cNvSpPr>
          <p:nvPr/>
        </p:nvSpPr>
        <p:spPr bwMode="auto">
          <a:xfrm>
            <a:off x="6877050" y="4267200"/>
            <a:ext cx="792163" cy="792163"/>
          </a:xfrm>
          <a:prstGeom prst="ellips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sz="2000" b="1">
                <a:solidFill>
                  <a:srgbClr val="1F4B15"/>
                </a:solidFill>
                <a:ea typeface="宋体" pitchFamily="2" charset="-122"/>
              </a:rPr>
              <a:t>1000</a:t>
            </a:r>
          </a:p>
        </p:txBody>
      </p:sp>
      <p:sp>
        <p:nvSpPr>
          <p:cNvPr id="37910" name="Line 24"/>
          <p:cNvSpPr>
            <a:spLocks noChangeShapeType="1"/>
          </p:cNvSpPr>
          <p:nvPr/>
        </p:nvSpPr>
        <p:spPr bwMode="auto">
          <a:xfrm>
            <a:off x="3924300" y="1890713"/>
            <a:ext cx="1871663" cy="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11" name="Line 25"/>
          <p:cNvSpPr>
            <a:spLocks noChangeShapeType="1"/>
          </p:cNvSpPr>
          <p:nvPr/>
        </p:nvSpPr>
        <p:spPr bwMode="auto">
          <a:xfrm>
            <a:off x="6588125" y="1963738"/>
            <a:ext cx="720725" cy="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12" name="Line 26"/>
          <p:cNvSpPr>
            <a:spLocks noChangeShapeType="1"/>
          </p:cNvSpPr>
          <p:nvPr/>
        </p:nvSpPr>
        <p:spPr bwMode="auto">
          <a:xfrm>
            <a:off x="7812088" y="2395538"/>
            <a:ext cx="73025" cy="2873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13" name="Line 27"/>
          <p:cNvSpPr>
            <a:spLocks noChangeShapeType="1"/>
          </p:cNvSpPr>
          <p:nvPr/>
        </p:nvSpPr>
        <p:spPr bwMode="auto">
          <a:xfrm flipH="1">
            <a:off x="7740650" y="3835400"/>
            <a:ext cx="144463" cy="287338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14" name="Line 29"/>
          <p:cNvSpPr>
            <a:spLocks noChangeShapeType="1"/>
          </p:cNvSpPr>
          <p:nvPr/>
        </p:nvSpPr>
        <p:spPr bwMode="auto">
          <a:xfrm flipH="1" flipV="1">
            <a:off x="6877050" y="4195763"/>
            <a:ext cx="142875" cy="1444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15" name="Line 30"/>
          <p:cNvSpPr>
            <a:spLocks noChangeShapeType="1"/>
          </p:cNvSpPr>
          <p:nvPr/>
        </p:nvSpPr>
        <p:spPr bwMode="auto">
          <a:xfrm flipH="1" flipV="1">
            <a:off x="3995738" y="2179638"/>
            <a:ext cx="2089150" cy="10080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16" name="Text Box 31"/>
          <p:cNvSpPr txBox="1">
            <a:spLocks noChangeArrowheads="1"/>
          </p:cNvSpPr>
          <p:nvPr/>
        </p:nvSpPr>
        <p:spPr bwMode="auto">
          <a:xfrm rot="-456361">
            <a:off x="7740650" y="2682875"/>
            <a:ext cx="4889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000" b="1">
                <a:solidFill>
                  <a:srgbClr val="1F4B15"/>
                </a:solidFill>
                <a:ea typeface="宋体" pitchFamily="2" charset="-122"/>
              </a:rPr>
              <a:t>…</a:t>
            </a:r>
            <a:endParaRPr kumimoji="0" lang="en-US" altLang="zh-CN" sz="2000" b="1">
              <a:solidFill>
                <a:srgbClr val="1F4B15"/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37917" name="Text Box 32"/>
          <p:cNvSpPr txBox="1">
            <a:spLocks noChangeArrowheads="1"/>
          </p:cNvSpPr>
          <p:nvPr/>
        </p:nvSpPr>
        <p:spPr bwMode="auto">
          <a:xfrm rot="1436034">
            <a:off x="7451725" y="4048125"/>
            <a:ext cx="4889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000" b="1">
                <a:solidFill>
                  <a:srgbClr val="1F4B15"/>
                </a:solidFill>
                <a:ea typeface="宋体" pitchFamily="2" charset="-122"/>
              </a:rPr>
              <a:t>…</a:t>
            </a:r>
            <a:endParaRPr kumimoji="0" lang="en-US" altLang="zh-CN" sz="2000" b="1">
              <a:solidFill>
                <a:srgbClr val="1F4B15"/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37918" name="Text Box 33"/>
          <p:cNvSpPr txBox="1">
            <a:spLocks noChangeArrowheads="1"/>
          </p:cNvSpPr>
          <p:nvPr/>
        </p:nvSpPr>
        <p:spPr bwMode="auto">
          <a:xfrm rot="-2354459">
            <a:off x="6515100" y="3760788"/>
            <a:ext cx="4889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000" b="1">
                <a:solidFill>
                  <a:srgbClr val="1F4B15"/>
                </a:solidFill>
                <a:ea typeface="宋体" pitchFamily="2" charset="-122"/>
              </a:rPr>
              <a:t>…</a:t>
            </a:r>
            <a:endParaRPr kumimoji="0" lang="en-US" altLang="zh-CN" sz="2000" b="1">
              <a:solidFill>
                <a:srgbClr val="1F4B15"/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37922" name="Text Box 34"/>
          <p:cNvSpPr txBox="1">
            <a:spLocks noChangeArrowheads="1"/>
          </p:cNvSpPr>
          <p:nvPr/>
        </p:nvSpPr>
        <p:spPr bwMode="auto">
          <a:xfrm>
            <a:off x="836613" y="4914900"/>
            <a:ext cx="47259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800" b="1">
                <a:solidFill>
                  <a:srgbClr val="D62204"/>
                </a:solidFill>
                <a:ea typeface="宋体" pitchFamily="2" charset="-122"/>
              </a:rPr>
              <a:t>It can run automatically.</a:t>
            </a:r>
          </a:p>
        </p:txBody>
      </p:sp>
      <p:sp>
        <p:nvSpPr>
          <p:cNvPr id="37926" name="Text Box 38"/>
          <p:cNvSpPr txBox="1">
            <a:spLocks noChangeArrowheads="1"/>
          </p:cNvSpPr>
          <p:nvPr/>
        </p:nvSpPr>
        <p:spPr bwMode="auto">
          <a:xfrm>
            <a:off x="1196975" y="4014788"/>
            <a:ext cx="338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400" b="1">
                <a:solidFill>
                  <a:srgbClr val="5A2802"/>
                </a:solidFill>
                <a:ea typeface="宋体" pitchFamily="2" charset="-122"/>
              </a:rPr>
              <a:t>CLR_L=(Q3·Q1)’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7" dur="10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2" dur="1000"/>
                                        <p:tgtEl>
                                          <p:spTgt spid="37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37900" grpId="0" animBg="1"/>
      <p:bldP spid="37902" grpId="0" animBg="1"/>
      <p:bldP spid="37922" grpId="0"/>
      <p:bldP spid="379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6C23EA3-6C10-4A50-9374-9704B971FE07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1F7679-A152-4995-B080-C3A19A7B0A21}" type="slidenum">
              <a:rPr lang="en-US" altLang="zh-CN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38916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71525"/>
          </a:xfrm>
        </p:spPr>
        <p:txBody>
          <a:bodyPr/>
          <a:lstStyle/>
          <a:p>
            <a:pPr eaLnBrk="1" hangingPunct="1"/>
            <a:r>
              <a:rPr lang="en-US" altLang="zh-CN" sz="3200" smtClean="0"/>
              <a:t>using 74</a:t>
            </a:r>
            <a:r>
              <a:rPr lang="zh-CN" altLang="zh-CN" sz="3200" smtClean="0"/>
              <a:t>×163</a:t>
            </a:r>
            <a:r>
              <a:rPr lang="en-US" altLang="zh-CN" sz="3200" smtClean="0"/>
              <a:t> in m&lt;16 mode counter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981075"/>
            <a:ext cx="8075613" cy="5145088"/>
          </a:xfrm>
        </p:spPr>
        <p:txBody>
          <a:bodyPr/>
          <a:lstStyle/>
          <a:p>
            <a:pPr eaLnBrk="1" hangingPunct="1">
              <a:buFontTx/>
              <a:buBlip>
                <a:blip r:embed="rId2"/>
              </a:buBlip>
            </a:pPr>
            <a:r>
              <a:rPr lang="en-US" altLang="zh-CN" smtClean="0">
                <a:solidFill>
                  <a:schemeClr val="tx2"/>
                </a:solidFill>
              </a:rPr>
              <a:t>Method 2</a:t>
            </a:r>
            <a:r>
              <a:rPr lang="zh-CN" altLang="en-US" smtClean="0">
                <a:solidFill>
                  <a:schemeClr val="tx2"/>
                </a:solidFill>
              </a:rPr>
              <a:t>：</a:t>
            </a:r>
            <a:r>
              <a:rPr lang="en-US" altLang="zh-CN" smtClean="0">
                <a:solidFill>
                  <a:schemeClr val="tx2"/>
                </a:solidFill>
              </a:rPr>
              <a:t>feedback-load mode(</a:t>
            </a:r>
            <a:r>
              <a:rPr lang="zh-CN" altLang="en-US" smtClean="0">
                <a:solidFill>
                  <a:schemeClr val="tx2"/>
                </a:solidFill>
              </a:rPr>
              <a:t>反馈置数</a:t>
            </a:r>
            <a:r>
              <a:rPr lang="en-US" altLang="zh-CN" smtClean="0">
                <a:solidFill>
                  <a:schemeClr val="tx2"/>
                </a:solidFill>
              </a:rPr>
              <a:t>)—count the last </a:t>
            </a:r>
            <a:r>
              <a:rPr lang="en-US" altLang="zh-CN" i="1" smtClean="0">
                <a:solidFill>
                  <a:srgbClr val="D61C56"/>
                </a:solidFill>
                <a:latin typeface="Times New Roman" pitchFamily="18" charset="0"/>
              </a:rPr>
              <a:t>m</a:t>
            </a:r>
            <a:r>
              <a:rPr lang="en-US" altLang="zh-CN" smtClean="0">
                <a:solidFill>
                  <a:schemeClr val="tx2"/>
                </a:solidFill>
              </a:rPr>
              <a:t> states or arbitrary </a:t>
            </a:r>
            <a:r>
              <a:rPr lang="en-US" altLang="zh-CN" i="1" smtClean="0">
                <a:solidFill>
                  <a:srgbClr val="D61C56"/>
                </a:solidFill>
                <a:latin typeface="Times New Roman" pitchFamily="18" charset="0"/>
              </a:rPr>
              <a:t>m</a:t>
            </a:r>
            <a:r>
              <a:rPr lang="en-US" altLang="zh-CN" smtClean="0">
                <a:solidFill>
                  <a:schemeClr val="tx2"/>
                </a:solidFill>
              </a:rPr>
              <a:t> continual states between 0000 and 1111.</a:t>
            </a:r>
            <a:endParaRPr lang="en-US" altLang="zh-CN" smtClean="0"/>
          </a:p>
          <a:p>
            <a:pPr eaLnBrk="1" hangingPunct="1"/>
            <a:r>
              <a:rPr lang="en-US" altLang="zh-CN" smtClean="0"/>
              <a:t>key</a:t>
            </a:r>
            <a:r>
              <a:rPr lang="zh-CN" altLang="en-US" smtClean="0"/>
              <a:t>：</a:t>
            </a:r>
            <a:r>
              <a:rPr lang="en-US" altLang="zh-CN" smtClean="0"/>
              <a:t>make LD_L asserted when counting to the ending state, and the initial state is loaded.</a:t>
            </a:r>
          </a:p>
          <a:p>
            <a:pPr eaLnBrk="1" hangingPunct="1">
              <a:buFontTx/>
              <a:buNone/>
            </a:pPr>
            <a:r>
              <a:rPr lang="en-US" altLang="zh-CN" smtClean="0">
                <a:latin typeface="宋体" pitchFamily="2" charset="-122"/>
              </a:rPr>
              <a:t>①</a:t>
            </a:r>
            <a:r>
              <a:rPr lang="en-US" altLang="zh-CN" smtClean="0"/>
              <a:t>if the ending state is 1111</a:t>
            </a:r>
            <a:r>
              <a:rPr lang="zh-CN" altLang="en-US" smtClean="0"/>
              <a:t>，</a:t>
            </a:r>
            <a:r>
              <a:rPr lang="en-US" altLang="zh-CN" smtClean="0"/>
              <a:t>use the </a:t>
            </a:r>
            <a:r>
              <a:rPr lang="en-US" altLang="zh-CN" smtClean="0">
                <a:solidFill>
                  <a:srgbClr val="D61C56"/>
                </a:solidFill>
              </a:rPr>
              <a:t>RCO</a:t>
            </a:r>
            <a:r>
              <a:rPr lang="en-US" altLang="zh-CN" smtClean="0"/>
              <a:t> output to reload the initial state.</a:t>
            </a:r>
          </a:p>
          <a:p>
            <a:pPr eaLnBrk="1" hangingPunct="1">
              <a:buFontTx/>
              <a:buNone/>
            </a:pPr>
            <a:r>
              <a:rPr lang="en-US" altLang="zh-CN" smtClean="0"/>
              <a:t>Initial state=ending state – counting modulo + 1 </a:t>
            </a:r>
          </a:p>
          <a:p>
            <a:pPr eaLnBrk="1" hangingPunct="1">
              <a:buFontTx/>
              <a:buNone/>
            </a:pPr>
            <a:r>
              <a:rPr lang="en-US" altLang="zh-CN" smtClean="0"/>
              <a:t>                   =15-11+1=5</a:t>
            </a:r>
          </a:p>
          <a:p>
            <a:pPr eaLnBrk="1" hangingPunct="1">
              <a:buFontTx/>
              <a:buNone/>
            </a:pPr>
            <a:r>
              <a:rPr lang="en-US" altLang="zh-CN" smtClean="0"/>
              <a:t>So all the counting state is 0101~1111.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82D2A3-B120-4EFB-82F8-B8689A4A3189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F1A8B7-DE44-478F-9B96-B634361452CA}" type="slidenum">
              <a:rPr lang="en-US" altLang="zh-CN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reference circuit of feedback-load</a:t>
            </a:r>
          </a:p>
        </p:txBody>
      </p:sp>
      <p:pic>
        <p:nvPicPr>
          <p:cNvPr id="2068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773238"/>
            <a:ext cx="6192838" cy="368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51C9C9D-0A1B-4278-853F-3DA9BFD749EF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CABA9B-1FD9-49AC-A337-1815CE5395B8}" type="slidenum">
              <a:rPr lang="en-US" altLang="zh-CN"/>
              <a:pPr>
                <a:defRPr/>
              </a:pPr>
              <a:t>35</a:t>
            </a:fld>
            <a:endParaRPr lang="en-US" altLang="zh-CN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5562"/>
          </a:xfrm>
        </p:spPr>
        <p:txBody>
          <a:bodyPr/>
          <a:lstStyle/>
          <a:p>
            <a:pPr eaLnBrk="1" hangingPunct="1"/>
            <a:endParaRPr lang="zh-CN" altLang="zh-CN" sz="3200" smtClean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08050"/>
            <a:ext cx="8229600" cy="521811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mtClean="0"/>
              <a:t>②if the ending state isn’t 1111, then we need to set an initial state and an ending state.</a:t>
            </a:r>
          </a:p>
          <a:p>
            <a:pPr lvl="1" eaLnBrk="1" hangingPunct="1"/>
            <a:r>
              <a:rPr lang="en-US" altLang="zh-CN" smtClean="0"/>
              <a:t>initial state = ending state – modulo + 1</a:t>
            </a:r>
          </a:p>
          <a:p>
            <a:pPr lvl="1" eaLnBrk="1" hangingPunct="1"/>
            <a:r>
              <a:rPr lang="en-US" altLang="zh-CN" smtClean="0"/>
              <a:t>or, ending state = initial state + modulo - 1</a:t>
            </a:r>
          </a:p>
          <a:p>
            <a:pPr eaLnBrk="1" hangingPunct="1">
              <a:buFontTx/>
              <a:buNone/>
            </a:pPr>
            <a:r>
              <a:rPr lang="en-US" altLang="zh-CN" smtClean="0"/>
              <a:t>like</a:t>
            </a:r>
            <a:r>
              <a:rPr lang="zh-CN" altLang="en-US" smtClean="0"/>
              <a:t>，</a:t>
            </a:r>
            <a:r>
              <a:rPr lang="en-US" altLang="zh-CN" smtClean="0"/>
              <a:t>knowing the ending state is 13</a:t>
            </a:r>
            <a:r>
              <a:rPr lang="zh-CN" altLang="en-US" smtClean="0"/>
              <a:t>，</a:t>
            </a:r>
            <a:r>
              <a:rPr lang="en-US" altLang="zh-CN" smtClean="0"/>
              <a:t>so the initial state = 13-11+1=3</a:t>
            </a:r>
          </a:p>
          <a:p>
            <a:pPr eaLnBrk="1" hangingPunct="1">
              <a:buFontTx/>
              <a:buNone/>
            </a:pPr>
            <a:r>
              <a:rPr lang="en-US" altLang="zh-CN" smtClean="0"/>
              <a:t>or, knowing the initial state is 2</a:t>
            </a:r>
            <a:r>
              <a:rPr lang="zh-CN" altLang="en-US" smtClean="0"/>
              <a:t>，</a:t>
            </a:r>
            <a:r>
              <a:rPr lang="en-US" altLang="zh-CN" smtClean="0"/>
              <a:t>so the ending state =2+11-1=12</a:t>
            </a:r>
          </a:p>
          <a:p>
            <a:pPr eaLnBrk="1" hangingPunct="1"/>
            <a:r>
              <a:rPr lang="en-US" altLang="zh-CN" smtClean="0"/>
              <a:t>circuit design</a:t>
            </a:r>
            <a:r>
              <a:rPr lang="zh-CN" altLang="en-US" smtClean="0"/>
              <a:t>：</a:t>
            </a:r>
            <a:r>
              <a:rPr lang="en-US" altLang="zh-CN" smtClean="0"/>
              <a:t>be similar to feedback-clear mode, but its output need to be connected to the</a:t>
            </a:r>
            <a:r>
              <a:rPr lang="en-US" altLang="zh-CN" smtClean="0">
                <a:latin typeface="宋体" pitchFamily="2" charset="-122"/>
              </a:rPr>
              <a:t> </a:t>
            </a:r>
            <a:r>
              <a:rPr lang="en-US" altLang="zh-CN" smtClean="0">
                <a:solidFill>
                  <a:srgbClr val="990000"/>
                </a:solidFill>
              </a:rPr>
              <a:t>LD_L</a:t>
            </a:r>
            <a:r>
              <a:rPr lang="en-US" altLang="zh-CN" smtClean="0"/>
              <a:t> of 74×163.</a:t>
            </a:r>
            <a:endParaRPr lang="en-US" altLang="zh-CN" smtClean="0">
              <a:latin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19EB973-5561-4830-ADCB-943C624DFD38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11B4F3-AF9C-42CC-BAF3-7D41C121BB30}" type="slidenum">
              <a:rPr lang="en-US" altLang="zh-CN"/>
              <a:pPr>
                <a:defRPr/>
              </a:pPr>
              <a:t>36</a:t>
            </a:fld>
            <a:endParaRPr lang="en-US" altLang="zh-CN"/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647700"/>
          </a:xfrm>
        </p:spPr>
        <p:txBody>
          <a:bodyPr/>
          <a:lstStyle/>
          <a:p>
            <a:pPr eaLnBrk="1" hangingPunct="1"/>
            <a:r>
              <a:rPr lang="en-US" altLang="zh-CN" smtClean="0"/>
              <a:t>reference circuit of feedback-load</a:t>
            </a:r>
          </a:p>
        </p:txBody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81075"/>
            <a:ext cx="8229600" cy="5145088"/>
          </a:xfrm>
        </p:spPr>
        <p:txBody>
          <a:bodyPr/>
          <a:lstStyle/>
          <a:p>
            <a:pPr eaLnBrk="1" hangingPunct="1"/>
            <a:r>
              <a:rPr lang="en-US" altLang="zh-CN" smtClean="0"/>
              <a:t>counting from 3 to 13(0011~1101)</a:t>
            </a:r>
          </a:p>
        </p:txBody>
      </p:sp>
      <p:grpSp>
        <p:nvGrpSpPr>
          <p:cNvPr id="41990" name="Group 10"/>
          <p:cNvGrpSpPr>
            <a:grpSpLocks/>
          </p:cNvGrpSpPr>
          <p:nvPr/>
        </p:nvGrpSpPr>
        <p:grpSpPr bwMode="auto">
          <a:xfrm>
            <a:off x="1979613" y="2205038"/>
            <a:ext cx="5248275" cy="3429000"/>
            <a:chOff x="1383" y="799"/>
            <a:chExt cx="3306" cy="2160"/>
          </a:xfrm>
        </p:grpSpPr>
        <p:pic>
          <p:nvPicPr>
            <p:cNvPr id="41991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3" y="799"/>
              <a:ext cx="3306" cy="2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1992" name="Group 9"/>
            <p:cNvGrpSpPr>
              <a:grpSpLocks/>
            </p:cNvGrpSpPr>
            <p:nvPr/>
          </p:nvGrpSpPr>
          <p:grpSpPr bwMode="auto">
            <a:xfrm>
              <a:off x="3515" y="1842"/>
              <a:ext cx="499" cy="772"/>
              <a:chOff x="3515" y="1842"/>
              <a:chExt cx="499" cy="772"/>
            </a:xfrm>
          </p:grpSpPr>
          <p:sp>
            <p:nvSpPr>
              <p:cNvPr id="41994" name="Line 6"/>
              <p:cNvSpPr>
                <a:spLocks noChangeShapeType="1"/>
              </p:cNvSpPr>
              <p:nvPr/>
            </p:nvSpPr>
            <p:spPr bwMode="auto">
              <a:xfrm>
                <a:off x="3515" y="1842"/>
                <a:ext cx="0" cy="77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995" name="Line 7"/>
              <p:cNvSpPr>
                <a:spLocks noChangeShapeType="1"/>
              </p:cNvSpPr>
              <p:nvPr/>
            </p:nvSpPr>
            <p:spPr bwMode="auto">
              <a:xfrm>
                <a:off x="3515" y="2614"/>
                <a:ext cx="499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1993" name="Oval 8"/>
            <p:cNvSpPr>
              <a:spLocks noChangeArrowheads="1"/>
            </p:cNvSpPr>
            <p:nvPr/>
          </p:nvSpPr>
          <p:spPr bwMode="auto">
            <a:xfrm>
              <a:off x="3497" y="1797"/>
              <a:ext cx="45" cy="4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D890851-0B65-43E5-88F7-F39910DBC65C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8F5B4F-5D4D-4DCD-9C69-DA5FCF20BFEF}" type="slidenum">
              <a:rPr lang="en-US" altLang="zh-CN"/>
              <a:pPr>
                <a:defRPr/>
              </a:pPr>
              <a:t>37</a:t>
            </a:fld>
            <a:endParaRPr lang="en-US" altLang="zh-CN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88913"/>
            <a:ext cx="8229600" cy="588962"/>
          </a:xfrm>
        </p:spPr>
        <p:txBody>
          <a:bodyPr/>
          <a:lstStyle/>
          <a:p>
            <a:pPr eaLnBrk="1" hangingPunct="1"/>
            <a:r>
              <a:rPr lang="en-US" altLang="zh-CN" smtClean="0"/>
              <a:t>74×163 cascading application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08050"/>
            <a:ext cx="8229600" cy="5218113"/>
          </a:xfrm>
        </p:spPr>
        <p:txBody>
          <a:bodyPr/>
          <a:lstStyle/>
          <a:p>
            <a:pPr eaLnBrk="1" hangingPunct="1"/>
            <a:r>
              <a:rPr lang="en-US" altLang="zh-CN" sz="3200" smtClean="0"/>
              <a:t>if the counting modulo &gt;16</a:t>
            </a:r>
            <a:r>
              <a:rPr lang="zh-CN" altLang="en-US" sz="3200" smtClean="0"/>
              <a:t>，</a:t>
            </a:r>
            <a:r>
              <a:rPr lang="en-US" altLang="zh-CN" sz="3200" smtClean="0"/>
              <a:t>multiple 74×163 could be cascaded.</a:t>
            </a:r>
          </a:p>
          <a:p>
            <a:pPr lvl="1" eaLnBrk="1" hangingPunct="1"/>
            <a:r>
              <a:rPr lang="en-US" altLang="zh-CN" sz="2800" smtClean="0"/>
              <a:t>key</a:t>
            </a:r>
            <a:r>
              <a:rPr lang="zh-CN" altLang="en-US" sz="2800" smtClean="0"/>
              <a:t>：</a:t>
            </a:r>
            <a:r>
              <a:rPr lang="en-US" altLang="zh-CN" sz="2800" smtClean="0"/>
              <a:t>counting nesting(</a:t>
            </a:r>
            <a:r>
              <a:rPr lang="zh-CN" altLang="en-US" sz="2800" smtClean="0"/>
              <a:t>嵌套</a:t>
            </a:r>
            <a:r>
              <a:rPr lang="en-US" altLang="zh-CN" sz="2800" smtClean="0"/>
              <a:t>)</a:t>
            </a:r>
          </a:p>
          <a:p>
            <a:pPr lvl="1" eaLnBrk="1" hangingPunct="1"/>
            <a:r>
              <a:rPr lang="en-US" altLang="zh-CN" sz="2800" smtClean="0"/>
              <a:t>n pieces of 74×163 </a:t>
            </a:r>
            <a:r>
              <a:rPr lang="en-US" altLang="zh-CN" sz="2800" smtClean="0">
                <a:latin typeface="宋体" pitchFamily="2" charset="-122"/>
              </a:rPr>
              <a:t>→</a:t>
            </a:r>
            <a:r>
              <a:rPr lang="en-US" altLang="zh-CN" sz="2800" smtClean="0"/>
              <a:t>maximum modulo 16</a:t>
            </a:r>
            <a:r>
              <a:rPr lang="en-US" altLang="zh-CN" sz="2800" baseline="30000" smtClean="0"/>
              <a:t>n</a:t>
            </a:r>
            <a:r>
              <a:rPr lang="zh-CN" altLang="en-US" sz="2800" smtClean="0"/>
              <a:t>。</a:t>
            </a:r>
          </a:p>
          <a:p>
            <a:pPr eaLnBrk="1" hangingPunct="1"/>
            <a:r>
              <a:rPr lang="en-US" altLang="zh-CN" sz="3200" smtClean="0"/>
              <a:t>connecting lower grade counter’s RCO output to next higher grade counter’s EN signal.</a:t>
            </a:r>
          </a:p>
          <a:p>
            <a:pPr eaLnBrk="1" hangingPunct="1">
              <a:buFontTx/>
              <a:buNone/>
            </a:pPr>
            <a:endParaRPr lang="en-US" altLang="zh-CN" sz="320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365A9E1-90FF-4CEF-B5E1-4811A42EC14F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045027-AF24-4EC9-B8FE-C595DBF5C9CB}" type="slidenum">
              <a:rPr lang="en-US" altLang="zh-CN"/>
              <a:pPr>
                <a:defRPr/>
              </a:pPr>
              <a:t>38</a:t>
            </a:fld>
            <a:endParaRPr lang="en-US" altLang="zh-CN"/>
          </a:p>
        </p:txBody>
      </p:sp>
      <p:sp>
        <p:nvSpPr>
          <p:cNvPr id="4403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Modulo-256 free-run counter</a:t>
            </a:r>
          </a:p>
        </p:txBody>
      </p:sp>
      <p:pic>
        <p:nvPicPr>
          <p:cNvPr id="4403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557338"/>
            <a:ext cx="6675438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E625A0F-F2F5-48D6-92E7-4C9F7B45D3A2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74DDBB-669B-47DE-85FC-D3DA6EA297BA}" type="slidenum">
              <a:rPr lang="en-US" altLang="zh-CN"/>
              <a:pPr>
                <a:defRPr/>
              </a:pPr>
              <a:t>39</a:t>
            </a:fld>
            <a:endParaRPr lang="en-US" altLang="zh-CN"/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CN" smtClean="0"/>
              <a:t>16&lt;modulo&lt;256 counters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81075"/>
            <a:ext cx="8229600" cy="29432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mtClean="0"/>
              <a:t>Exp</a:t>
            </a:r>
            <a:r>
              <a:rPr lang="zh-CN" altLang="en-US" smtClean="0"/>
              <a:t>，</a:t>
            </a:r>
            <a:r>
              <a:rPr lang="en-US" altLang="zh-CN" smtClean="0"/>
              <a:t>a modulo-125 counter</a:t>
            </a:r>
          </a:p>
          <a:p>
            <a:pPr eaLnBrk="1" hangingPunct="1">
              <a:buFontTx/>
              <a:buNone/>
            </a:pPr>
            <a:r>
              <a:rPr lang="en-US" altLang="zh-CN" smtClean="0"/>
              <a:t>methods</a:t>
            </a:r>
            <a:r>
              <a:rPr lang="zh-CN" altLang="en-US" smtClean="0"/>
              <a:t>：</a:t>
            </a:r>
          </a:p>
          <a:p>
            <a:pPr eaLnBrk="1" hangingPunct="1">
              <a:buFontTx/>
              <a:buNone/>
            </a:pPr>
            <a:r>
              <a:rPr lang="zh-CN" altLang="en-US" smtClean="0"/>
              <a:t>        </a:t>
            </a:r>
            <a:r>
              <a:rPr lang="en-US" altLang="zh-CN" smtClean="0"/>
              <a:t>feedback-clear — 0~124</a:t>
            </a:r>
            <a:r>
              <a:rPr lang="zh-CN" altLang="en-US" smtClean="0"/>
              <a:t>；</a:t>
            </a:r>
          </a:p>
          <a:p>
            <a:pPr eaLnBrk="1" hangingPunct="1">
              <a:buFontTx/>
              <a:buNone/>
            </a:pPr>
            <a:r>
              <a:rPr lang="zh-CN" altLang="en-US" smtClean="0"/>
              <a:t>        </a:t>
            </a:r>
            <a:r>
              <a:rPr lang="en-US" altLang="zh-CN" smtClean="0"/>
              <a:t>feedback-reload — 131~255</a:t>
            </a:r>
            <a:r>
              <a:rPr lang="zh-CN" altLang="en-US" smtClean="0"/>
              <a:t>，</a:t>
            </a:r>
            <a:r>
              <a:rPr lang="en-US" altLang="zh-CN" smtClean="0"/>
              <a:t>or arbitrary two numbers whose difference is 124 between 0 and 255.</a:t>
            </a:r>
          </a:p>
          <a:p>
            <a:pPr eaLnBrk="1" hangingPunct="1">
              <a:buFontTx/>
              <a:buNone/>
            </a:pPr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22914C8-9422-4520-9051-80A2F7E570A4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CCB262-276A-4CB4-8EB8-10830B22F6ED}" type="slidenum">
              <a:rPr lang="en-US" altLang="zh-CN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88913"/>
            <a:ext cx="8229600" cy="647700"/>
          </a:xfrm>
        </p:spPr>
        <p:txBody>
          <a:bodyPr/>
          <a:lstStyle/>
          <a:p>
            <a:pPr eaLnBrk="1" hangingPunct="1"/>
            <a:r>
              <a:rPr lang="en-US" altLang="zh-CN" smtClean="0"/>
              <a:t>8.2  latches and flip-flops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25538"/>
            <a:ext cx="8229600" cy="50006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dirty="0" smtClean="0">
                <a:solidFill>
                  <a:srgbClr val="0C36E6"/>
                </a:solidFill>
              </a:rPr>
              <a:t>1. SSI latches and flip-flops(figure 8-3)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dirty="0" smtClean="0">
                <a:solidFill>
                  <a:srgbClr val="0C36E6"/>
                </a:solidFill>
              </a:rPr>
              <a:t>      </a:t>
            </a:r>
            <a:r>
              <a:rPr lang="en-US" altLang="zh-CN" dirty="0" smtClean="0"/>
              <a:t>74×74 — dual D f-</a:t>
            </a:r>
            <a:r>
              <a:rPr lang="en-US" altLang="zh-CN" dirty="0" err="1" smtClean="0"/>
              <a:t>fs</a:t>
            </a:r>
            <a:endParaRPr lang="en-US" altLang="zh-CN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dirty="0" smtClean="0"/>
              <a:t>      74×109 — dual J-K’ f-</a:t>
            </a:r>
            <a:r>
              <a:rPr lang="en-US" altLang="zh-CN" dirty="0" err="1" smtClean="0"/>
              <a:t>fs</a:t>
            </a:r>
            <a:endParaRPr lang="en-US" altLang="zh-CN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dirty="0" smtClean="0"/>
              <a:t>      74×375 — quad D latch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dirty="0" smtClean="0">
                <a:solidFill>
                  <a:srgbClr val="0C36E6"/>
                </a:solidFill>
              </a:rPr>
              <a:t>2. Switch </a:t>
            </a:r>
            <a:r>
              <a:rPr lang="en-US" altLang="zh-CN" dirty="0" err="1" smtClean="0">
                <a:solidFill>
                  <a:srgbClr val="0C36E6"/>
                </a:solidFill>
              </a:rPr>
              <a:t>debouncing</a:t>
            </a:r>
            <a:r>
              <a:rPr lang="en-US" altLang="zh-CN" dirty="0" smtClean="0">
                <a:solidFill>
                  <a:srgbClr val="0C36E6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dirty="0" smtClean="0">
                <a:solidFill>
                  <a:srgbClr val="0C36E6"/>
                </a:solidFill>
              </a:rPr>
              <a:t> </a:t>
            </a:r>
            <a:r>
              <a:rPr lang="en-US" altLang="zh-CN" dirty="0" smtClean="0"/>
              <a:t>eliminate bouncing that occurs when the mechanical switch is on and off.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 smtClean="0">
                <a:solidFill>
                  <a:srgbClr val="0C36E6"/>
                </a:solidFill>
              </a:rPr>
              <a:t>3. Bus-holder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 smtClean="0">
                <a:solidFill>
                  <a:srgbClr val="0C36E6"/>
                </a:solidFill>
              </a:rPr>
              <a:t> </a:t>
            </a:r>
            <a:r>
              <a:rPr lang="zh-CN" altLang="en-US" dirty="0" smtClean="0"/>
              <a:t>避免三态输出总线上长期无信号而由噪声、干扰等产生较大电流而损坏器件的问题。</a:t>
            </a:r>
            <a:r>
              <a:rPr lang="zh-CN" altLang="en-US" dirty="0" smtClean="0">
                <a:solidFill>
                  <a:srgbClr val="0C36E6"/>
                </a:solidFill>
              </a:rPr>
              <a:t>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5693E46-C419-447B-B5D2-CB90C6D932C4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9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7F755C-D01C-4623-9336-216B9D01F1EB}" type="slidenum">
              <a:rPr lang="en-US" altLang="zh-CN"/>
              <a:pPr>
                <a:defRPr/>
              </a:pPr>
              <a:t>40</a:t>
            </a:fld>
            <a:endParaRPr lang="en-US" altLang="zh-CN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Circuit for “feedback-clear — 0~124”</a:t>
            </a:r>
          </a:p>
        </p:txBody>
      </p:sp>
      <p:sp>
        <p:nvSpPr>
          <p:cNvPr id="46085" name="Rectangle 8"/>
          <p:cNvSpPr>
            <a:spLocks noChangeArrowheads="1"/>
          </p:cNvSpPr>
          <p:nvPr/>
        </p:nvSpPr>
        <p:spPr bwMode="auto">
          <a:xfrm>
            <a:off x="3440113" y="1412875"/>
            <a:ext cx="2444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500" b="1">
                <a:solidFill>
                  <a:srgbClr val="0000FF"/>
                </a:solidFill>
              </a:rPr>
              <a:t>U1</a:t>
            </a:r>
            <a:endParaRPr lang="en-US" altLang="zh-CN"/>
          </a:p>
        </p:txBody>
      </p:sp>
      <p:sp>
        <p:nvSpPr>
          <p:cNvPr id="46086" name="Rectangle 9"/>
          <p:cNvSpPr>
            <a:spLocks noChangeArrowheads="1"/>
          </p:cNvSpPr>
          <p:nvPr/>
        </p:nvSpPr>
        <p:spPr bwMode="auto">
          <a:xfrm>
            <a:off x="2947988" y="3670300"/>
            <a:ext cx="12858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500" b="1">
                <a:solidFill>
                  <a:srgbClr val="0000FF"/>
                </a:solidFill>
              </a:rPr>
              <a:t>74HC163N_6V</a:t>
            </a:r>
            <a:endParaRPr lang="en-US" altLang="zh-CN"/>
          </a:p>
        </p:txBody>
      </p:sp>
      <p:sp>
        <p:nvSpPr>
          <p:cNvPr id="46087" name="Rectangle 10"/>
          <p:cNvSpPr>
            <a:spLocks noChangeArrowheads="1"/>
          </p:cNvSpPr>
          <p:nvPr/>
        </p:nvSpPr>
        <p:spPr bwMode="auto">
          <a:xfrm>
            <a:off x="3035300" y="1628775"/>
            <a:ext cx="1039813" cy="2012950"/>
          </a:xfrm>
          <a:prstGeom prst="rect">
            <a:avLst/>
          </a:prstGeom>
          <a:noFill/>
          <a:ln w="14288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88" name="Rectangle 11"/>
          <p:cNvSpPr>
            <a:spLocks noChangeArrowheads="1"/>
          </p:cNvSpPr>
          <p:nvPr/>
        </p:nvSpPr>
        <p:spPr bwMode="auto">
          <a:xfrm>
            <a:off x="3800475" y="1671638"/>
            <a:ext cx="244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FF"/>
                </a:solidFill>
                <a:latin typeface="Courier New" pitchFamily="49" charset="0"/>
              </a:rPr>
              <a:t>QA</a:t>
            </a:r>
            <a:endParaRPr lang="en-US" altLang="zh-CN" sz="1600" b="1"/>
          </a:p>
        </p:txBody>
      </p:sp>
      <p:sp>
        <p:nvSpPr>
          <p:cNvPr id="46089" name="Rectangle 12"/>
          <p:cNvSpPr>
            <a:spLocks noChangeArrowheads="1"/>
          </p:cNvSpPr>
          <p:nvPr/>
        </p:nvSpPr>
        <p:spPr bwMode="auto">
          <a:xfrm>
            <a:off x="4140200" y="1655763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FF"/>
                </a:solidFill>
                <a:latin typeface="Courier New" pitchFamily="49" charset="0"/>
              </a:rPr>
              <a:t>14</a:t>
            </a:r>
            <a:endParaRPr lang="en-US" altLang="zh-CN"/>
          </a:p>
        </p:txBody>
      </p:sp>
      <p:sp>
        <p:nvSpPr>
          <p:cNvPr id="46090" name="Line 13"/>
          <p:cNvSpPr>
            <a:spLocks noChangeShapeType="1"/>
          </p:cNvSpPr>
          <p:nvPr/>
        </p:nvSpPr>
        <p:spPr bwMode="auto">
          <a:xfrm flipV="1">
            <a:off x="4067175" y="1808163"/>
            <a:ext cx="252413" cy="0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1" name="Rectangle 14"/>
          <p:cNvSpPr>
            <a:spLocks noChangeArrowheads="1"/>
          </p:cNvSpPr>
          <p:nvPr/>
        </p:nvSpPr>
        <p:spPr bwMode="auto">
          <a:xfrm>
            <a:off x="3800475" y="1881188"/>
            <a:ext cx="244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FF"/>
                </a:solidFill>
                <a:latin typeface="Courier New" pitchFamily="49" charset="0"/>
              </a:rPr>
              <a:t>QB</a:t>
            </a:r>
            <a:endParaRPr lang="en-US" altLang="zh-CN" sz="1600" b="1"/>
          </a:p>
        </p:txBody>
      </p:sp>
      <p:sp>
        <p:nvSpPr>
          <p:cNvPr id="46092" name="Rectangle 15"/>
          <p:cNvSpPr>
            <a:spLocks noChangeArrowheads="1"/>
          </p:cNvSpPr>
          <p:nvPr/>
        </p:nvSpPr>
        <p:spPr bwMode="auto">
          <a:xfrm>
            <a:off x="4132263" y="1881188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FF"/>
                </a:solidFill>
                <a:latin typeface="Courier New" pitchFamily="49" charset="0"/>
              </a:rPr>
              <a:t>13</a:t>
            </a:r>
            <a:endParaRPr lang="en-US" altLang="zh-CN"/>
          </a:p>
        </p:txBody>
      </p:sp>
      <p:sp>
        <p:nvSpPr>
          <p:cNvPr id="46093" name="Line 16"/>
          <p:cNvSpPr>
            <a:spLocks noChangeShapeType="1"/>
          </p:cNvSpPr>
          <p:nvPr/>
        </p:nvSpPr>
        <p:spPr bwMode="auto">
          <a:xfrm flipV="1">
            <a:off x="4067175" y="2024063"/>
            <a:ext cx="288925" cy="0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4" name="Rectangle 17"/>
          <p:cNvSpPr>
            <a:spLocks noChangeArrowheads="1"/>
          </p:cNvSpPr>
          <p:nvPr/>
        </p:nvSpPr>
        <p:spPr bwMode="auto">
          <a:xfrm>
            <a:off x="3800475" y="2060575"/>
            <a:ext cx="244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FF"/>
                </a:solidFill>
                <a:latin typeface="Courier New" pitchFamily="49" charset="0"/>
              </a:rPr>
              <a:t>QC</a:t>
            </a:r>
            <a:endParaRPr lang="en-US" altLang="zh-CN" sz="1600" b="1"/>
          </a:p>
        </p:txBody>
      </p:sp>
      <p:sp>
        <p:nvSpPr>
          <p:cNvPr id="46095" name="Rectangle 18"/>
          <p:cNvSpPr>
            <a:spLocks noChangeArrowheads="1"/>
          </p:cNvSpPr>
          <p:nvPr/>
        </p:nvSpPr>
        <p:spPr bwMode="auto">
          <a:xfrm>
            <a:off x="4132263" y="2052638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FF"/>
                </a:solidFill>
                <a:latin typeface="Courier New" pitchFamily="49" charset="0"/>
              </a:rPr>
              <a:t>12</a:t>
            </a:r>
            <a:endParaRPr lang="en-US" altLang="zh-CN"/>
          </a:p>
        </p:txBody>
      </p:sp>
      <p:sp>
        <p:nvSpPr>
          <p:cNvPr id="46096" name="Line 19"/>
          <p:cNvSpPr>
            <a:spLocks noChangeShapeType="1"/>
          </p:cNvSpPr>
          <p:nvPr/>
        </p:nvSpPr>
        <p:spPr bwMode="auto">
          <a:xfrm>
            <a:off x="4075113" y="2205038"/>
            <a:ext cx="280987" cy="0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7" name="Rectangle 20"/>
          <p:cNvSpPr>
            <a:spLocks noChangeArrowheads="1"/>
          </p:cNvSpPr>
          <p:nvPr/>
        </p:nvSpPr>
        <p:spPr bwMode="auto">
          <a:xfrm>
            <a:off x="3800475" y="2241550"/>
            <a:ext cx="244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FF"/>
                </a:solidFill>
                <a:latin typeface="Courier New" pitchFamily="49" charset="0"/>
              </a:rPr>
              <a:t>QD</a:t>
            </a:r>
            <a:endParaRPr lang="en-US" altLang="zh-CN" sz="1600" b="1"/>
          </a:p>
        </p:txBody>
      </p:sp>
      <p:sp>
        <p:nvSpPr>
          <p:cNvPr id="46098" name="Rectangle 21"/>
          <p:cNvSpPr>
            <a:spLocks noChangeArrowheads="1"/>
          </p:cNvSpPr>
          <p:nvPr/>
        </p:nvSpPr>
        <p:spPr bwMode="auto">
          <a:xfrm>
            <a:off x="4132263" y="224155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FF"/>
                </a:solidFill>
                <a:latin typeface="Courier New" pitchFamily="49" charset="0"/>
              </a:rPr>
              <a:t>11</a:t>
            </a:r>
            <a:endParaRPr lang="en-US" altLang="zh-CN"/>
          </a:p>
        </p:txBody>
      </p:sp>
      <p:sp>
        <p:nvSpPr>
          <p:cNvPr id="46099" name="Line 22"/>
          <p:cNvSpPr>
            <a:spLocks noChangeShapeType="1"/>
          </p:cNvSpPr>
          <p:nvPr/>
        </p:nvSpPr>
        <p:spPr bwMode="auto">
          <a:xfrm flipV="1">
            <a:off x="4067175" y="2384425"/>
            <a:ext cx="252413" cy="0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00" name="Rectangle 23"/>
          <p:cNvSpPr>
            <a:spLocks noChangeArrowheads="1"/>
          </p:cNvSpPr>
          <p:nvPr/>
        </p:nvSpPr>
        <p:spPr bwMode="auto">
          <a:xfrm>
            <a:off x="3671888" y="2463800"/>
            <a:ext cx="3667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FF"/>
                </a:solidFill>
                <a:latin typeface="Courier New" pitchFamily="49" charset="0"/>
              </a:rPr>
              <a:t>RCO</a:t>
            </a:r>
            <a:endParaRPr lang="en-US" altLang="zh-CN" sz="1600" b="1"/>
          </a:p>
        </p:txBody>
      </p:sp>
      <p:sp>
        <p:nvSpPr>
          <p:cNvPr id="46101" name="Rectangle 24"/>
          <p:cNvSpPr>
            <a:spLocks noChangeArrowheads="1"/>
          </p:cNvSpPr>
          <p:nvPr/>
        </p:nvSpPr>
        <p:spPr bwMode="auto">
          <a:xfrm>
            <a:off x="4132263" y="248602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FF"/>
                </a:solidFill>
                <a:latin typeface="Courier New" pitchFamily="49" charset="0"/>
              </a:rPr>
              <a:t>15</a:t>
            </a:r>
            <a:endParaRPr lang="en-US" altLang="zh-CN"/>
          </a:p>
        </p:txBody>
      </p:sp>
      <p:sp>
        <p:nvSpPr>
          <p:cNvPr id="46102" name="Line 25"/>
          <p:cNvSpPr>
            <a:spLocks noChangeShapeType="1"/>
          </p:cNvSpPr>
          <p:nvPr/>
        </p:nvSpPr>
        <p:spPr bwMode="auto">
          <a:xfrm>
            <a:off x="4075113" y="2601913"/>
            <a:ext cx="260350" cy="1587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03" name="Rectangle 26"/>
          <p:cNvSpPr>
            <a:spLocks noChangeArrowheads="1"/>
          </p:cNvSpPr>
          <p:nvPr/>
        </p:nvSpPr>
        <p:spPr bwMode="auto">
          <a:xfrm>
            <a:off x="3122613" y="1700213"/>
            <a:ext cx="1222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FF"/>
                </a:solidFill>
                <a:latin typeface="Courier New" pitchFamily="49" charset="0"/>
              </a:rPr>
              <a:t>A</a:t>
            </a:r>
            <a:endParaRPr lang="en-US" altLang="zh-CN" sz="1600" b="1"/>
          </a:p>
        </p:txBody>
      </p:sp>
      <p:sp>
        <p:nvSpPr>
          <p:cNvPr id="46104" name="Rectangle 27"/>
          <p:cNvSpPr>
            <a:spLocks noChangeArrowheads="1"/>
          </p:cNvSpPr>
          <p:nvPr/>
        </p:nvSpPr>
        <p:spPr bwMode="auto">
          <a:xfrm>
            <a:off x="2833688" y="1700213"/>
            <a:ext cx="762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FF"/>
                </a:solidFill>
                <a:latin typeface="Courier New" pitchFamily="49" charset="0"/>
              </a:rPr>
              <a:t>3</a:t>
            </a:r>
            <a:endParaRPr lang="en-US" altLang="zh-CN"/>
          </a:p>
        </p:txBody>
      </p:sp>
      <p:sp>
        <p:nvSpPr>
          <p:cNvPr id="46105" name="Line 28"/>
          <p:cNvSpPr>
            <a:spLocks noChangeShapeType="1"/>
          </p:cNvSpPr>
          <p:nvPr/>
        </p:nvSpPr>
        <p:spPr bwMode="auto">
          <a:xfrm flipH="1">
            <a:off x="2774950" y="1816100"/>
            <a:ext cx="260350" cy="1588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06" name="Rectangle 29"/>
          <p:cNvSpPr>
            <a:spLocks noChangeArrowheads="1"/>
          </p:cNvSpPr>
          <p:nvPr/>
        </p:nvSpPr>
        <p:spPr bwMode="auto">
          <a:xfrm>
            <a:off x="3122613" y="1881188"/>
            <a:ext cx="1222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FF"/>
                </a:solidFill>
                <a:latin typeface="Courier New" pitchFamily="49" charset="0"/>
              </a:rPr>
              <a:t>B</a:t>
            </a:r>
            <a:endParaRPr lang="en-US" altLang="zh-CN" sz="1600" b="1"/>
          </a:p>
        </p:txBody>
      </p:sp>
      <p:sp>
        <p:nvSpPr>
          <p:cNvPr id="46107" name="Rectangle 30"/>
          <p:cNvSpPr>
            <a:spLocks noChangeArrowheads="1"/>
          </p:cNvSpPr>
          <p:nvPr/>
        </p:nvSpPr>
        <p:spPr bwMode="auto">
          <a:xfrm>
            <a:off x="2833688" y="1881188"/>
            <a:ext cx="762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FF"/>
                </a:solidFill>
                <a:latin typeface="Courier New" pitchFamily="49" charset="0"/>
              </a:rPr>
              <a:t>4</a:t>
            </a:r>
            <a:endParaRPr lang="en-US" altLang="zh-CN"/>
          </a:p>
        </p:txBody>
      </p:sp>
      <p:sp>
        <p:nvSpPr>
          <p:cNvPr id="46108" name="Line 31"/>
          <p:cNvSpPr>
            <a:spLocks noChangeShapeType="1"/>
          </p:cNvSpPr>
          <p:nvPr/>
        </p:nvSpPr>
        <p:spPr bwMode="auto">
          <a:xfrm flipH="1">
            <a:off x="2774950" y="1997075"/>
            <a:ext cx="260350" cy="1588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09" name="Rectangle 32"/>
          <p:cNvSpPr>
            <a:spLocks noChangeArrowheads="1"/>
          </p:cNvSpPr>
          <p:nvPr/>
        </p:nvSpPr>
        <p:spPr bwMode="auto">
          <a:xfrm>
            <a:off x="3122613" y="2032000"/>
            <a:ext cx="1222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FF"/>
                </a:solidFill>
                <a:latin typeface="Courier New" pitchFamily="49" charset="0"/>
              </a:rPr>
              <a:t>C</a:t>
            </a:r>
            <a:endParaRPr lang="en-US" altLang="zh-CN" sz="1600" b="1"/>
          </a:p>
        </p:txBody>
      </p:sp>
      <p:sp>
        <p:nvSpPr>
          <p:cNvPr id="46110" name="Rectangle 33"/>
          <p:cNvSpPr>
            <a:spLocks noChangeArrowheads="1"/>
          </p:cNvSpPr>
          <p:nvPr/>
        </p:nvSpPr>
        <p:spPr bwMode="auto">
          <a:xfrm>
            <a:off x="2833688" y="2060575"/>
            <a:ext cx="762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FF"/>
                </a:solidFill>
                <a:latin typeface="Courier New" pitchFamily="49" charset="0"/>
              </a:rPr>
              <a:t>5</a:t>
            </a:r>
            <a:endParaRPr lang="en-US" altLang="zh-CN"/>
          </a:p>
        </p:txBody>
      </p:sp>
      <p:sp>
        <p:nvSpPr>
          <p:cNvPr id="46111" name="Line 34"/>
          <p:cNvSpPr>
            <a:spLocks noChangeShapeType="1"/>
          </p:cNvSpPr>
          <p:nvPr/>
        </p:nvSpPr>
        <p:spPr bwMode="auto">
          <a:xfrm flipH="1">
            <a:off x="2774950" y="2176463"/>
            <a:ext cx="260350" cy="1587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12" name="Rectangle 35"/>
          <p:cNvSpPr>
            <a:spLocks noChangeArrowheads="1"/>
          </p:cNvSpPr>
          <p:nvPr/>
        </p:nvSpPr>
        <p:spPr bwMode="auto">
          <a:xfrm>
            <a:off x="3122613" y="2205038"/>
            <a:ext cx="1222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FF"/>
                </a:solidFill>
                <a:latin typeface="Courier New" pitchFamily="49" charset="0"/>
              </a:rPr>
              <a:t>D</a:t>
            </a:r>
            <a:endParaRPr lang="en-US" altLang="zh-CN" sz="1600" b="1"/>
          </a:p>
        </p:txBody>
      </p:sp>
      <p:sp>
        <p:nvSpPr>
          <p:cNvPr id="46113" name="Rectangle 36"/>
          <p:cNvSpPr>
            <a:spLocks noChangeArrowheads="1"/>
          </p:cNvSpPr>
          <p:nvPr/>
        </p:nvSpPr>
        <p:spPr bwMode="auto">
          <a:xfrm>
            <a:off x="2833688" y="2227263"/>
            <a:ext cx="762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FF"/>
                </a:solidFill>
                <a:latin typeface="Courier New" pitchFamily="49" charset="0"/>
              </a:rPr>
              <a:t>6</a:t>
            </a:r>
            <a:endParaRPr lang="en-US" altLang="zh-CN"/>
          </a:p>
        </p:txBody>
      </p:sp>
      <p:sp>
        <p:nvSpPr>
          <p:cNvPr id="46114" name="Line 37"/>
          <p:cNvSpPr>
            <a:spLocks noChangeShapeType="1"/>
          </p:cNvSpPr>
          <p:nvPr/>
        </p:nvSpPr>
        <p:spPr bwMode="auto">
          <a:xfrm flipH="1">
            <a:off x="2774950" y="2343150"/>
            <a:ext cx="260350" cy="1588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15" name="Rectangle 38"/>
          <p:cNvSpPr>
            <a:spLocks noChangeArrowheads="1"/>
          </p:cNvSpPr>
          <p:nvPr/>
        </p:nvSpPr>
        <p:spPr bwMode="auto">
          <a:xfrm>
            <a:off x="3122613" y="2492375"/>
            <a:ext cx="3667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FF"/>
                </a:solidFill>
                <a:latin typeface="Courier New" pitchFamily="49" charset="0"/>
              </a:rPr>
              <a:t>ENP</a:t>
            </a:r>
            <a:endParaRPr lang="en-US" altLang="zh-CN" sz="1600" b="1"/>
          </a:p>
        </p:txBody>
      </p:sp>
      <p:sp>
        <p:nvSpPr>
          <p:cNvPr id="46116" name="Rectangle 39"/>
          <p:cNvSpPr>
            <a:spLocks noChangeArrowheads="1"/>
          </p:cNvSpPr>
          <p:nvPr/>
        </p:nvSpPr>
        <p:spPr bwMode="auto">
          <a:xfrm>
            <a:off x="2833688" y="2486025"/>
            <a:ext cx="762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FF"/>
                </a:solidFill>
                <a:latin typeface="Courier New" pitchFamily="49" charset="0"/>
              </a:rPr>
              <a:t>7</a:t>
            </a:r>
            <a:endParaRPr lang="en-US" altLang="zh-CN"/>
          </a:p>
        </p:txBody>
      </p:sp>
      <p:sp>
        <p:nvSpPr>
          <p:cNvPr id="46117" name="Line 40"/>
          <p:cNvSpPr>
            <a:spLocks noChangeShapeType="1"/>
          </p:cNvSpPr>
          <p:nvPr/>
        </p:nvSpPr>
        <p:spPr bwMode="auto">
          <a:xfrm flipH="1">
            <a:off x="2774950" y="2601913"/>
            <a:ext cx="260350" cy="1587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18" name="Rectangle 41"/>
          <p:cNvSpPr>
            <a:spLocks noChangeArrowheads="1"/>
          </p:cNvSpPr>
          <p:nvPr/>
        </p:nvSpPr>
        <p:spPr bwMode="auto">
          <a:xfrm>
            <a:off x="3122613" y="2660650"/>
            <a:ext cx="3667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FF"/>
                </a:solidFill>
                <a:latin typeface="Courier New" pitchFamily="49" charset="0"/>
              </a:rPr>
              <a:t>ENT</a:t>
            </a:r>
            <a:endParaRPr lang="en-US" altLang="zh-CN" sz="1600" b="1"/>
          </a:p>
        </p:txBody>
      </p:sp>
      <p:sp>
        <p:nvSpPr>
          <p:cNvPr id="46119" name="Rectangle 42"/>
          <p:cNvSpPr>
            <a:spLocks noChangeArrowheads="1"/>
          </p:cNvSpPr>
          <p:nvPr/>
        </p:nvSpPr>
        <p:spPr bwMode="auto">
          <a:xfrm>
            <a:off x="2833688" y="2690813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FF"/>
                </a:solidFill>
                <a:latin typeface="Courier New" pitchFamily="49" charset="0"/>
              </a:rPr>
              <a:t>10</a:t>
            </a:r>
            <a:endParaRPr lang="en-US" altLang="zh-CN"/>
          </a:p>
        </p:txBody>
      </p:sp>
      <p:sp>
        <p:nvSpPr>
          <p:cNvPr id="46120" name="Line 43"/>
          <p:cNvSpPr>
            <a:spLocks noChangeShapeType="1"/>
          </p:cNvSpPr>
          <p:nvPr/>
        </p:nvSpPr>
        <p:spPr bwMode="auto">
          <a:xfrm flipH="1">
            <a:off x="2774950" y="2806700"/>
            <a:ext cx="260350" cy="1588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21" name="Rectangle 44"/>
          <p:cNvSpPr>
            <a:spLocks noChangeArrowheads="1"/>
          </p:cNvSpPr>
          <p:nvPr/>
        </p:nvSpPr>
        <p:spPr bwMode="auto">
          <a:xfrm>
            <a:off x="3122613" y="2843213"/>
            <a:ext cx="4889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FF"/>
                </a:solidFill>
                <a:latin typeface="Courier New" pitchFamily="49" charset="0"/>
              </a:rPr>
              <a:t>LOAD</a:t>
            </a:r>
            <a:endParaRPr lang="en-US" altLang="zh-CN" sz="1600" b="1"/>
          </a:p>
        </p:txBody>
      </p:sp>
      <p:sp>
        <p:nvSpPr>
          <p:cNvPr id="46122" name="Rectangle 45"/>
          <p:cNvSpPr>
            <a:spLocks noChangeArrowheads="1"/>
          </p:cNvSpPr>
          <p:nvPr/>
        </p:nvSpPr>
        <p:spPr bwMode="auto">
          <a:xfrm>
            <a:off x="2833688" y="2876550"/>
            <a:ext cx="762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FF"/>
                </a:solidFill>
                <a:latin typeface="Courier New" pitchFamily="49" charset="0"/>
              </a:rPr>
              <a:t>9</a:t>
            </a:r>
            <a:endParaRPr lang="en-US" altLang="zh-CN"/>
          </a:p>
        </p:txBody>
      </p:sp>
      <p:sp>
        <p:nvSpPr>
          <p:cNvPr id="46123" name="Oval 46"/>
          <p:cNvSpPr>
            <a:spLocks noChangeArrowheads="1"/>
          </p:cNvSpPr>
          <p:nvPr/>
        </p:nvSpPr>
        <p:spPr bwMode="auto">
          <a:xfrm>
            <a:off x="2947988" y="2947988"/>
            <a:ext cx="87312" cy="87312"/>
          </a:xfrm>
          <a:prstGeom prst="ellips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24" name="Line 47"/>
          <p:cNvSpPr>
            <a:spLocks noChangeShapeType="1"/>
          </p:cNvSpPr>
          <p:nvPr/>
        </p:nvSpPr>
        <p:spPr bwMode="auto">
          <a:xfrm flipH="1">
            <a:off x="2774950" y="2992438"/>
            <a:ext cx="173038" cy="1587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25" name="Rectangle 48"/>
          <p:cNvSpPr>
            <a:spLocks noChangeArrowheads="1"/>
          </p:cNvSpPr>
          <p:nvPr/>
        </p:nvSpPr>
        <p:spPr bwMode="auto">
          <a:xfrm>
            <a:off x="3122613" y="3094038"/>
            <a:ext cx="3667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FF"/>
                </a:solidFill>
                <a:latin typeface="Courier New" pitchFamily="49" charset="0"/>
              </a:rPr>
              <a:t>CLR</a:t>
            </a:r>
            <a:endParaRPr lang="en-US" altLang="zh-CN" sz="1600" b="1"/>
          </a:p>
        </p:txBody>
      </p:sp>
      <p:sp>
        <p:nvSpPr>
          <p:cNvPr id="46126" name="Rectangle 49"/>
          <p:cNvSpPr>
            <a:spLocks noChangeArrowheads="1"/>
          </p:cNvSpPr>
          <p:nvPr/>
        </p:nvSpPr>
        <p:spPr bwMode="auto">
          <a:xfrm>
            <a:off x="2833688" y="3090863"/>
            <a:ext cx="762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FF"/>
                </a:solidFill>
                <a:latin typeface="Courier New" pitchFamily="49" charset="0"/>
              </a:rPr>
              <a:t>1</a:t>
            </a:r>
            <a:endParaRPr lang="en-US" altLang="zh-CN"/>
          </a:p>
        </p:txBody>
      </p:sp>
      <p:sp>
        <p:nvSpPr>
          <p:cNvPr id="46127" name="Oval 50"/>
          <p:cNvSpPr>
            <a:spLocks noChangeArrowheads="1"/>
          </p:cNvSpPr>
          <p:nvPr/>
        </p:nvSpPr>
        <p:spPr bwMode="auto">
          <a:xfrm>
            <a:off x="2947988" y="3162300"/>
            <a:ext cx="87312" cy="87313"/>
          </a:xfrm>
          <a:prstGeom prst="ellips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28" name="Line 51"/>
          <p:cNvSpPr>
            <a:spLocks noChangeShapeType="1"/>
          </p:cNvSpPr>
          <p:nvPr/>
        </p:nvSpPr>
        <p:spPr bwMode="auto">
          <a:xfrm flipH="1" flipV="1">
            <a:off x="2771775" y="3213100"/>
            <a:ext cx="179388" cy="0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29" name="Rectangle 52"/>
          <p:cNvSpPr>
            <a:spLocks noChangeArrowheads="1"/>
          </p:cNvSpPr>
          <p:nvPr/>
        </p:nvSpPr>
        <p:spPr bwMode="auto">
          <a:xfrm>
            <a:off x="3165475" y="3309938"/>
            <a:ext cx="3667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FF"/>
                </a:solidFill>
                <a:latin typeface="Courier New" pitchFamily="49" charset="0"/>
              </a:rPr>
              <a:t>CLK</a:t>
            </a:r>
            <a:endParaRPr lang="en-US" altLang="zh-CN" sz="1600" b="1"/>
          </a:p>
        </p:txBody>
      </p:sp>
      <p:sp>
        <p:nvSpPr>
          <p:cNvPr id="46130" name="Rectangle 53"/>
          <p:cNvSpPr>
            <a:spLocks noChangeArrowheads="1"/>
          </p:cNvSpPr>
          <p:nvPr/>
        </p:nvSpPr>
        <p:spPr bwMode="auto">
          <a:xfrm>
            <a:off x="2833688" y="3314700"/>
            <a:ext cx="762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FF"/>
                </a:solidFill>
                <a:latin typeface="Courier New" pitchFamily="49" charset="0"/>
              </a:rPr>
              <a:t>2</a:t>
            </a:r>
            <a:endParaRPr lang="en-US" altLang="zh-CN"/>
          </a:p>
        </p:txBody>
      </p:sp>
      <p:sp>
        <p:nvSpPr>
          <p:cNvPr id="46131" name="Oval 54"/>
          <p:cNvSpPr>
            <a:spLocks noChangeArrowheads="1"/>
          </p:cNvSpPr>
          <p:nvPr/>
        </p:nvSpPr>
        <p:spPr bwMode="auto">
          <a:xfrm>
            <a:off x="2947988" y="3386138"/>
            <a:ext cx="87312" cy="87312"/>
          </a:xfrm>
          <a:prstGeom prst="ellips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32" name="Line 55"/>
          <p:cNvSpPr>
            <a:spLocks noChangeShapeType="1"/>
          </p:cNvSpPr>
          <p:nvPr/>
        </p:nvSpPr>
        <p:spPr bwMode="auto">
          <a:xfrm flipH="1">
            <a:off x="2774950" y="3429000"/>
            <a:ext cx="173038" cy="1588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33" name="Line 56"/>
          <p:cNvSpPr>
            <a:spLocks noChangeShapeType="1"/>
          </p:cNvSpPr>
          <p:nvPr/>
        </p:nvSpPr>
        <p:spPr bwMode="auto">
          <a:xfrm flipH="1">
            <a:off x="3035300" y="3429000"/>
            <a:ext cx="71438" cy="44450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34" name="Line 57"/>
          <p:cNvSpPr>
            <a:spLocks noChangeShapeType="1"/>
          </p:cNvSpPr>
          <p:nvPr/>
        </p:nvSpPr>
        <p:spPr bwMode="auto">
          <a:xfrm flipH="1" flipV="1">
            <a:off x="3035300" y="3386138"/>
            <a:ext cx="71438" cy="42862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35" name="Rectangle 58"/>
          <p:cNvSpPr>
            <a:spLocks noChangeArrowheads="1"/>
          </p:cNvSpPr>
          <p:nvPr/>
        </p:nvSpPr>
        <p:spPr bwMode="auto">
          <a:xfrm>
            <a:off x="6443663" y="1412875"/>
            <a:ext cx="2444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500" b="1">
                <a:solidFill>
                  <a:srgbClr val="0000FF"/>
                </a:solidFill>
              </a:rPr>
              <a:t>U2</a:t>
            </a:r>
            <a:endParaRPr lang="en-US" altLang="zh-CN"/>
          </a:p>
        </p:txBody>
      </p:sp>
      <p:sp>
        <p:nvSpPr>
          <p:cNvPr id="46136" name="Rectangle 59"/>
          <p:cNvSpPr>
            <a:spLocks noChangeArrowheads="1"/>
          </p:cNvSpPr>
          <p:nvPr/>
        </p:nvSpPr>
        <p:spPr bwMode="auto">
          <a:xfrm>
            <a:off x="5937250" y="3670300"/>
            <a:ext cx="12858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500" b="1">
                <a:solidFill>
                  <a:srgbClr val="0000FF"/>
                </a:solidFill>
              </a:rPr>
              <a:t>74HC163N_6V</a:t>
            </a:r>
            <a:endParaRPr lang="en-US" altLang="zh-CN"/>
          </a:p>
        </p:txBody>
      </p:sp>
      <p:sp>
        <p:nvSpPr>
          <p:cNvPr id="46137" name="Rectangle 60"/>
          <p:cNvSpPr>
            <a:spLocks noChangeArrowheads="1"/>
          </p:cNvSpPr>
          <p:nvPr/>
        </p:nvSpPr>
        <p:spPr bwMode="auto">
          <a:xfrm>
            <a:off x="6024563" y="1628775"/>
            <a:ext cx="1039812" cy="2012950"/>
          </a:xfrm>
          <a:prstGeom prst="rect">
            <a:avLst/>
          </a:prstGeom>
          <a:noFill/>
          <a:ln w="14288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38" name="Rectangle 73"/>
          <p:cNvSpPr>
            <a:spLocks noChangeArrowheads="1"/>
          </p:cNvSpPr>
          <p:nvPr/>
        </p:nvSpPr>
        <p:spPr bwMode="auto">
          <a:xfrm>
            <a:off x="6716713" y="2530475"/>
            <a:ext cx="3667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FF"/>
                </a:solidFill>
                <a:latin typeface="Courier New" pitchFamily="49" charset="0"/>
              </a:rPr>
              <a:t>RCO</a:t>
            </a:r>
            <a:endParaRPr lang="en-US" altLang="zh-CN" sz="1600" b="1"/>
          </a:p>
        </p:txBody>
      </p:sp>
      <p:sp>
        <p:nvSpPr>
          <p:cNvPr id="46139" name="Rectangle 74"/>
          <p:cNvSpPr>
            <a:spLocks noChangeArrowheads="1"/>
          </p:cNvSpPr>
          <p:nvPr/>
        </p:nvSpPr>
        <p:spPr bwMode="auto">
          <a:xfrm>
            <a:off x="7121525" y="2528888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FF"/>
                </a:solidFill>
                <a:latin typeface="Courier New" pitchFamily="49" charset="0"/>
              </a:rPr>
              <a:t>15</a:t>
            </a:r>
            <a:endParaRPr lang="en-US" altLang="zh-CN"/>
          </a:p>
        </p:txBody>
      </p:sp>
      <p:sp>
        <p:nvSpPr>
          <p:cNvPr id="46140" name="Line 75"/>
          <p:cNvSpPr>
            <a:spLocks noChangeShapeType="1"/>
          </p:cNvSpPr>
          <p:nvPr/>
        </p:nvSpPr>
        <p:spPr bwMode="auto">
          <a:xfrm>
            <a:off x="7064375" y="2644775"/>
            <a:ext cx="258763" cy="1588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41" name="Rectangle 88"/>
          <p:cNvSpPr>
            <a:spLocks noChangeArrowheads="1"/>
          </p:cNvSpPr>
          <p:nvPr/>
        </p:nvSpPr>
        <p:spPr bwMode="auto">
          <a:xfrm>
            <a:off x="6110288" y="2492375"/>
            <a:ext cx="3667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FF"/>
                </a:solidFill>
                <a:latin typeface="Courier New" pitchFamily="49" charset="0"/>
              </a:rPr>
              <a:t>ENP</a:t>
            </a:r>
            <a:endParaRPr lang="en-US" altLang="zh-CN" sz="1600" b="1"/>
          </a:p>
        </p:txBody>
      </p:sp>
      <p:sp>
        <p:nvSpPr>
          <p:cNvPr id="46142" name="Rectangle 89"/>
          <p:cNvSpPr>
            <a:spLocks noChangeArrowheads="1"/>
          </p:cNvSpPr>
          <p:nvPr/>
        </p:nvSpPr>
        <p:spPr bwMode="auto">
          <a:xfrm>
            <a:off x="5821363" y="2486025"/>
            <a:ext cx="762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FF"/>
                </a:solidFill>
                <a:latin typeface="Courier New" pitchFamily="49" charset="0"/>
              </a:rPr>
              <a:t>7</a:t>
            </a:r>
            <a:endParaRPr lang="en-US" altLang="zh-CN"/>
          </a:p>
        </p:txBody>
      </p:sp>
      <p:sp>
        <p:nvSpPr>
          <p:cNvPr id="46143" name="Line 90"/>
          <p:cNvSpPr>
            <a:spLocks noChangeShapeType="1"/>
          </p:cNvSpPr>
          <p:nvPr/>
        </p:nvSpPr>
        <p:spPr bwMode="auto">
          <a:xfrm flipH="1">
            <a:off x="5764213" y="2601913"/>
            <a:ext cx="260350" cy="1587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44" name="Rectangle 91"/>
          <p:cNvSpPr>
            <a:spLocks noChangeArrowheads="1"/>
          </p:cNvSpPr>
          <p:nvPr/>
        </p:nvSpPr>
        <p:spPr bwMode="auto">
          <a:xfrm>
            <a:off x="6110288" y="2660650"/>
            <a:ext cx="3667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FF"/>
                </a:solidFill>
                <a:latin typeface="Courier New" pitchFamily="49" charset="0"/>
              </a:rPr>
              <a:t>ENT</a:t>
            </a:r>
            <a:endParaRPr lang="en-US" altLang="zh-CN" sz="1600" b="1"/>
          </a:p>
        </p:txBody>
      </p:sp>
      <p:sp>
        <p:nvSpPr>
          <p:cNvPr id="46145" name="Rectangle 92"/>
          <p:cNvSpPr>
            <a:spLocks noChangeArrowheads="1"/>
          </p:cNvSpPr>
          <p:nvPr/>
        </p:nvSpPr>
        <p:spPr bwMode="auto">
          <a:xfrm>
            <a:off x="5821363" y="266382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FF"/>
                </a:solidFill>
                <a:latin typeface="Courier New" pitchFamily="49" charset="0"/>
              </a:rPr>
              <a:t>10</a:t>
            </a:r>
            <a:endParaRPr lang="en-US" altLang="zh-CN"/>
          </a:p>
        </p:txBody>
      </p:sp>
      <p:sp>
        <p:nvSpPr>
          <p:cNvPr id="46146" name="Line 93"/>
          <p:cNvSpPr>
            <a:spLocks noChangeShapeType="1"/>
          </p:cNvSpPr>
          <p:nvPr/>
        </p:nvSpPr>
        <p:spPr bwMode="auto">
          <a:xfrm flipH="1">
            <a:off x="5764213" y="2779713"/>
            <a:ext cx="260350" cy="1587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47" name="Rectangle 94"/>
          <p:cNvSpPr>
            <a:spLocks noChangeArrowheads="1"/>
          </p:cNvSpPr>
          <p:nvPr/>
        </p:nvSpPr>
        <p:spPr bwMode="auto">
          <a:xfrm>
            <a:off x="6110288" y="2870200"/>
            <a:ext cx="4889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FF"/>
                </a:solidFill>
                <a:latin typeface="Courier New" pitchFamily="49" charset="0"/>
              </a:rPr>
              <a:t>LOAD</a:t>
            </a:r>
            <a:endParaRPr lang="en-US" altLang="zh-CN" sz="1600" b="1"/>
          </a:p>
        </p:txBody>
      </p:sp>
      <p:sp>
        <p:nvSpPr>
          <p:cNvPr id="46148" name="Rectangle 95"/>
          <p:cNvSpPr>
            <a:spLocks noChangeArrowheads="1"/>
          </p:cNvSpPr>
          <p:nvPr/>
        </p:nvSpPr>
        <p:spPr bwMode="auto">
          <a:xfrm>
            <a:off x="5821363" y="2876550"/>
            <a:ext cx="762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FF"/>
                </a:solidFill>
                <a:latin typeface="Courier New" pitchFamily="49" charset="0"/>
              </a:rPr>
              <a:t>9</a:t>
            </a:r>
            <a:endParaRPr lang="en-US" altLang="zh-CN"/>
          </a:p>
        </p:txBody>
      </p:sp>
      <p:sp>
        <p:nvSpPr>
          <p:cNvPr id="46149" name="Oval 96"/>
          <p:cNvSpPr>
            <a:spLocks noChangeArrowheads="1"/>
          </p:cNvSpPr>
          <p:nvPr/>
        </p:nvSpPr>
        <p:spPr bwMode="auto">
          <a:xfrm>
            <a:off x="5937250" y="2947988"/>
            <a:ext cx="87313" cy="87312"/>
          </a:xfrm>
          <a:prstGeom prst="ellips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50" name="Line 97"/>
          <p:cNvSpPr>
            <a:spLocks noChangeShapeType="1"/>
          </p:cNvSpPr>
          <p:nvPr/>
        </p:nvSpPr>
        <p:spPr bwMode="auto">
          <a:xfrm flipH="1">
            <a:off x="5764213" y="2992438"/>
            <a:ext cx="173037" cy="1587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51" name="Rectangle 98"/>
          <p:cNvSpPr>
            <a:spLocks noChangeArrowheads="1"/>
          </p:cNvSpPr>
          <p:nvPr/>
        </p:nvSpPr>
        <p:spPr bwMode="auto">
          <a:xfrm>
            <a:off x="6110288" y="3094038"/>
            <a:ext cx="3667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FF"/>
                </a:solidFill>
                <a:latin typeface="Courier New" pitchFamily="49" charset="0"/>
              </a:rPr>
              <a:t>CLR</a:t>
            </a:r>
            <a:endParaRPr lang="en-US" altLang="zh-CN" sz="1600" b="1"/>
          </a:p>
        </p:txBody>
      </p:sp>
      <p:sp>
        <p:nvSpPr>
          <p:cNvPr id="46152" name="Rectangle 99"/>
          <p:cNvSpPr>
            <a:spLocks noChangeArrowheads="1"/>
          </p:cNvSpPr>
          <p:nvPr/>
        </p:nvSpPr>
        <p:spPr bwMode="auto">
          <a:xfrm>
            <a:off x="5821363" y="3090863"/>
            <a:ext cx="762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FF"/>
                </a:solidFill>
                <a:latin typeface="Courier New" pitchFamily="49" charset="0"/>
              </a:rPr>
              <a:t>1</a:t>
            </a:r>
            <a:endParaRPr lang="en-US" altLang="zh-CN"/>
          </a:p>
        </p:txBody>
      </p:sp>
      <p:sp>
        <p:nvSpPr>
          <p:cNvPr id="46153" name="Oval 100"/>
          <p:cNvSpPr>
            <a:spLocks noChangeArrowheads="1"/>
          </p:cNvSpPr>
          <p:nvPr/>
        </p:nvSpPr>
        <p:spPr bwMode="auto">
          <a:xfrm>
            <a:off x="5937250" y="3162300"/>
            <a:ext cx="87313" cy="87313"/>
          </a:xfrm>
          <a:prstGeom prst="ellips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54" name="Line 101"/>
          <p:cNvSpPr>
            <a:spLocks noChangeShapeType="1"/>
          </p:cNvSpPr>
          <p:nvPr/>
        </p:nvSpPr>
        <p:spPr bwMode="auto">
          <a:xfrm flipH="1">
            <a:off x="5764213" y="3206750"/>
            <a:ext cx="173037" cy="1588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55" name="Rectangle 102"/>
          <p:cNvSpPr>
            <a:spLocks noChangeArrowheads="1"/>
          </p:cNvSpPr>
          <p:nvPr/>
        </p:nvSpPr>
        <p:spPr bwMode="auto">
          <a:xfrm>
            <a:off x="6154738" y="3309938"/>
            <a:ext cx="3667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FF"/>
                </a:solidFill>
                <a:latin typeface="Courier New" pitchFamily="49" charset="0"/>
              </a:rPr>
              <a:t>CLK</a:t>
            </a:r>
            <a:endParaRPr lang="en-US" altLang="zh-CN" sz="1600" b="1"/>
          </a:p>
        </p:txBody>
      </p:sp>
      <p:sp>
        <p:nvSpPr>
          <p:cNvPr id="46156" name="Rectangle 103"/>
          <p:cNvSpPr>
            <a:spLocks noChangeArrowheads="1"/>
          </p:cNvSpPr>
          <p:nvPr/>
        </p:nvSpPr>
        <p:spPr bwMode="auto">
          <a:xfrm>
            <a:off x="5821363" y="3314700"/>
            <a:ext cx="762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FF"/>
                </a:solidFill>
                <a:latin typeface="Courier New" pitchFamily="49" charset="0"/>
              </a:rPr>
              <a:t>2</a:t>
            </a:r>
            <a:endParaRPr lang="en-US" altLang="zh-CN"/>
          </a:p>
        </p:txBody>
      </p:sp>
      <p:sp>
        <p:nvSpPr>
          <p:cNvPr id="46157" name="Oval 104"/>
          <p:cNvSpPr>
            <a:spLocks noChangeArrowheads="1"/>
          </p:cNvSpPr>
          <p:nvPr/>
        </p:nvSpPr>
        <p:spPr bwMode="auto">
          <a:xfrm>
            <a:off x="5937250" y="3386138"/>
            <a:ext cx="87313" cy="87312"/>
          </a:xfrm>
          <a:prstGeom prst="ellips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58" name="Line 105"/>
          <p:cNvSpPr>
            <a:spLocks noChangeShapeType="1"/>
          </p:cNvSpPr>
          <p:nvPr/>
        </p:nvSpPr>
        <p:spPr bwMode="auto">
          <a:xfrm flipH="1">
            <a:off x="5764213" y="3429000"/>
            <a:ext cx="173037" cy="1588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59" name="Line 106"/>
          <p:cNvSpPr>
            <a:spLocks noChangeShapeType="1"/>
          </p:cNvSpPr>
          <p:nvPr/>
        </p:nvSpPr>
        <p:spPr bwMode="auto">
          <a:xfrm flipH="1">
            <a:off x="6024563" y="3429000"/>
            <a:ext cx="71437" cy="44450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60" name="Line 107"/>
          <p:cNvSpPr>
            <a:spLocks noChangeShapeType="1"/>
          </p:cNvSpPr>
          <p:nvPr/>
        </p:nvSpPr>
        <p:spPr bwMode="auto">
          <a:xfrm flipH="1" flipV="1">
            <a:off x="6024563" y="3386138"/>
            <a:ext cx="71437" cy="42862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61" name="Rectangle 108"/>
          <p:cNvSpPr>
            <a:spLocks noChangeArrowheads="1"/>
          </p:cNvSpPr>
          <p:nvPr/>
        </p:nvSpPr>
        <p:spPr bwMode="auto">
          <a:xfrm>
            <a:off x="2276475" y="4464050"/>
            <a:ext cx="2444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500" b="1">
                <a:solidFill>
                  <a:srgbClr val="0000FF"/>
                </a:solidFill>
              </a:rPr>
              <a:t>U3</a:t>
            </a:r>
            <a:endParaRPr lang="en-US" altLang="zh-CN"/>
          </a:p>
        </p:txBody>
      </p:sp>
      <p:sp>
        <p:nvSpPr>
          <p:cNvPr id="46162" name="Rectangle 109"/>
          <p:cNvSpPr>
            <a:spLocks noChangeArrowheads="1"/>
          </p:cNvSpPr>
          <p:nvPr/>
        </p:nvSpPr>
        <p:spPr bwMode="auto">
          <a:xfrm>
            <a:off x="1827213" y="5229225"/>
            <a:ext cx="7016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500" b="1">
                <a:solidFill>
                  <a:srgbClr val="0000FF"/>
                </a:solidFill>
              </a:rPr>
              <a:t>74HC30</a:t>
            </a:r>
            <a:endParaRPr lang="en-US" altLang="zh-CN"/>
          </a:p>
        </p:txBody>
      </p:sp>
      <p:sp>
        <p:nvSpPr>
          <p:cNvPr id="46163" name="Arc 110"/>
          <p:cNvSpPr>
            <a:spLocks/>
          </p:cNvSpPr>
          <p:nvPr/>
        </p:nvSpPr>
        <p:spPr bwMode="auto">
          <a:xfrm>
            <a:off x="2125663" y="4768850"/>
            <a:ext cx="217487" cy="347663"/>
          </a:xfrm>
          <a:custGeom>
            <a:avLst/>
            <a:gdLst>
              <a:gd name="T0" fmla="*/ 2173722 w 21600"/>
              <a:gd name="T1" fmla="*/ 2798036 h 43198"/>
              <a:gd name="T2" fmla="*/ 2173823 w 21600"/>
              <a:gd name="T3" fmla="*/ 0 h 43198"/>
              <a:gd name="T4" fmla="*/ 2189842 w 21600"/>
              <a:gd name="T5" fmla="*/ 1399022 h 43198"/>
              <a:gd name="T6" fmla="*/ 0 60000 65536"/>
              <a:gd name="T7" fmla="*/ 0 60000 65536"/>
              <a:gd name="T8" fmla="*/ 0 60000 65536"/>
              <a:gd name="T9" fmla="*/ 0 w 21600"/>
              <a:gd name="T10" fmla="*/ 0 h 43198"/>
              <a:gd name="T11" fmla="*/ 21600 w 21600"/>
              <a:gd name="T12" fmla="*/ 43198 h 43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3198" fill="none" extrusionOk="0">
                <a:moveTo>
                  <a:pt x="21440" y="43198"/>
                </a:moveTo>
                <a:cubicBezTo>
                  <a:pt x="9574" y="43111"/>
                  <a:pt x="0" y="33466"/>
                  <a:pt x="0" y="21599"/>
                </a:cubicBezTo>
                <a:cubicBezTo>
                  <a:pt x="-1" y="9731"/>
                  <a:pt x="9574" y="86"/>
                  <a:pt x="21441" y="-1"/>
                </a:cubicBezTo>
              </a:path>
              <a:path w="21600" h="43198" stroke="0" extrusionOk="0">
                <a:moveTo>
                  <a:pt x="21440" y="43198"/>
                </a:moveTo>
                <a:cubicBezTo>
                  <a:pt x="9574" y="43111"/>
                  <a:pt x="0" y="33466"/>
                  <a:pt x="0" y="21599"/>
                </a:cubicBezTo>
                <a:cubicBezTo>
                  <a:pt x="-1" y="9731"/>
                  <a:pt x="9574" y="86"/>
                  <a:pt x="21441" y="-1"/>
                </a:cubicBezTo>
                <a:lnTo>
                  <a:pt x="21600" y="21599"/>
                </a:lnTo>
                <a:lnTo>
                  <a:pt x="21440" y="43198"/>
                </a:lnTo>
                <a:close/>
              </a:path>
            </a:pathLst>
          </a:cu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64" name="Freeform 111"/>
          <p:cNvSpPr>
            <a:spLocks/>
          </p:cNvSpPr>
          <p:nvPr/>
        </p:nvSpPr>
        <p:spPr bwMode="auto">
          <a:xfrm>
            <a:off x="2341563" y="4767263"/>
            <a:ext cx="303212" cy="347662"/>
          </a:xfrm>
          <a:custGeom>
            <a:avLst/>
            <a:gdLst>
              <a:gd name="T0" fmla="*/ 0 w 191"/>
              <a:gd name="T1" fmla="*/ 0 h 219"/>
              <a:gd name="T2" fmla="*/ 481348301 w 191"/>
              <a:gd name="T3" fmla="*/ 0 h 219"/>
              <a:gd name="T4" fmla="*/ 481348301 w 191"/>
              <a:gd name="T5" fmla="*/ 551912676 h 219"/>
              <a:gd name="T6" fmla="*/ 0 w 191"/>
              <a:gd name="T7" fmla="*/ 551912676 h 219"/>
              <a:gd name="T8" fmla="*/ 0 60000 65536"/>
              <a:gd name="T9" fmla="*/ 0 60000 65536"/>
              <a:gd name="T10" fmla="*/ 0 60000 65536"/>
              <a:gd name="T11" fmla="*/ 0 60000 65536"/>
              <a:gd name="T12" fmla="*/ 0 w 191"/>
              <a:gd name="T13" fmla="*/ 0 h 219"/>
              <a:gd name="T14" fmla="*/ 191 w 191"/>
              <a:gd name="T15" fmla="*/ 219 h 21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1" h="219">
                <a:moveTo>
                  <a:pt x="0" y="0"/>
                </a:moveTo>
                <a:lnTo>
                  <a:pt x="191" y="0"/>
                </a:lnTo>
                <a:lnTo>
                  <a:pt x="191" y="219"/>
                </a:lnTo>
                <a:lnTo>
                  <a:pt x="0" y="219"/>
                </a:lnTo>
              </a:path>
            </a:pathLst>
          </a:custGeom>
          <a:noFill/>
          <a:ln w="14288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65" name="Line 112"/>
          <p:cNvSpPr>
            <a:spLocks noChangeShapeType="1"/>
          </p:cNvSpPr>
          <p:nvPr/>
        </p:nvSpPr>
        <p:spPr bwMode="auto">
          <a:xfrm>
            <a:off x="2644775" y="4378325"/>
            <a:ext cx="1588" cy="1125538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66" name="Line 113"/>
          <p:cNvSpPr>
            <a:spLocks noChangeShapeType="1"/>
          </p:cNvSpPr>
          <p:nvPr/>
        </p:nvSpPr>
        <p:spPr bwMode="auto">
          <a:xfrm>
            <a:off x="2644775" y="4421188"/>
            <a:ext cx="260350" cy="1587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67" name="Line 114"/>
          <p:cNvSpPr>
            <a:spLocks noChangeShapeType="1"/>
          </p:cNvSpPr>
          <p:nvPr/>
        </p:nvSpPr>
        <p:spPr bwMode="auto">
          <a:xfrm>
            <a:off x="2644775" y="4551363"/>
            <a:ext cx="260350" cy="1587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68" name="Line 115"/>
          <p:cNvSpPr>
            <a:spLocks noChangeShapeType="1"/>
          </p:cNvSpPr>
          <p:nvPr/>
        </p:nvSpPr>
        <p:spPr bwMode="auto">
          <a:xfrm>
            <a:off x="2644775" y="4681538"/>
            <a:ext cx="260350" cy="1587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69" name="Line 116"/>
          <p:cNvSpPr>
            <a:spLocks noChangeShapeType="1"/>
          </p:cNvSpPr>
          <p:nvPr/>
        </p:nvSpPr>
        <p:spPr bwMode="auto">
          <a:xfrm>
            <a:off x="2644775" y="4811713"/>
            <a:ext cx="260350" cy="1587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70" name="Oval 117"/>
          <p:cNvSpPr>
            <a:spLocks noChangeArrowheads="1"/>
          </p:cNvSpPr>
          <p:nvPr/>
        </p:nvSpPr>
        <p:spPr bwMode="auto">
          <a:xfrm>
            <a:off x="2038350" y="4897438"/>
            <a:ext cx="87313" cy="87312"/>
          </a:xfrm>
          <a:prstGeom prst="ellips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71" name="Line 118"/>
          <p:cNvSpPr>
            <a:spLocks noChangeShapeType="1"/>
          </p:cNvSpPr>
          <p:nvPr/>
        </p:nvSpPr>
        <p:spPr bwMode="auto">
          <a:xfrm flipH="1">
            <a:off x="1865313" y="4941888"/>
            <a:ext cx="173037" cy="1587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72" name="Line 119"/>
          <p:cNvSpPr>
            <a:spLocks noChangeShapeType="1"/>
          </p:cNvSpPr>
          <p:nvPr/>
        </p:nvSpPr>
        <p:spPr bwMode="auto">
          <a:xfrm>
            <a:off x="2644775" y="5070475"/>
            <a:ext cx="260350" cy="1588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73" name="Line 120"/>
          <p:cNvSpPr>
            <a:spLocks noChangeShapeType="1"/>
          </p:cNvSpPr>
          <p:nvPr/>
        </p:nvSpPr>
        <p:spPr bwMode="auto">
          <a:xfrm>
            <a:off x="2644775" y="5200650"/>
            <a:ext cx="260350" cy="1588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74" name="Line 121"/>
          <p:cNvSpPr>
            <a:spLocks noChangeShapeType="1"/>
          </p:cNvSpPr>
          <p:nvPr/>
        </p:nvSpPr>
        <p:spPr bwMode="auto">
          <a:xfrm>
            <a:off x="2644775" y="5330825"/>
            <a:ext cx="260350" cy="1588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75" name="Line 122"/>
          <p:cNvSpPr>
            <a:spLocks noChangeShapeType="1"/>
          </p:cNvSpPr>
          <p:nvPr/>
        </p:nvSpPr>
        <p:spPr bwMode="auto">
          <a:xfrm>
            <a:off x="2644775" y="5461000"/>
            <a:ext cx="260350" cy="1588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76" name="Oval 123"/>
          <p:cNvSpPr>
            <a:spLocks noChangeArrowheads="1"/>
          </p:cNvSpPr>
          <p:nvPr/>
        </p:nvSpPr>
        <p:spPr bwMode="auto">
          <a:xfrm>
            <a:off x="4695825" y="2573338"/>
            <a:ext cx="57150" cy="57150"/>
          </a:xfrm>
          <a:prstGeom prst="ellipse">
            <a:avLst/>
          </a:prstGeom>
          <a:solidFill>
            <a:srgbClr val="B204C4"/>
          </a:solidFill>
          <a:ln w="14288">
            <a:solidFill>
              <a:srgbClr val="B204C4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177" name="Freeform 126"/>
          <p:cNvSpPr>
            <a:spLocks/>
          </p:cNvSpPr>
          <p:nvPr/>
        </p:nvSpPr>
        <p:spPr bwMode="auto">
          <a:xfrm>
            <a:off x="3511550" y="4117975"/>
            <a:ext cx="346075" cy="346075"/>
          </a:xfrm>
          <a:custGeom>
            <a:avLst/>
            <a:gdLst>
              <a:gd name="T0" fmla="*/ 549394107 w 218"/>
              <a:gd name="T1" fmla="*/ 0 h 218"/>
              <a:gd name="T2" fmla="*/ 549394107 w 218"/>
              <a:gd name="T3" fmla="*/ 549394107 h 218"/>
              <a:gd name="T4" fmla="*/ 0 w 218"/>
              <a:gd name="T5" fmla="*/ 274697847 h 218"/>
              <a:gd name="T6" fmla="*/ 549394107 w 218"/>
              <a:gd name="T7" fmla="*/ 0 h 218"/>
              <a:gd name="T8" fmla="*/ 0 60000 65536"/>
              <a:gd name="T9" fmla="*/ 0 60000 65536"/>
              <a:gd name="T10" fmla="*/ 0 60000 65536"/>
              <a:gd name="T11" fmla="*/ 0 60000 65536"/>
              <a:gd name="T12" fmla="*/ 0 w 218"/>
              <a:gd name="T13" fmla="*/ 0 h 218"/>
              <a:gd name="T14" fmla="*/ 218 w 218"/>
              <a:gd name="T15" fmla="*/ 218 h 2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8" h="218">
                <a:moveTo>
                  <a:pt x="218" y="0"/>
                </a:moveTo>
                <a:lnTo>
                  <a:pt x="218" y="218"/>
                </a:lnTo>
                <a:lnTo>
                  <a:pt x="0" y="109"/>
                </a:lnTo>
                <a:lnTo>
                  <a:pt x="218" y="0"/>
                </a:lnTo>
                <a:close/>
              </a:path>
            </a:pathLst>
          </a:custGeom>
          <a:noFill/>
          <a:ln w="14288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78" name="Line 127"/>
          <p:cNvSpPr>
            <a:spLocks noChangeShapeType="1"/>
          </p:cNvSpPr>
          <p:nvPr/>
        </p:nvSpPr>
        <p:spPr bwMode="auto">
          <a:xfrm flipH="1">
            <a:off x="3857625" y="4291013"/>
            <a:ext cx="87313" cy="1587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79" name="Oval 128"/>
          <p:cNvSpPr>
            <a:spLocks noChangeArrowheads="1"/>
          </p:cNvSpPr>
          <p:nvPr/>
        </p:nvSpPr>
        <p:spPr bwMode="auto">
          <a:xfrm>
            <a:off x="3425825" y="4248150"/>
            <a:ext cx="85725" cy="87313"/>
          </a:xfrm>
          <a:prstGeom prst="ellips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80" name="Line 129"/>
          <p:cNvSpPr>
            <a:spLocks noChangeShapeType="1"/>
          </p:cNvSpPr>
          <p:nvPr/>
        </p:nvSpPr>
        <p:spPr bwMode="auto">
          <a:xfrm flipH="1">
            <a:off x="3165475" y="4291013"/>
            <a:ext cx="260350" cy="1587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81" name="Line 130"/>
          <p:cNvSpPr>
            <a:spLocks noChangeShapeType="1"/>
          </p:cNvSpPr>
          <p:nvPr/>
        </p:nvSpPr>
        <p:spPr bwMode="auto">
          <a:xfrm>
            <a:off x="3944938" y="4291013"/>
            <a:ext cx="260350" cy="1587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82" name="Freeform 133"/>
          <p:cNvSpPr>
            <a:spLocks/>
          </p:cNvSpPr>
          <p:nvPr/>
        </p:nvSpPr>
        <p:spPr bwMode="auto">
          <a:xfrm>
            <a:off x="3641725" y="5418138"/>
            <a:ext cx="346075" cy="346075"/>
          </a:xfrm>
          <a:custGeom>
            <a:avLst/>
            <a:gdLst>
              <a:gd name="T0" fmla="*/ 549394107 w 218"/>
              <a:gd name="T1" fmla="*/ 0 h 218"/>
              <a:gd name="T2" fmla="*/ 549394107 w 218"/>
              <a:gd name="T3" fmla="*/ 549394107 h 218"/>
              <a:gd name="T4" fmla="*/ 0 w 218"/>
              <a:gd name="T5" fmla="*/ 274697847 h 218"/>
              <a:gd name="T6" fmla="*/ 549394107 w 218"/>
              <a:gd name="T7" fmla="*/ 0 h 218"/>
              <a:gd name="T8" fmla="*/ 0 60000 65536"/>
              <a:gd name="T9" fmla="*/ 0 60000 65536"/>
              <a:gd name="T10" fmla="*/ 0 60000 65536"/>
              <a:gd name="T11" fmla="*/ 0 60000 65536"/>
              <a:gd name="T12" fmla="*/ 0 w 218"/>
              <a:gd name="T13" fmla="*/ 0 h 218"/>
              <a:gd name="T14" fmla="*/ 218 w 218"/>
              <a:gd name="T15" fmla="*/ 218 h 2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8" h="218">
                <a:moveTo>
                  <a:pt x="218" y="0"/>
                </a:moveTo>
                <a:lnTo>
                  <a:pt x="218" y="218"/>
                </a:lnTo>
                <a:lnTo>
                  <a:pt x="0" y="109"/>
                </a:lnTo>
                <a:lnTo>
                  <a:pt x="218" y="0"/>
                </a:lnTo>
                <a:close/>
              </a:path>
            </a:pathLst>
          </a:custGeom>
          <a:noFill/>
          <a:ln w="14288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83" name="Line 134"/>
          <p:cNvSpPr>
            <a:spLocks noChangeShapeType="1"/>
          </p:cNvSpPr>
          <p:nvPr/>
        </p:nvSpPr>
        <p:spPr bwMode="auto">
          <a:xfrm flipH="1">
            <a:off x="3987800" y="5591175"/>
            <a:ext cx="87313" cy="1588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84" name="Oval 135"/>
          <p:cNvSpPr>
            <a:spLocks noChangeArrowheads="1"/>
          </p:cNvSpPr>
          <p:nvPr/>
        </p:nvSpPr>
        <p:spPr bwMode="auto">
          <a:xfrm>
            <a:off x="3554413" y="5548313"/>
            <a:ext cx="87312" cy="85725"/>
          </a:xfrm>
          <a:prstGeom prst="ellips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85" name="Line 136"/>
          <p:cNvSpPr>
            <a:spLocks noChangeShapeType="1"/>
          </p:cNvSpPr>
          <p:nvPr/>
        </p:nvSpPr>
        <p:spPr bwMode="auto">
          <a:xfrm flipH="1">
            <a:off x="3295650" y="5591175"/>
            <a:ext cx="258763" cy="1588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86" name="Line 137"/>
          <p:cNvSpPr>
            <a:spLocks noChangeShapeType="1"/>
          </p:cNvSpPr>
          <p:nvPr/>
        </p:nvSpPr>
        <p:spPr bwMode="auto">
          <a:xfrm>
            <a:off x="4075113" y="5591175"/>
            <a:ext cx="260350" cy="1588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87" name="Freeform 140"/>
          <p:cNvSpPr>
            <a:spLocks/>
          </p:cNvSpPr>
          <p:nvPr/>
        </p:nvSpPr>
        <p:spPr bwMode="auto">
          <a:xfrm>
            <a:off x="3641725" y="5937250"/>
            <a:ext cx="346075" cy="346075"/>
          </a:xfrm>
          <a:custGeom>
            <a:avLst/>
            <a:gdLst>
              <a:gd name="T0" fmla="*/ 549394107 w 218"/>
              <a:gd name="T1" fmla="*/ 0 h 218"/>
              <a:gd name="T2" fmla="*/ 549394107 w 218"/>
              <a:gd name="T3" fmla="*/ 549394107 h 218"/>
              <a:gd name="T4" fmla="*/ 0 w 218"/>
              <a:gd name="T5" fmla="*/ 274697847 h 218"/>
              <a:gd name="T6" fmla="*/ 549394107 w 218"/>
              <a:gd name="T7" fmla="*/ 0 h 218"/>
              <a:gd name="T8" fmla="*/ 0 60000 65536"/>
              <a:gd name="T9" fmla="*/ 0 60000 65536"/>
              <a:gd name="T10" fmla="*/ 0 60000 65536"/>
              <a:gd name="T11" fmla="*/ 0 60000 65536"/>
              <a:gd name="T12" fmla="*/ 0 w 218"/>
              <a:gd name="T13" fmla="*/ 0 h 218"/>
              <a:gd name="T14" fmla="*/ 218 w 218"/>
              <a:gd name="T15" fmla="*/ 218 h 2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8" h="218">
                <a:moveTo>
                  <a:pt x="218" y="0"/>
                </a:moveTo>
                <a:lnTo>
                  <a:pt x="218" y="218"/>
                </a:lnTo>
                <a:lnTo>
                  <a:pt x="0" y="109"/>
                </a:lnTo>
                <a:lnTo>
                  <a:pt x="218" y="0"/>
                </a:lnTo>
                <a:close/>
              </a:path>
            </a:pathLst>
          </a:custGeom>
          <a:noFill/>
          <a:ln w="14288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88" name="Line 141"/>
          <p:cNvSpPr>
            <a:spLocks noChangeShapeType="1"/>
          </p:cNvSpPr>
          <p:nvPr/>
        </p:nvSpPr>
        <p:spPr bwMode="auto">
          <a:xfrm flipH="1">
            <a:off x="3987800" y="6110288"/>
            <a:ext cx="87313" cy="1587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89" name="Oval 142"/>
          <p:cNvSpPr>
            <a:spLocks noChangeArrowheads="1"/>
          </p:cNvSpPr>
          <p:nvPr/>
        </p:nvSpPr>
        <p:spPr bwMode="auto">
          <a:xfrm>
            <a:off x="3554413" y="6067425"/>
            <a:ext cx="87312" cy="85725"/>
          </a:xfrm>
          <a:prstGeom prst="ellips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90" name="Line 143"/>
          <p:cNvSpPr>
            <a:spLocks noChangeShapeType="1"/>
          </p:cNvSpPr>
          <p:nvPr/>
        </p:nvSpPr>
        <p:spPr bwMode="auto">
          <a:xfrm flipH="1">
            <a:off x="3295650" y="6110288"/>
            <a:ext cx="258763" cy="1587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91" name="Line 144"/>
          <p:cNvSpPr>
            <a:spLocks noChangeShapeType="1"/>
          </p:cNvSpPr>
          <p:nvPr/>
        </p:nvSpPr>
        <p:spPr bwMode="auto">
          <a:xfrm>
            <a:off x="4075113" y="6110288"/>
            <a:ext cx="260350" cy="1587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92" name="Rectangle 145"/>
          <p:cNvSpPr>
            <a:spLocks noChangeArrowheads="1"/>
          </p:cNvSpPr>
          <p:nvPr/>
        </p:nvSpPr>
        <p:spPr bwMode="auto">
          <a:xfrm>
            <a:off x="7380288" y="2133600"/>
            <a:ext cx="2921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b="1">
                <a:solidFill>
                  <a:srgbClr val="000000"/>
                </a:solidFill>
              </a:rPr>
              <a:t>D7</a:t>
            </a:r>
            <a:endParaRPr lang="en-US" altLang="zh-CN"/>
          </a:p>
        </p:txBody>
      </p:sp>
      <p:sp>
        <p:nvSpPr>
          <p:cNvPr id="46193" name="Rectangle 146"/>
          <p:cNvSpPr>
            <a:spLocks noChangeArrowheads="1"/>
          </p:cNvSpPr>
          <p:nvPr/>
        </p:nvSpPr>
        <p:spPr bwMode="auto">
          <a:xfrm>
            <a:off x="7380288" y="1916113"/>
            <a:ext cx="2921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b="1">
                <a:solidFill>
                  <a:srgbClr val="000000"/>
                </a:solidFill>
              </a:rPr>
              <a:t>D6</a:t>
            </a:r>
            <a:endParaRPr lang="en-US" altLang="zh-CN"/>
          </a:p>
        </p:txBody>
      </p:sp>
      <p:sp>
        <p:nvSpPr>
          <p:cNvPr id="46194" name="Rectangle 147"/>
          <p:cNvSpPr>
            <a:spLocks noChangeArrowheads="1"/>
          </p:cNvSpPr>
          <p:nvPr/>
        </p:nvSpPr>
        <p:spPr bwMode="auto">
          <a:xfrm>
            <a:off x="7380288" y="1736725"/>
            <a:ext cx="2921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b="1">
                <a:solidFill>
                  <a:srgbClr val="000000"/>
                </a:solidFill>
              </a:rPr>
              <a:t>D5</a:t>
            </a:r>
            <a:endParaRPr lang="en-US" altLang="zh-CN"/>
          </a:p>
        </p:txBody>
      </p:sp>
      <p:sp>
        <p:nvSpPr>
          <p:cNvPr id="46195" name="Rectangle 148"/>
          <p:cNvSpPr>
            <a:spLocks noChangeArrowheads="1"/>
          </p:cNvSpPr>
          <p:nvPr/>
        </p:nvSpPr>
        <p:spPr bwMode="auto">
          <a:xfrm>
            <a:off x="7380288" y="1520825"/>
            <a:ext cx="2921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b="1">
                <a:solidFill>
                  <a:srgbClr val="000000"/>
                </a:solidFill>
              </a:rPr>
              <a:t>D4</a:t>
            </a:r>
            <a:endParaRPr lang="en-US" altLang="zh-CN"/>
          </a:p>
        </p:txBody>
      </p:sp>
      <p:sp>
        <p:nvSpPr>
          <p:cNvPr id="46196" name="Rectangle 149"/>
          <p:cNvSpPr>
            <a:spLocks noChangeArrowheads="1"/>
          </p:cNvSpPr>
          <p:nvPr/>
        </p:nvSpPr>
        <p:spPr bwMode="auto">
          <a:xfrm>
            <a:off x="4392613" y="2168525"/>
            <a:ext cx="2921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b="1">
                <a:solidFill>
                  <a:srgbClr val="000000"/>
                </a:solidFill>
              </a:rPr>
              <a:t>D3</a:t>
            </a:r>
            <a:endParaRPr lang="en-US" altLang="zh-CN"/>
          </a:p>
        </p:txBody>
      </p:sp>
      <p:sp>
        <p:nvSpPr>
          <p:cNvPr id="46197" name="Rectangle 150"/>
          <p:cNvSpPr>
            <a:spLocks noChangeArrowheads="1"/>
          </p:cNvSpPr>
          <p:nvPr/>
        </p:nvSpPr>
        <p:spPr bwMode="auto">
          <a:xfrm>
            <a:off x="4392613" y="1989138"/>
            <a:ext cx="2921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b="1">
                <a:solidFill>
                  <a:srgbClr val="000000"/>
                </a:solidFill>
              </a:rPr>
              <a:t>D2</a:t>
            </a:r>
            <a:endParaRPr lang="en-US" altLang="zh-CN"/>
          </a:p>
        </p:txBody>
      </p:sp>
      <p:sp>
        <p:nvSpPr>
          <p:cNvPr id="46198" name="Rectangle 151"/>
          <p:cNvSpPr>
            <a:spLocks noChangeArrowheads="1"/>
          </p:cNvSpPr>
          <p:nvPr/>
        </p:nvSpPr>
        <p:spPr bwMode="auto">
          <a:xfrm>
            <a:off x="4392613" y="1808163"/>
            <a:ext cx="2921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b="1">
                <a:solidFill>
                  <a:srgbClr val="000000"/>
                </a:solidFill>
              </a:rPr>
              <a:t>D1</a:t>
            </a:r>
            <a:endParaRPr lang="en-US" altLang="zh-CN"/>
          </a:p>
        </p:txBody>
      </p:sp>
      <p:sp>
        <p:nvSpPr>
          <p:cNvPr id="46199" name="Rectangle 152"/>
          <p:cNvSpPr>
            <a:spLocks noChangeArrowheads="1"/>
          </p:cNvSpPr>
          <p:nvPr/>
        </p:nvSpPr>
        <p:spPr bwMode="auto">
          <a:xfrm>
            <a:off x="4392613" y="1592263"/>
            <a:ext cx="2921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b="1">
                <a:solidFill>
                  <a:srgbClr val="000000"/>
                </a:solidFill>
              </a:rPr>
              <a:t>D0</a:t>
            </a:r>
            <a:endParaRPr lang="en-US" altLang="zh-CN"/>
          </a:p>
        </p:txBody>
      </p:sp>
      <p:sp>
        <p:nvSpPr>
          <p:cNvPr id="46200" name="Rectangle 153"/>
          <p:cNvSpPr>
            <a:spLocks noChangeArrowheads="1"/>
          </p:cNvSpPr>
          <p:nvPr/>
        </p:nvSpPr>
        <p:spPr bwMode="auto">
          <a:xfrm>
            <a:off x="955675" y="3251200"/>
            <a:ext cx="584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b="1">
                <a:solidFill>
                  <a:srgbClr val="000000"/>
                </a:solidFill>
              </a:rPr>
              <a:t>clock</a:t>
            </a:r>
            <a:endParaRPr lang="en-US" altLang="zh-CN"/>
          </a:p>
        </p:txBody>
      </p:sp>
      <p:sp>
        <p:nvSpPr>
          <p:cNvPr id="46201" name="Oval 154"/>
          <p:cNvSpPr>
            <a:spLocks noChangeArrowheads="1"/>
          </p:cNvSpPr>
          <p:nvPr/>
        </p:nvSpPr>
        <p:spPr bwMode="auto">
          <a:xfrm>
            <a:off x="2616200" y="3176588"/>
            <a:ext cx="58738" cy="58737"/>
          </a:xfrm>
          <a:prstGeom prst="ellipse">
            <a:avLst/>
          </a:prstGeom>
          <a:solidFill>
            <a:srgbClr val="FF0000"/>
          </a:solidFill>
          <a:ln w="14288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202" name="Rectangle 155"/>
          <p:cNvSpPr>
            <a:spLocks noChangeArrowheads="1"/>
          </p:cNvSpPr>
          <p:nvPr/>
        </p:nvSpPr>
        <p:spPr bwMode="auto">
          <a:xfrm>
            <a:off x="2068513" y="2298700"/>
            <a:ext cx="2444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500" b="1">
                <a:solidFill>
                  <a:srgbClr val="000000"/>
                </a:solidFill>
              </a:rPr>
              <a:t>R1</a:t>
            </a:r>
            <a:endParaRPr lang="en-US" altLang="zh-CN"/>
          </a:p>
        </p:txBody>
      </p:sp>
      <p:sp>
        <p:nvSpPr>
          <p:cNvPr id="46203" name="Rectangle 156"/>
          <p:cNvSpPr>
            <a:spLocks noChangeArrowheads="1"/>
          </p:cNvSpPr>
          <p:nvPr/>
        </p:nvSpPr>
        <p:spPr bwMode="auto">
          <a:xfrm>
            <a:off x="2009775" y="2689225"/>
            <a:ext cx="212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500" b="1">
                <a:solidFill>
                  <a:srgbClr val="000000"/>
                </a:solidFill>
              </a:rPr>
              <a:t>1k</a:t>
            </a:r>
            <a:endParaRPr lang="en-US" altLang="zh-CN"/>
          </a:p>
        </p:txBody>
      </p:sp>
      <p:sp>
        <p:nvSpPr>
          <p:cNvPr id="46204" name="Freeform 157"/>
          <p:cNvSpPr>
            <a:spLocks/>
          </p:cNvSpPr>
          <p:nvPr/>
        </p:nvSpPr>
        <p:spPr bwMode="auto">
          <a:xfrm>
            <a:off x="1995488" y="2530475"/>
            <a:ext cx="390525" cy="130175"/>
          </a:xfrm>
          <a:custGeom>
            <a:avLst/>
            <a:gdLst>
              <a:gd name="T0" fmla="*/ 0 w 246"/>
              <a:gd name="T1" fmla="*/ 113407832 h 82"/>
              <a:gd name="T2" fmla="*/ 68045020 w 246"/>
              <a:gd name="T3" fmla="*/ 0 h 82"/>
              <a:gd name="T4" fmla="*/ 161290010 w 246"/>
              <a:gd name="T5" fmla="*/ 206652785 h 82"/>
              <a:gd name="T6" fmla="*/ 274697856 w 246"/>
              <a:gd name="T7" fmla="*/ 0 h 82"/>
              <a:gd name="T8" fmla="*/ 367942820 w 246"/>
              <a:gd name="T9" fmla="*/ 206652785 h 82"/>
              <a:gd name="T10" fmla="*/ 481350717 w 246"/>
              <a:gd name="T11" fmla="*/ 0 h 82"/>
              <a:gd name="T12" fmla="*/ 572076319 w 246"/>
              <a:gd name="T13" fmla="*/ 206652785 h 82"/>
              <a:gd name="T14" fmla="*/ 619958482 w 246"/>
              <a:gd name="T15" fmla="*/ 113407832 h 8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46"/>
              <a:gd name="T25" fmla="*/ 0 h 82"/>
              <a:gd name="T26" fmla="*/ 246 w 246"/>
              <a:gd name="T27" fmla="*/ 82 h 8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46" h="82">
                <a:moveTo>
                  <a:pt x="0" y="45"/>
                </a:moveTo>
                <a:lnTo>
                  <a:pt x="27" y="0"/>
                </a:lnTo>
                <a:lnTo>
                  <a:pt x="64" y="82"/>
                </a:lnTo>
                <a:lnTo>
                  <a:pt x="109" y="0"/>
                </a:lnTo>
                <a:lnTo>
                  <a:pt x="146" y="82"/>
                </a:lnTo>
                <a:lnTo>
                  <a:pt x="191" y="0"/>
                </a:lnTo>
                <a:lnTo>
                  <a:pt x="227" y="82"/>
                </a:lnTo>
                <a:lnTo>
                  <a:pt x="246" y="45"/>
                </a:lnTo>
              </a:path>
            </a:pathLst>
          </a:custGeom>
          <a:noFill/>
          <a:ln w="14288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05" name="Line 158"/>
          <p:cNvSpPr>
            <a:spLocks noChangeShapeType="1"/>
          </p:cNvSpPr>
          <p:nvPr/>
        </p:nvSpPr>
        <p:spPr bwMode="auto">
          <a:xfrm flipH="1">
            <a:off x="1865313" y="2601913"/>
            <a:ext cx="130175" cy="1587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06" name="Line 159"/>
          <p:cNvSpPr>
            <a:spLocks noChangeShapeType="1"/>
          </p:cNvSpPr>
          <p:nvPr/>
        </p:nvSpPr>
        <p:spPr bwMode="auto">
          <a:xfrm>
            <a:off x="2386013" y="2601913"/>
            <a:ext cx="130175" cy="1587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07" name="Rectangle 161"/>
          <p:cNvSpPr>
            <a:spLocks noChangeArrowheads="1"/>
          </p:cNvSpPr>
          <p:nvPr/>
        </p:nvSpPr>
        <p:spPr bwMode="auto">
          <a:xfrm>
            <a:off x="1601788" y="1831975"/>
            <a:ext cx="2333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500" b="1">
                <a:solidFill>
                  <a:srgbClr val="000000"/>
                </a:solidFill>
              </a:rPr>
              <a:t>5V</a:t>
            </a:r>
            <a:endParaRPr lang="en-US" altLang="zh-CN"/>
          </a:p>
        </p:txBody>
      </p:sp>
      <p:grpSp>
        <p:nvGrpSpPr>
          <p:cNvPr id="46208" name="Group 242"/>
          <p:cNvGrpSpPr>
            <a:grpSpLocks/>
          </p:cNvGrpSpPr>
          <p:nvPr/>
        </p:nvGrpSpPr>
        <p:grpSpPr bwMode="auto">
          <a:xfrm>
            <a:off x="1560513" y="2097088"/>
            <a:ext cx="360362" cy="287337"/>
            <a:chOff x="975" y="1321"/>
            <a:chExt cx="227" cy="181"/>
          </a:xfrm>
        </p:grpSpPr>
        <p:sp>
          <p:nvSpPr>
            <p:cNvPr id="46275" name="Line 162"/>
            <p:cNvSpPr>
              <a:spLocks noChangeShapeType="1"/>
            </p:cNvSpPr>
            <p:nvPr/>
          </p:nvSpPr>
          <p:spPr bwMode="auto">
            <a:xfrm flipV="1">
              <a:off x="975" y="1321"/>
              <a:ext cx="227" cy="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276" name="Line 163"/>
            <p:cNvSpPr>
              <a:spLocks noChangeShapeType="1"/>
            </p:cNvSpPr>
            <p:nvPr/>
          </p:nvSpPr>
          <p:spPr bwMode="auto">
            <a:xfrm flipH="1">
              <a:off x="1088" y="1321"/>
              <a:ext cx="0" cy="18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6209" name="Oval 164"/>
          <p:cNvSpPr>
            <a:spLocks noChangeArrowheads="1"/>
          </p:cNvSpPr>
          <p:nvPr/>
        </p:nvSpPr>
        <p:spPr bwMode="auto">
          <a:xfrm>
            <a:off x="2616200" y="2573338"/>
            <a:ext cx="58738" cy="57150"/>
          </a:xfrm>
          <a:prstGeom prst="ellipse">
            <a:avLst/>
          </a:prstGeom>
          <a:solidFill>
            <a:schemeClr val="tx1"/>
          </a:solidFill>
          <a:ln w="1428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210" name="Oval 165"/>
          <p:cNvSpPr>
            <a:spLocks noChangeArrowheads="1"/>
          </p:cNvSpPr>
          <p:nvPr/>
        </p:nvSpPr>
        <p:spPr bwMode="auto">
          <a:xfrm>
            <a:off x="2616200" y="2778125"/>
            <a:ext cx="58738" cy="57150"/>
          </a:xfrm>
          <a:prstGeom prst="ellipse">
            <a:avLst/>
          </a:prstGeom>
          <a:solidFill>
            <a:schemeClr val="tx1"/>
          </a:solidFill>
          <a:ln w="1428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211" name="Rectangle 166"/>
          <p:cNvSpPr>
            <a:spLocks noChangeArrowheads="1"/>
          </p:cNvSpPr>
          <p:nvPr/>
        </p:nvSpPr>
        <p:spPr bwMode="auto">
          <a:xfrm>
            <a:off x="5345113" y="1706563"/>
            <a:ext cx="2444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500" b="1">
                <a:solidFill>
                  <a:srgbClr val="000000"/>
                </a:solidFill>
              </a:rPr>
              <a:t>R2</a:t>
            </a:r>
            <a:endParaRPr lang="en-US" altLang="zh-CN"/>
          </a:p>
        </p:txBody>
      </p:sp>
      <p:sp>
        <p:nvSpPr>
          <p:cNvPr id="46212" name="Rectangle 167"/>
          <p:cNvSpPr>
            <a:spLocks noChangeArrowheads="1"/>
          </p:cNvSpPr>
          <p:nvPr/>
        </p:nvSpPr>
        <p:spPr bwMode="auto">
          <a:xfrm>
            <a:off x="5345113" y="1909763"/>
            <a:ext cx="212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500" b="1">
                <a:solidFill>
                  <a:srgbClr val="000000"/>
                </a:solidFill>
              </a:rPr>
              <a:t>1k</a:t>
            </a:r>
            <a:endParaRPr lang="en-US" altLang="zh-CN"/>
          </a:p>
        </p:txBody>
      </p:sp>
      <p:sp>
        <p:nvSpPr>
          <p:cNvPr id="46213" name="Freeform 168"/>
          <p:cNvSpPr>
            <a:spLocks/>
          </p:cNvSpPr>
          <p:nvPr/>
        </p:nvSpPr>
        <p:spPr bwMode="auto">
          <a:xfrm>
            <a:off x="5186363" y="1822450"/>
            <a:ext cx="130175" cy="390525"/>
          </a:xfrm>
          <a:custGeom>
            <a:avLst/>
            <a:gdLst>
              <a:gd name="T0" fmla="*/ 93246565 w 82"/>
              <a:gd name="T1" fmla="*/ 0 h 246"/>
              <a:gd name="T2" fmla="*/ 206652785 w 82"/>
              <a:gd name="T3" fmla="*/ 68045020 h 246"/>
              <a:gd name="T4" fmla="*/ 0 w 82"/>
              <a:gd name="T5" fmla="*/ 161290010 h 246"/>
              <a:gd name="T6" fmla="*/ 206652785 w 82"/>
              <a:gd name="T7" fmla="*/ 274697856 h 246"/>
              <a:gd name="T8" fmla="*/ 0 w 82"/>
              <a:gd name="T9" fmla="*/ 367942820 h 246"/>
              <a:gd name="T10" fmla="*/ 206652785 w 82"/>
              <a:gd name="T11" fmla="*/ 481350717 h 246"/>
              <a:gd name="T12" fmla="*/ 0 w 82"/>
              <a:gd name="T13" fmla="*/ 572076319 h 246"/>
              <a:gd name="T14" fmla="*/ 93246565 w 82"/>
              <a:gd name="T15" fmla="*/ 619958482 h 2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82"/>
              <a:gd name="T25" fmla="*/ 0 h 246"/>
              <a:gd name="T26" fmla="*/ 82 w 82"/>
              <a:gd name="T27" fmla="*/ 246 h 24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82" h="246">
                <a:moveTo>
                  <a:pt x="37" y="0"/>
                </a:moveTo>
                <a:lnTo>
                  <a:pt x="82" y="27"/>
                </a:lnTo>
                <a:lnTo>
                  <a:pt x="0" y="64"/>
                </a:lnTo>
                <a:lnTo>
                  <a:pt x="82" y="109"/>
                </a:lnTo>
                <a:lnTo>
                  <a:pt x="0" y="146"/>
                </a:lnTo>
                <a:lnTo>
                  <a:pt x="82" y="191"/>
                </a:lnTo>
                <a:lnTo>
                  <a:pt x="0" y="227"/>
                </a:lnTo>
                <a:lnTo>
                  <a:pt x="37" y="246"/>
                </a:lnTo>
              </a:path>
            </a:pathLst>
          </a:custGeom>
          <a:noFill/>
          <a:ln w="14288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14" name="Line 169"/>
          <p:cNvSpPr>
            <a:spLocks noChangeShapeType="1"/>
          </p:cNvSpPr>
          <p:nvPr/>
        </p:nvSpPr>
        <p:spPr bwMode="auto">
          <a:xfrm flipV="1">
            <a:off x="5245100" y="1692275"/>
            <a:ext cx="1588" cy="130175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15" name="Line 170"/>
          <p:cNvSpPr>
            <a:spLocks noChangeShapeType="1"/>
          </p:cNvSpPr>
          <p:nvPr/>
        </p:nvSpPr>
        <p:spPr bwMode="auto">
          <a:xfrm>
            <a:off x="5245100" y="2212975"/>
            <a:ext cx="1588" cy="130175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16" name="Rectangle 172"/>
          <p:cNvSpPr>
            <a:spLocks noChangeArrowheads="1"/>
          </p:cNvSpPr>
          <p:nvPr/>
        </p:nvSpPr>
        <p:spPr bwMode="auto">
          <a:xfrm>
            <a:off x="5111750" y="1042988"/>
            <a:ext cx="2333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500" b="1">
                <a:solidFill>
                  <a:srgbClr val="000000"/>
                </a:solidFill>
              </a:rPr>
              <a:t>5V</a:t>
            </a:r>
            <a:endParaRPr lang="en-US" altLang="zh-CN"/>
          </a:p>
        </p:txBody>
      </p:sp>
      <p:sp>
        <p:nvSpPr>
          <p:cNvPr id="46217" name="Line 174"/>
          <p:cNvSpPr>
            <a:spLocks noChangeShapeType="1"/>
          </p:cNvSpPr>
          <p:nvPr/>
        </p:nvSpPr>
        <p:spPr bwMode="auto">
          <a:xfrm>
            <a:off x="5245100" y="1303338"/>
            <a:ext cx="1588" cy="258762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18" name="Oval 175"/>
          <p:cNvSpPr>
            <a:spLocks noChangeArrowheads="1"/>
          </p:cNvSpPr>
          <p:nvPr/>
        </p:nvSpPr>
        <p:spPr bwMode="auto">
          <a:xfrm>
            <a:off x="2460625" y="3400425"/>
            <a:ext cx="58738" cy="58738"/>
          </a:xfrm>
          <a:prstGeom prst="ellipse">
            <a:avLst/>
          </a:prstGeom>
          <a:solidFill>
            <a:schemeClr val="tx1"/>
          </a:solidFill>
          <a:ln w="1428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219" name="Oval 176"/>
          <p:cNvSpPr>
            <a:spLocks noChangeArrowheads="1"/>
          </p:cNvSpPr>
          <p:nvPr/>
        </p:nvSpPr>
        <p:spPr bwMode="auto">
          <a:xfrm>
            <a:off x="1576388" y="3400425"/>
            <a:ext cx="58737" cy="58738"/>
          </a:xfrm>
          <a:prstGeom prst="ellipse">
            <a:avLst/>
          </a:prstGeom>
          <a:solidFill>
            <a:schemeClr val="tx1"/>
          </a:solidFill>
          <a:ln w="1428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220" name="Line 177"/>
          <p:cNvSpPr>
            <a:spLocks noChangeShapeType="1"/>
          </p:cNvSpPr>
          <p:nvPr/>
        </p:nvSpPr>
        <p:spPr bwMode="auto">
          <a:xfrm>
            <a:off x="4335463" y="2601913"/>
            <a:ext cx="388937" cy="1587"/>
          </a:xfrm>
          <a:prstGeom prst="line">
            <a:avLst/>
          </a:prstGeom>
          <a:noFill/>
          <a:ln w="19050">
            <a:solidFill>
              <a:srgbClr val="B204C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21" name="Line 178"/>
          <p:cNvSpPr>
            <a:spLocks noChangeShapeType="1"/>
          </p:cNvSpPr>
          <p:nvPr/>
        </p:nvSpPr>
        <p:spPr bwMode="auto">
          <a:xfrm>
            <a:off x="4724400" y="2601913"/>
            <a:ext cx="1039813" cy="1587"/>
          </a:xfrm>
          <a:prstGeom prst="line">
            <a:avLst/>
          </a:prstGeom>
          <a:noFill/>
          <a:ln w="19050">
            <a:solidFill>
              <a:srgbClr val="B204C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22" name="Freeform 179"/>
          <p:cNvSpPr>
            <a:spLocks/>
          </p:cNvSpPr>
          <p:nvPr/>
        </p:nvSpPr>
        <p:spPr bwMode="auto">
          <a:xfrm>
            <a:off x="4724400" y="2601913"/>
            <a:ext cx="1039813" cy="179387"/>
          </a:xfrm>
          <a:custGeom>
            <a:avLst/>
            <a:gdLst>
              <a:gd name="T0" fmla="*/ 1650703713 w 655"/>
              <a:gd name="T1" fmla="*/ 392435305 h 82"/>
              <a:gd name="T2" fmla="*/ 0 w 655"/>
              <a:gd name="T3" fmla="*/ 392435305 h 82"/>
              <a:gd name="T4" fmla="*/ 0 w 655"/>
              <a:gd name="T5" fmla="*/ 0 h 82"/>
              <a:gd name="T6" fmla="*/ 0 60000 65536"/>
              <a:gd name="T7" fmla="*/ 0 60000 65536"/>
              <a:gd name="T8" fmla="*/ 0 60000 65536"/>
              <a:gd name="T9" fmla="*/ 0 w 655"/>
              <a:gd name="T10" fmla="*/ 0 h 82"/>
              <a:gd name="T11" fmla="*/ 655 w 655"/>
              <a:gd name="T12" fmla="*/ 82 h 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55" h="82">
                <a:moveTo>
                  <a:pt x="655" y="82"/>
                </a:moveTo>
                <a:lnTo>
                  <a:pt x="0" y="82"/>
                </a:lnTo>
                <a:lnTo>
                  <a:pt x="0" y="0"/>
                </a:lnTo>
              </a:path>
            </a:pathLst>
          </a:custGeom>
          <a:noFill/>
          <a:ln w="19050" cmpd="sng">
            <a:solidFill>
              <a:srgbClr val="B204C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23" name="Freeform 180"/>
          <p:cNvSpPr>
            <a:spLocks/>
          </p:cNvSpPr>
          <p:nvPr/>
        </p:nvSpPr>
        <p:spPr bwMode="auto">
          <a:xfrm>
            <a:off x="2905125" y="5330825"/>
            <a:ext cx="390525" cy="260350"/>
          </a:xfrm>
          <a:custGeom>
            <a:avLst/>
            <a:gdLst>
              <a:gd name="T0" fmla="*/ 619958482 w 246"/>
              <a:gd name="T1" fmla="*/ 413305570 h 164"/>
              <a:gd name="T2" fmla="*/ 413305622 w 246"/>
              <a:gd name="T3" fmla="*/ 413305570 h 164"/>
              <a:gd name="T4" fmla="*/ 413305622 w 246"/>
              <a:gd name="T5" fmla="*/ 0 h 164"/>
              <a:gd name="T6" fmla="*/ 0 w 246"/>
              <a:gd name="T7" fmla="*/ 0 h 164"/>
              <a:gd name="T8" fmla="*/ 0 60000 65536"/>
              <a:gd name="T9" fmla="*/ 0 60000 65536"/>
              <a:gd name="T10" fmla="*/ 0 60000 65536"/>
              <a:gd name="T11" fmla="*/ 0 60000 65536"/>
              <a:gd name="T12" fmla="*/ 0 w 246"/>
              <a:gd name="T13" fmla="*/ 0 h 164"/>
              <a:gd name="T14" fmla="*/ 246 w 246"/>
              <a:gd name="T15" fmla="*/ 164 h 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6" h="164">
                <a:moveTo>
                  <a:pt x="246" y="164"/>
                </a:moveTo>
                <a:lnTo>
                  <a:pt x="164" y="164"/>
                </a:lnTo>
                <a:lnTo>
                  <a:pt x="164" y="0"/>
                </a:lnTo>
                <a:lnTo>
                  <a:pt x="0" y="0"/>
                </a:lnTo>
              </a:path>
            </a:pathLst>
          </a:custGeom>
          <a:noFill/>
          <a:ln w="14288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24" name="Freeform 181"/>
          <p:cNvSpPr>
            <a:spLocks/>
          </p:cNvSpPr>
          <p:nvPr/>
        </p:nvSpPr>
        <p:spPr bwMode="auto">
          <a:xfrm>
            <a:off x="2905125" y="5461000"/>
            <a:ext cx="390525" cy="649288"/>
          </a:xfrm>
          <a:custGeom>
            <a:avLst/>
            <a:gdLst>
              <a:gd name="T0" fmla="*/ 619958482 w 246"/>
              <a:gd name="T1" fmla="*/ 1030745583 h 409"/>
              <a:gd name="T2" fmla="*/ 206652811 w 246"/>
              <a:gd name="T3" fmla="*/ 1030745583 h 409"/>
              <a:gd name="T4" fmla="*/ 206652811 w 246"/>
              <a:gd name="T5" fmla="*/ 0 h 409"/>
              <a:gd name="T6" fmla="*/ 0 w 246"/>
              <a:gd name="T7" fmla="*/ 0 h 409"/>
              <a:gd name="T8" fmla="*/ 0 60000 65536"/>
              <a:gd name="T9" fmla="*/ 0 60000 65536"/>
              <a:gd name="T10" fmla="*/ 0 60000 65536"/>
              <a:gd name="T11" fmla="*/ 0 60000 65536"/>
              <a:gd name="T12" fmla="*/ 0 w 246"/>
              <a:gd name="T13" fmla="*/ 0 h 409"/>
              <a:gd name="T14" fmla="*/ 246 w 246"/>
              <a:gd name="T15" fmla="*/ 409 h 4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6" h="409">
                <a:moveTo>
                  <a:pt x="246" y="409"/>
                </a:moveTo>
                <a:lnTo>
                  <a:pt x="82" y="409"/>
                </a:lnTo>
                <a:lnTo>
                  <a:pt x="82" y="0"/>
                </a:lnTo>
                <a:lnTo>
                  <a:pt x="0" y="0"/>
                </a:lnTo>
              </a:path>
            </a:pathLst>
          </a:custGeom>
          <a:noFill/>
          <a:ln w="14288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25" name="Freeform 182"/>
          <p:cNvSpPr>
            <a:spLocks/>
          </p:cNvSpPr>
          <p:nvPr/>
        </p:nvSpPr>
        <p:spPr bwMode="auto">
          <a:xfrm>
            <a:off x="2905125" y="4291013"/>
            <a:ext cx="260350" cy="130175"/>
          </a:xfrm>
          <a:custGeom>
            <a:avLst/>
            <a:gdLst>
              <a:gd name="T0" fmla="*/ 413305570 w 164"/>
              <a:gd name="T1" fmla="*/ 0 h 82"/>
              <a:gd name="T2" fmla="*/ 0 w 164"/>
              <a:gd name="T3" fmla="*/ 0 h 82"/>
              <a:gd name="T4" fmla="*/ 0 w 164"/>
              <a:gd name="T5" fmla="*/ 206652785 h 82"/>
              <a:gd name="T6" fmla="*/ 0 60000 65536"/>
              <a:gd name="T7" fmla="*/ 0 60000 65536"/>
              <a:gd name="T8" fmla="*/ 0 60000 65536"/>
              <a:gd name="T9" fmla="*/ 0 w 164"/>
              <a:gd name="T10" fmla="*/ 0 h 82"/>
              <a:gd name="T11" fmla="*/ 164 w 164"/>
              <a:gd name="T12" fmla="*/ 82 h 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4" h="82">
                <a:moveTo>
                  <a:pt x="164" y="0"/>
                </a:moveTo>
                <a:lnTo>
                  <a:pt x="0" y="0"/>
                </a:lnTo>
                <a:lnTo>
                  <a:pt x="0" y="82"/>
                </a:lnTo>
              </a:path>
            </a:pathLst>
          </a:custGeom>
          <a:noFill/>
          <a:ln w="14288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26" name="Freeform 183"/>
          <p:cNvSpPr>
            <a:spLocks/>
          </p:cNvSpPr>
          <p:nvPr/>
        </p:nvSpPr>
        <p:spPr bwMode="auto">
          <a:xfrm>
            <a:off x="1735138" y="3203575"/>
            <a:ext cx="909637" cy="1738313"/>
          </a:xfrm>
          <a:custGeom>
            <a:avLst/>
            <a:gdLst>
              <a:gd name="T0" fmla="*/ 206652660 w 573"/>
              <a:gd name="T1" fmla="*/ 2147483647 h 1146"/>
              <a:gd name="T2" fmla="*/ 0 w 573"/>
              <a:gd name="T3" fmla="*/ 2147483647 h 1146"/>
              <a:gd name="T4" fmla="*/ 0 w 573"/>
              <a:gd name="T5" fmla="*/ 0 h 1146"/>
              <a:gd name="T6" fmla="*/ 1444047725 w 573"/>
              <a:gd name="T7" fmla="*/ 0 h 1146"/>
              <a:gd name="T8" fmla="*/ 0 60000 65536"/>
              <a:gd name="T9" fmla="*/ 0 60000 65536"/>
              <a:gd name="T10" fmla="*/ 0 60000 65536"/>
              <a:gd name="T11" fmla="*/ 0 60000 65536"/>
              <a:gd name="T12" fmla="*/ 0 w 573"/>
              <a:gd name="T13" fmla="*/ 0 h 1146"/>
              <a:gd name="T14" fmla="*/ 573 w 573"/>
              <a:gd name="T15" fmla="*/ 1146 h 11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3" h="1146">
                <a:moveTo>
                  <a:pt x="82" y="1146"/>
                </a:moveTo>
                <a:lnTo>
                  <a:pt x="0" y="1146"/>
                </a:lnTo>
                <a:lnTo>
                  <a:pt x="0" y="0"/>
                </a:lnTo>
                <a:lnTo>
                  <a:pt x="573" y="0"/>
                </a:lnTo>
              </a:path>
            </a:pathLst>
          </a:custGeom>
          <a:noFill/>
          <a:ln w="14288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27" name="Line 184"/>
          <p:cNvSpPr>
            <a:spLocks noChangeShapeType="1"/>
          </p:cNvSpPr>
          <p:nvPr/>
        </p:nvSpPr>
        <p:spPr bwMode="auto">
          <a:xfrm>
            <a:off x="2644775" y="3206750"/>
            <a:ext cx="130175" cy="1588"/>
          </a:xfrm>
          <a:prstGeom prst="line">
            <a:avLst/>
          </a:prstGeom>
          <a:noFill/>
          <a:ln w="14288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28" name="Freeform 185"/>
          <p:cNvSpPr>
            <a:spLocks/>
          </p:cNvSpPr>
          <p:nvPr/>
        </p:nvSpPr>
        <p:spPr bwMode="auto">
          <a:xfrm>
            <a:off x="2636838" y="3203575"/>
            <a:ext cx="3127375" cy="568325"/>
          </a:xfrm>
          <a:custGeom>
            <a:avLst/>
            <a:gdLst>
              <a:gd name="T0" fmla="*/ 2147483647 w 1965"/>
              <a:gd name="T1" fmla="*/ 0 h 409"/>
              <a:gd name="T2" fmla="*/ 2147483647 w 1965"/>
              <a:gd name="T3" fmla="*/ 0 h 409"/>
              <a:gd name="T4" fmla="*/ 2147483647 w 1965"/>
              <a:gd name="T5" fmla="*/ 789714795 h 409"/>
              <a:gd name="T6" fmla="*/ 0 w 1965"/>
              <a:gd name="T7" fmla="*/ 789714795 h 409"/>
              <a:gd name="T8" fmla="*/ 0 w 1965"/>
              <a:gd name="T9" fmla="*/ 0 h 4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65"/>
              <a:gd name="T16" fmla="*/ 0 h 409"/>
              <a:gd name="T17" fmla="*/ 1965 w 1965"/>
              <a:gd name="T18" fmla="*/ 409 h 4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65" h="409">
                <a:moveTo>
                  <a:pt x="1965" y="0"/>
                </a:moveTo>
                <a:lnTo>
                  <a:pt x="1310" y="0"/>
                </a:lnTo>
                <a:lnTo>
                  <a:pt x="1310" y="409"/>
                </a:lnTo>
                <a:lnTo>
                  <a:pt x="0" y="409"/>
                </a:lnTo>
                <a:lnTo>
                  <a:pt x="0" y="0"/>
                </a:lnTo>
              </a:path>
            </a:pathLst>
          </a:custGeom>
          <a:noFill/>
          <a:ln w="14288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29" name="Line 186"/>
          <p:cNvSpPr>
            <a:spLocks noChangeShapeType="1"/>
          </p:cNvSpPr>
          <p:nvPr/>
        </p:nvSpPr>
        <p:spPr bwMode="auto">
          <a:xfrm flipH="1">
            <a:off x="2644775" y="2601913"/>
            <a:ext cx="130175" cy="1587"/>
          </a:xfrm>
          <a:prstGeom prst="line">
            <a:avLst/>
          </a:prstGeom>
          <a:noFill/>
          <a:ln w="142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30" name="Line 187"/>
          <p:cNvSpPr>
            <a:spLocks noChangeShapeType="1"/>
          </p:cNvSpPr>
          <p:nvPr/>
        </p:nvSpPr>
        <p:spPr bwMode="auto">
          <a:xfrm flipH="1">
            <a:off x="2516188" y="2601913"/>
            <a:ext cx="128587" cy="1587"/>
          </a:xfrm>
          <a:prstGeom prst="line">
            <a:avLst/>
          </a:prstGeom>
          <a:noFill/>
          <a:ln w="142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31" name="Freeform 188"/>
          <p:cNvSpPr>
            <a:spLocks/>
          </p:cNvSpPr>
          <p:nvPr/>
        </p:nvSpPr>
        <p:spPr bwMode="auto">
          <a:xfrm>
            <a:off x="1735138" y="2343150"/>
            <a:ext cx="130175" cy="258763"/>
          </a:xfrm>
          <a:custGeom>
            <a:avLst/>
            <a:gdLst>
              <a:gd name="T0" fmla="*/ 206652785 w 82"/>
              <a:gd name="T1" fmla="*/ 410787002 h 163"/>
              <a:gd name="T2" fmla="*/ 0 w 82"/>
              <a:gd name="T3" fmla="*/ 410787002 h 163"/>
              <a:gd name="T4" fmla="*/ 0 w 82"/>
              <a:gd name="T5" fmla="*/ 0 h 163"/>
              <a:gd name="T6" fmla="*/ 0 60000 65536"/>
              <a:gd name="T7" fmla="*/ 0 60000 65536"/>
              <a:gd name="T8" fmla="*/ 0 60000 65536"/>
              <a:gd name="T9" fmla="*/ 0 w 82"/>
              <a:gd name="T10" fmla="*/ 0 h 163"/>
              <a:gd name="T11" fmla="*/ 82 w 82"/>
              <a:gd name="T12" fmla="*/ 163 h 1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2" h="163">
                <a:moveTo>
                  <a:pt x="82" y="163"/>
                </a:moveTo>
                <a:lnTo>
                  <a:pt x="0" y="163"/>
                </a:lnTo>
                <a:lnTo>
                  <a:pt x="0" y="0"/>
                </a:lnTo>
              </a:path>
            </a:pathLst>
          </a:custGeom>
          <a:noFill/>
          <a:ln w="14288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32" name="Line 189"/>
          <p:cNvSpPr>
            <a:spLocks noChangeShapeType="1"/>
          </p:cNvSpPr>
          <p:nvPr/>
        </p:nvSpPr>
        <p:spPr bwMode="auto">
          <a:xfrm flipH="1">
            <a:off x="2644775" y="2806700"/>
            <a:ext cx="130175" cy="1588"/>
          </a:xfrm>
          <a:prstGeom prst="line">
            <a:avLst/>
          </a:prstGeom>
          <a:noFill/>
          <a:ln w="142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33" name="Line 190"/>
          <p:cNvSpPr>
            <a:spLocks noChangeShapeType="1"/>
          </p:cNvSpPr>
          <p:nvPr/>
        </p:nvSpPr>
        <p:spPr bwMode="auto">
          <a:xfrm flipV="1">
            <a:off x="2644775" y="2601913"/>
            <a:ext cx="1588" cy="130175"/>
          </a:xfrm>
          <a:prstGeom prst="line">
            <a:avLst/>
          </a:prstGeom>
          <a:noFill/>
          <a:ln w="142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34" name="Freeform 191"/>
          <p:cNvSpPr>
            <a:spLocks/>
          </p:cNvSpPr>
          <p:nvPr/>
        </p:nvSpPr>
        <p:spPr bwMode="auto">
          <a:xfrm>
            <a:off x="2644775" y="2732088"/>
            <a:ext cx="130175" cy="260350"/>
          </a:xfrm>
          <a:custGeom>
            <a:avLst/>
            <a:gdLst>
              <a:gd name="T0" fmla="*/ 206652785 w 82"/>
              <a:gd name="T1" fmla="*/ 413305570 h 164"/>
              <a:gd name="T2" fmla="*/ 0 w 82"/>
              <a:gd name="T3" fmla="*/ 413305570 h 164"/>
              <a:gd name="T4" fmla="*/ 0 w 82"/>
              <a:gd name="T5" fmla="*/ 0 h 164"/>
              <a:gd name="T6" fmla="*/ 0 60000 65536"/>
              <a:gd name="T7" fmla="*/ 0 60000 65536"/>
              <a:gd name="T8" fmla="*/ 0 60000 65536"/>
              <a:gd name="T9" fmla="*/ 0 w 82"/>
              <a:gd name="T10" fmla="*/ 0 h 164"/>
              <a:gd name="T11" fmla="*/ 82 w 82"/>
              <a:gd name="T12" fmla="*/ 164 h 1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2" h="164">
                <a:moveTo>
                  <a:pt x="82" y="164"/>
                </a:moveTo>
                <a:lnTo>
                  <a:pt x="0" y="164"/>
                </a:lnTo>
                <a:lnTo>
                  <a:pt x="0" y="0"/>
                </a:lnTo>
              </a:path>
            </a:pathLst>
          </a:custGeom>
          <a:noFill/>
          <a:ln w="14288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35" name="Freeform 192"/>
          <p:cNvSpPr>
            <a:spLocks/>
          </p:cNvSpPr>
          <p:nvPr/>
        </p:nvSpPr>
        <p:spPr bwMode="auto">
          <a:xfrm>
            <a:off x="5245100" y="2343150"/>
            <a:ext cx="519113" cy="649288"/>
          </a:xfrm>
          <a:custGeom>
            <a:avLst/>
            <a:gdLst>
              <a:gd name="T0" fmla="*/ 824092572 w 327"/>
              <a:gd name="T1" fmla="*/ 1030745583 h 409"/>
              <a:gd name="T2" fmla="*/ 0 w 327"/>
              <a:gd name="T3" fmla="*/ 1030745583 h 409"/>
              <a:gd name="T4" fmla="*/ 0 w 327"/>
              <a:gd name="T5" fmla="*/ 0 h 409"/>
              <a:gd name="T6" fmla="*/ 0 60000 65536"/>
              <a:gd name="T7" fmla="*/ 0 60000 65536"/>
              <a:gd name="T8" fmla="*/ 0 60000 65536"/>
              <a:gd name="T9" fmla="*/ 0 w 327"/>
              <a:gd name="T10" fmla="*/ 0 h 409"/>
              <a:gd name="T11" fmla="*/ 327 w 327"/>
              <a:gd name="T12" fmla="*/ 409 h 40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7" h="409">
                <a:moveTo>
                  <a:pt x="327" y="409"/>
                </a:moveTo>
                <a:lnTo>
                  <a:pt x="0" y="409"/>
                </a:lnTo>
                <a:lnTo>
                  <a:pt x="0" y="0"/>
                </a:lnTo>
              </a:path>
            </a:pathLst>
          </a:custGeom>
          <a:noFill/>
          <a:ln w="14288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36" name="Line 193"/>
          <p:cNvSpPr>
            <a:spLocks noChangeShapeType="1"/>
          </p:cNvSpPr>
          <p:nvPr/>
        </p:nvSpPr>
        <p:spPr bwMode="auto">
          <a:xfrm flipV="1">
            <a:off x="5245100" y="1562100"/>
            <a:ext cx="1588" cy="130175"/>
          </a:xfrm>
          <a:prstGeom prst="line">
            <a:avLst/>
          </a:prstGeom>
          <a:noFill/>
          <a:ln w="142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37" name="Freeform 194"/>
          <p:cNvSpPr>
            <a:spLocks/>
          </p:cNvSpPr>
          <p:nvPr/>
        </p:nvSpPr>
        <p:spPr bwMode="auto">
          <a:xfrm>
            <a:off x="4205288" y="2343150"/>
            <a:ext cx="3248025" cy="1947863"/>
          </a:xfrm>
          <a:custGeom>
            <a:avLst/>
            <a:gdLst>
              <a:gd name="T0" fmla="*/ 2147483647 w 2046"/>
              <a:gd name="T1" fmla="*/ 0 h 1227"/>
              <a:gd name="T2" fmla="*/ 2147483647 w 2046"/>
              <a:gd name="T3" fmla="*/ 0 h 1227"/>
              <a:gd name="T4" fmla="*/ 2147483647 w 2046"/>
              <a:gd name="T5" fmla="*/ 2147483647 h 1227"/>
              <a:gd name="T6" fmla="*/ 0 w 2046"/>
              <a:gd name="T7" fmla="*/ 2147483647 h 1227"/>
              <a:gd name="T8" fmla="*/ 0 60000 65536"/>
              <a:gd name="T9" fmla="*/ 0 60000 65536"/>
              <a:gd name="T10" fmla="*/ 0 60000 65536"/>
              <a:gd name="T11" fmla="*/ 0 60000 65536"/>
              <a:gd name="T12" fmla="*/ 0 w 2046"/>
              <a:gd name="T13" fmla="*/ 0 h 1227"/>
              <a:gd name="T14" fmla="*/ 2046 w 2046"/>
              <a:gd name="T15" fmla="*/ 1227 h 12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46" h="1227">
                <a:moveTo>
                  <a:pt x="1964" y="0"/>
                </a:moveTo>
                <a:lnTo>
                  <a:pt x="2046" y="0"/>
                </a:lnTo>
                <a:lnTo>
                  <a:pt x="2046" y="1227"/>
                </a:lnTo>
                <a:lnTo>
                  <a:pt x="0" y="1227"/>
                </a:lnTo>
              </a:path>
            </a:pathLst>
          </a:custGeom>
          <a:noFill/>
          <a:ln w="14288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38" name="Freeform 195"/>
          <p:cNvSpPr>
            <a:spLocks/>
          </p:cNvSpPr>
          <p:nvPr/>
        </p:nvSpPr>
        <p:spPr bwMode="auto">
          <a:xfrm>
            <a:off x="2905125" y="2133600"/>
            <a:ext cx="4943475" cy="2417763"/>
          </a:xfrm>
          <a:custGeom>
            <a:avLst/>
            <a:gdLst>
              <a:gd name="T0" fmla="*/ 2147483647 w 3111"/>
              <a:gd name="T1" fmla="*/ 0 h 1473"/>
              <a:gd name="T2" fmla="*/ 2147483647 w 3111"/>
              <a:gd name="T3" fmla="*/ 0 h 1473"/>
              <a:gd name="T4" fmla="*/ 2147483647 w 3111"/>
              <a:gd name="T5" fmla="*/ 2147483647 h 1473"/>
              <a:gd name="T6" fmla="*/ 0 w 3111"/>
              <a:gd name="T7" fmla="*/ 2147483647 h 1473"/>
              <a:gd name="T8" fmla="*/ 0 60000 65536"/>
              <a:gd name="T9" fmla="*/ 0 60000 65536"/>
              <a:gd name="T10" fmla="*/ 0 60000 65536"/>
              <a:gd name="T11" fmla="*/ 0 60000 65536"/>
              <a:gd name="T12" fmla="*/ 0 w 3111"/>
              <a:gd name="T13" fmla="*/ 0 h 1473"/>
              <a:gd name="T14" fmla="*/ 3111 w 3111"/>
              <a:gd name="T15" fmla="*/ 1473 h 14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111" h="1473">
                <a:moveTo>
                  <a:pt x="2783" y="0"/>
                </a:moveTo>
                <a:lnTo>
                  <a:pt x="3111" y="0"/>
                </a:lnTo>
                <a:lnTo>
                  <a:pt x="3111" y="1473"/>
                </a:lnTo>
                <a:lnTo>
                  <a:pt x="0" y="1473"/>
                </a:lnTo>
              </a:path>
            </a:pathLst>
          </a:custGeom>
          <a:noFill/>
          <a:ln w="14288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39" name="Freeform 196"/>
          <p:cNvSpPr>
            <a:spLocks/>
          </p:cNvSpPr>
          <p:nvPr/>
        </p:nvSpPr>
        <p:spPr bwMode="auto">
          <a:xfrm>
            <a:off x="2905125" y="1952625"/>
            <a:ext cx="4835525" cy="2728913"/>
          </a:xfrm>
          <a:custGeom>
            <a:avLst/>
            <a:gdLst>
              <a:gd name="T0" fmla="*/ 2147483647 w 3029"/>
              <a:gd name="T1" fmla="*/ 0 h 1637"/>
              <a:gd name="T2" fmla="*/ 2147483647 w 3029"/>
              <a:gd name="T3" fmla="*/ 0 h 1637"/>
              <a:gd name="T4" fmla="*/ 2147483647 w 3029"/>
              <a:gd name="T5" fmla="*/ 2147483647 h 1637"/>
              <a:gd name="T6" fmla="*/ 0 w 3029"/>
              <a:gd name="T7" fmla="*/ 2147483647 h 1637"/>
              <a:gd name="T8" fmla="*/ 0 60000 65536"/>
              <a:gd name="T9" fmla="*/ 0 60000 65536"/>
              <a:gd name="T10" fmla="*/ 0 60000 65536"/>
              <a:gd name="T11" fmla="*/ 0 60000 65536"/>
              <a:gd name="T12" fmla="*/ 0 w 3029"/>
              <a:gd name="T13" fmla="*/ 0 h 1637"/>
              <a:gd name="T14" fmla="*/ 3029 w 3029"/>
              <a:gd name="T15" fmla="*/ 1637 h 16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29" h="1637">
                <a:moveTo>
                  <a:pt x="2783" y="0"/>
                </a:moveTo>
                <a:lnTo>
                  <a:pt x="3029" y="0"/>
                </a:lnTo>
                <a:lnTo>
                  <a:pt x="3029" y="1637"/>
                </a:lnTo>
                <a:lnTo>
                  <a:pt x="0" y="1637"/>
                </a:lnTo>
              </a:path>
            </a:pathLst>
          </a:custGeom>
          <a:noFill/>
          <a:ln w="14288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40" name="Freeform 197"/>
          <p:cNvSpPr>
            <a:spLocks/>
          </p:cNvSpPr>
          <p:nvPr/>
        </p:nvSpPr>
        <p:spPr bwMode="auto">
          <a:xfrm>
            <a:off x="2905125" y="1773238"/>
            <a:ext cx="5051425" cy="3038475"/>
          </a:xfrm>
          <a:custGeom>
            <a:avLst/>
            <a:gdLst>
              <a:gd name="T0" fmla="*/ 2147483647 w 2947"/>
              <a:gd name="T1" fmla="*/ 0 h 1801"/>
              <a:gd name="T2" fmla="*/ 2147483647 w 2947"/>
              <a:gd name="T3" fmla="*/ 0 h 1801"/>
              <a:gd name="T4" fmla="*/ 2147483647 w 2947"/>
              <a:gd name="T5" fmla="*/ 2147483647 h 1801"/>
              <a:gd name="T6" fmla="*/ 0 w 2947"/>
              <a:gd name="T7" fmla="*/ 2147483647 h 1801"/>
              <a:gd name="T8" fmla="*/ 0 60000 65536"/>
              <a:gd name="T9" fmla="*/ 0 60000 65536"/>
              <a:gd name="T10" fmla="*/ 0 60000 65536"/>
              <a:gd name="T11" fmla="*/ 0 60000 65536"/>
              <a:gd name="T12" fmla="*/ 0 w 2947"/>
              <a:gd name="T13" fmla="*/ 0 h 1801"/>
              <a:gd name="T14" fmla="*/ 2947 w 2947"/>
              <a:gd name="T15" fmla="*/ 1801 h 180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47" h="1801">
                <a:moveTo>
                  <a:pt x="2783" y="0"/>
                </a:moveTo>
                <a:lnTo>
                  <a:pt x="2947" y="0"/>
                </a:lnTo>
                <a:lnTo>
                  <a:pt x="2947" y="1801"/>
                </a:lnTo>
                <a:lnTo>
                  <a:pt x="0" y="1801"/>
                </a:lnTo>
              </a:path>
            </a:pathLst>
          </a:custGeom>
          <a:noFill/>
          <a:ln w="14288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41" name="Freeform 198"/>
          <p:cNvSpPr>
            <a:spLocks/>
          </p:cNvSpPr>
          <p:nvPr/>
        </p:nvSpPr>
        <p:spPr bwMode="auto">
          <a:xfrm>
            <a:off x="2905125" y="2384425"/>
            <a:ext cx="1558925" cy="2686050"/>
          </a:xfrm>
          <a:custGeom>
            <a:avLst/>
            <a:gdLst>
              <a:gd name="T0" fmla="*/ 2147483647 w 982"/>
              <a:gd name="T1" fmla="*/ 0 h 1718"/>
              <a:gd name="T2" fmla="*/ 2147483647 w 982"/>
              <a:gd name="T3" fmla="*/ 0 h 1718"/>
              <a:gd name="T4" fmla="*/ 2147483647 w 982"/>
              <a:gd name="T5" fmla="*/ 2147483647 h 1718"/>
              <a:gd name="T6" fmla="*/ 0 w 982"/>
              <a:gd name="T7" fmla="*/ 2147483647 h 1718"/>
              <a:gd name="T8" fmla="*/ 0 60000 65536"/>
              <a:gd name="T9" fmla="*/ 0 60000 65536"/>
              <a:gd name="T10" fmla="*/ 0 60000 65536"/>
              <a:gd name="T11" fmla="*/ 0 60000 65536"/>
              <a:gd name="T12" fmla="*/ 0 w 982"/>
              <a:gd name="T13" fmla="*/ 0 h 1718"/>
              <a:gd name="T14" fmla="*/ 982 w 982"/>
              <a:gd name="T15" fmla="*/ 1718 h 17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2" h="1718">
                <a:moveTo>
                  <a:pt x="901" y="0"/>
                </a:moveTo>
                <a:lnTo>
                  <a:pt x="982" y="0"/>
                </a:lnTo>
                <a:lnTo>
                  <a:pt x="982" y="1718"/>
                </a:lnTo>
                <a:lnTo>
                  <a:pt x="0" y="1718"/>
                </a:lnTo>
              </a:path>
            </a:pathLst>
          </a:custGeom>
          <a:noFill/>
          <a:ln w="14288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42" name="Freeform 199"/>
          <p:cNvSpPr>
            <a:spLocks/>
          </p:cNvSpPr>
          <p:nvPr/>
        </p:nvSpPr>
        <p:spPr bwMode="auto">
          <a:xfrm>
            <a:off x="2905125" y="2205038"/>
            <a:ext cx="1703388" cy="2995612"/>
          </a:xfrm>
          <a:custGeom>
            <a:avLst/>
            <a:gdLst>
              <a:gd name="T0" fmla="*/ 2147483647 w 1064"/>
              <a:gd name="T1" fmla="*/ 0 h 1882"/>
              <a:gd name="T2" fmla="*/ 2147483647 w 1064"/>
              <a:gd name="T3" fmla="*/ 0 h 1882"/>
              <a:gd name="T4" fmla="*/ 2147483647 w 1064"/>
              <a:gd name="T5" fmla="*/ 2147483647 h 1882"/>
              <a:gd name="T6" fmla="*/ 0 w 1064"/>
              <a:gd name="T7" fmla="*/ 2147483647 h 1882"/>
              <a:gd name="T8" fmla="*/ 0 60000 65536"/>
              <a:gd name="T9" fmla="*/ 0 60000 65536"/>
              <a:gd name="T10" fmla="*/ 0 60000 65536"/>
              <a:gd name="T11" fmla="*/ 0 60000 65536"/>
              <a:gd name="T12" fmla="*/ 0 w 1064"/>
              <a:gd name="T13" fmla="*/ 0 h 1882"/>
              <a:gd name="T14" fmla="*/ 1064 w 1064"/>
              <a:gd name="T15" fmla="*/ 1882 h 188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64" h="1882">
                <a:moveTo>
                  <a:pt x="901" y="0"/>
                </a:moveTo>
                <a:lnTo>
                  <a:pt x="1064" y="0"/>
                </a:lnTo>
                <a:lnTo>
                  <a:pt x="1064" y="1882"/>
                </a:lnTo>
                <a:lnTo>
                  <a:pt x="0" y="1882"/>
                </a:lnTo>
              </a:path>
            </a:pathLst>
          </a:custGeom>
          <a:noFill/>
          <a:ln w="14288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43" name="Freeform 200"/>
          <p:cNvSpPr>
            <a:spLocks/>
          </p:cNvSpPr>
          <p:nvPr/>
        </p:nvSpPr>
        <p:spPr bwMode="auto">
          <a:xfrm>
            <a:off x="4335463" y="2024063"/>
            <a:ext cx="519112" cy="3567112"/>
          </a:xfrm>
          <a:custGeom>
            <a:avLst/>
            <a:gdLst>
              <a:gd name="T0" fmla="*/ 0 w 327"/>
              <a:gd name="T1" fmla="*/ 0 h 2210"/>
              <a:gd name="T2" fmla="*/ 824089397 w 327"/>
              <a:gd name="T3" fmla="*/ 0 h 2210"/>
              <a:gd name="T4" fmla="*/ 824089397 w 327"/>
              <a:gd name="T5" fmla="*/ 2147483647 h 2210"/>
              <a:gd name="T6" fmla="*/ 0 w 327"/>
              <a:gd name="T7" fmla="*/ 2147483647 h 2210"/>
              <a:gd name="T8" fmla="*/ 0 60000 65536"/>
              <a:gd name="T9" fmla="*/ 0 60000 65536"/>
              <a:gd name="T10" fmla="*/ 0 60000 65536"/>
              <a:gd name="T11" fmla="*/ 0 60000 65536"/>
              <a:gd name="T12" fmla="*/ 0 w 327"/>
              <a:gd name="T13" fmla="*/ 0 h 2210"/>
              <a:gd name="T14" fmla="*/ 327 w 327"/>
              <a:gd name="T15" fmla="*/ 2210 h 22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7" h="2210">
                <a:moveTo>
                  <a:pt x="0" y="0"/>
                </a:moveTo>
                <a:lnTo>
                  <a:pt x="327" y="0"/>
                </a:lnTo>
                <a:lnTo>
                  <a:pt x="327" y="2210"/>
                </a:lnTo>
                <a:lnTo>
                  <a:pt x="0" y="2210"/>
                </a:lnTo>
              </a:path>
            </a:pathLst>
          </a:custGeom>
          <a:noFill/>
          <a:ln w="14288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44" name="Freeform 201"/>
          <p:cNvSpPr>
            <a:spLocks/>
          </p:cNvSpPr>
          <p:nvPr/>
        </p:nvSpPr>
        <p:spPr bwMode="auto">
          <a:xfrm>
            <a:off x="4335463" y="1808163"/>
            <a:ext cx="649287" cy="4302125"/>
          </a:xfrm>
          <a:custGeom>
            <a:avLst/>
            <a:gdLst>
              <a:gd name="T0" fmla="*/ 0 w 409"/>
              <a:gd name="T1" fmla="*/ 0 h 2619"/>
              <a:gd name="T2" fmla="*/ 1030742408 w 409"/>
              <a:gd name="T3" fmla="*/ 0 h 2619"/>
              <a:gd name="T4" fmla="*/ 1030742408 w 409"/>
              <a:gd name="T5" fmla="*/ 2147483647 h 2619"/>
              <a:gd name="T6" fmla="*/ 0 w 409"/>
              <a:gd name="T7" fmla="*/ 2147483647 h 2619"/>
              <a:gd name="T8" fmla="*/ 0 60000 65536"/>
              <a:gd name="T9" fmla="*/ 0 60000 65536"/>
              <a:gd name="T10" fmla="*/ 0 60000 65536"/>
              <a:gd name="T11" fmla="*/ 0 60000 65536"/>
              <a:gd name="T12" fmla="*/ 0 w 409"/>
              <a:gd name="T13" fmla="*/ 0 h 2619"/>
              <a:gd name="T14" fmla="*/ 409 w 409"/>
              <a:gd name="T15" fmla="*/ 2619 h 261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9" h="2619">
                <a:moveTo>
                  <a:pt x="0" y="0"/>
                </a:moveTo>
                <a:lnTo>
                  <a:pt x="409" y="0"/>
                </a:lnTo>
                <a:lnTo>
                  <a:pt x="409" y="2619"/>
                </a:lnTo>
                <a:lnTo>
                  <a:pt x="0" y="2619"/>
                </a:lnTo>
              </a:path>
            </a:pathLst>
          </a:custGeom>
          <a:noFill/>
          <a:ln w="14288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45" name="Line 202"/>
          <p:cNvSpPr>
            <a:spLocks noChangeShapeType="1"/>
          </p:cNvSpPr>
          <p:nvPr/>
        </p:nvSpPr>
        <p:spPr bwMode="auto">
          <a:xfrm flipH="1">
            <a:off x="2519363" y="3429000"/>
            <a:ext cx="2555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46" name="Freeform 203"/>
          <p:cNvSpPr>
            <a:spLocks/>
          </p:cNvSpPr>
          <p:nvPr/>
        </p:nvSpPr>
        <p:spPr bwMode="auto">
          <a:xfrm>
            <a:off x="2501900" y="3429000"/>
            <a:ext cx="3262313" cy="473075"/>
          </a:xfrm>
          <a:custGeom>
            <a:avLst/>
            <a:gdLst>
              <a:gd name="T0" fmla="*/ 0 w 2046"/>
              <a:gd name="T1" fmla="*/ 0 h 328"/>
              <a:gd name="T2" fmla="*/ 0 w 2046"/>
              <a:gd name="T3" fmla="*/ 682316864 h 328"/>
              <a:gd name="T4" fmla="*/ 2147483647 w 2046"/>
              <a:gd name="T5" fmla="*/ 682316864 h 328"/>
              <a:gd name="T6" fmla="*/ 2147483647 w 2046"/>
              <a:gd name="T7" fmla="*/ 0 h 328"/>
              <a:gd name="T8" fmla="*/ 2147483647 w 2046"/>
              <a:gd name="T9" fmla="*/ 0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46"/>
              <a:gd name="T16" fmla="*/ 0 h 328"/>
              <a:gd name="T17" fmla="*/ 2046 w 2046"/>
              <a:gd name="T18" fmla="*/ 328 h 3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46" h="328">
                <a:moveTo>
                  <a:pt x="0" y="0"/>
                </a:moveTo>
                <a:lnTo>
                  <a:pt x="0" y="328"/>
                </a:lnTo>
                <a:lnTo>
                  <a:pt x="1637" y="328"/>
                </a:lnTo>
                <a:lnTo>
                  <a:pt x="1637" y="0"/>
                </a:lnTo>
                <a:lnTo>
                  <a:pt x="2046" y="0"/>
                </a:lnTo>
              </a:path>
            </a:pathLst>
          </a:custGeom>
          <a:noFill/>
          <a:ln w="19050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47" name="Line 204"/>
          <p:cNvSpPr>
            <a:spLocks noChangeShapeType="1"/>
          </p:cNvSpPr>
          <p:nvPr/>
        </p:nvSpPr>
        <p:spPr bwMode="auto">
          <a:xfrm flipH="1">
            <a:off x="1606550" y="3429000"/>
            <a:ext cx="909638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48" name="Rectangle 205"/>
          <p:cNvSpPr>
            <a:spLocks noChangeArrowheads="1"/>
          </p:cNvSpPr>
          <p:nvPr/>
        </p:nvSpPr>
        <p:spPr bwMode="auto">
          <a:xfrm>
            <a:off x="6105525" y="1700213"/>
            <a:ext cx="1222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FF"/>
                </a:solidFill>
                <a:latin typeface="Courier New" pitchFamily="49" charset="0"/>
              </a:rPr>
              <a:t>A</a:t>
            </a:r>
            <a:endParaRPr lang="en-US" altLang="zh-CN" sz="1600" b="1"/>
          </a:p>
        </p:txBody>
      </p:sp>
      <p:sp>
        <p:nvSpPr>
          <p:cNvPr id="46249" name="Rectangle 206"/>
          <p:cNvSpPr>
            <a:spLocks noChangeArrowheads="1"/>
          </p:cNvSpPr>
          <p:nvPr/>
        </p:nvSpPr>
        <p:spPr bwMode="auto">
          <a:xfrm>
            <a:off x="5816600" y="1700213"/>
            <a:ext cx="762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FF"/>
                </a:solidFill>
                <a:latin typeface="Courier New" pitchFamily="49" charset="0"/>
              </a:rPr>
              <a:t>3</a:t>
            </a:r>
            <a:endParaRPr lang="en-US" altLang="zh-CN"/>
          </a:p>
        </p:txBody>
      </p:sp>
      <p:sp>
        <p:nvSpPr>
          <p:cNvPr id="46250" name="Line 207"/>
          <p:cNvSpPr>
            <a:spLocks noChangeShapeType="1"/>
          </p:cNvSpPr>
          <p:nvPr/>
        </p:nvSpPr>
        <p:spPr bwMode="auto">
          <a:xfrm flipH="1">
            <a:off x="5757863" y="1816100"/>
            <a:ext cx="260350" cy="1588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51" name="Rectangle 208"/>
          <p:cNvSpPr>
            <a:spLocks noChangeArrowheads="1"/>
          </p:cNvSpPr>
          <p:nvPr/>
        </p:nvSpPr>
        <p:spPr bwMode="auto">
          <a:xfrm>
            <a:off x="6105525" y="1881188"/>
            <a:ext cx="1222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FF"/>
                </a:solidFill>
                <a:latin typeface="Courier New" pitchFamily="49" charset="0"/>
              </a:rPr>
              <a:t>B</a:t>
            </a:r>
            <a:endParaRPr lang="en-US" altLang="zh-CN" sz="1600" b="1"/>
          </a:p>
        </p:txBody>
      </p:sp>
      <p:sp>
        <p:nvSpPr>
          <p:cNvPr id="46252" name="Rectangle 209"/>
          <p:cNvSpPr>
            <a:spLocks noChangeArrowheads="1"/>
          </p:cNvSpPr>
          <p:nvPr/>
        </p:nvSpPr>
        <p:spPr bwMode="auto">
          <a:xfrm>
            <a:off x="5816600" y="1881188"/>
            <a:ext cx="762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FF"/>
                </a:solidFill>
                <a:latin typeface="Courier New" pitchFamily="49" charset="0"/>
              </a:rPr>
              <a:t>4</a:t>
            </a:r>
            <a:endParaRPr lang="en-US" altLang="zh-CN"/>
          </a:p>
        </p:txBody>
      </p:sp>
      <p:sp>
        <p:nvSpPr>
          <p:cNvPr id="46253" name="Line 210"/>
          <p:cNvSpPr>
            <a:spLocks noChangeShapeType="1"/>
          </p:cNvSpPr>
          <p:nvPr/>
        </p:nvSpPr>
        <p:spPr bwMode="auto">
          <a:xfrm flipH="1">
            <a:off x="5757863" y="1997075"/>
            <a:ext cx="260350" cy="1588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54" name="Rectangle 211"/>
          <p:cNvSpPr>
            <a:spLocks noChangeArrowheads="1"/>
          </p:cNvSpPr>
          <p:nvPr/>
        </p:nvSpPr>
        <p:spPr bwMode="auto">
          <a:xfrm>
            <a:off x="6105525" y="2032000"/>
            <a:ext cx="1222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FF"/>
                </a:solidFill>
                <a:latin typeface="Courier New" pitchFamily="49" charset="0"/>
              </a:rPr>
              <a:t>C</a:t>
            </a:r>
            <a:endParaRPr lang="en-US" altLang="zh-CN" sz="1600" b="1"/>
          </a:p>
        </p:txBody>
      </p:sp>
      <p:sp>
        <p:nvSpPr>
          <p:cNvPr id="46255" name="Rectangle 212"/>
          <p:cNvSpPr>
            <a:spLocks noChangeArrowheads="1"/>
          </p:cNvSpPr>
          <p:nvPr/>
        </p:nvSpPr>
        <p:spPr bwMode="auto">
          <a:xfrm>
            <a:off x="5816600" y="2060575"/>
            <a:ext cx="762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FF"/>
                </a:solidFill>
                <a:latin typeface="Courier New" pitchFamily="49" charset="0"/>
              </a:rPr>
              <a:t>5</a:t>
            </a:r>
            <a:endParaRPr lang="en-US" altLang="zh-CN"/>
          </a:p>
        </p:txBody>
      </p:sp>
      <p:sp>
        <p:nvSpPr>
          <p:cNvPr id="46256" name="Line 213"/>
          <p:cNvSpPr>
            <a:spLocks noChangeShapeType="1"/>
          </p:cNvSpPr>
          <p:nvPr/>
        </p:nvSpPr>
        <p:spPr bwMode="auto">
          <a:xfrm flipH="1">
            <a:off x="5757863" y="2176463"/>
            <a:ext cx="260350" cy="1587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57" name="Rectangle 214"/>
          <p:cNvSpPr>
            <a:spLocks noChangeArrowheads="1"/>
          </p:cNvSpPr>
          <p:nvPr/>
        </p:nvSpPr>
        <p:spPr bwMode="auto">
          <a:xfrm>
            <a:off x="6105525" y="2205038"/>
            <a:ext cx="1222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FF"/>
                </a:solidFill>
                <a:latin typeface="Courier New" pitchFamily="49" charset="0"/>
              </a:rPr>
              <a:t>D</a:t>
            </a:r>
            <a:endParaRPr lang="en-US" altLang="zh-CN" sz="1600" b="1"/>
          </a:p>
        </p:txBody>
      </p:sp>
      <p:sp>
        <p:nvSpPr>
          <p:cNvPr id="46258" name="Rectangle 215"/>
          <p:cNvSpPr>
            <a:spLocks noChangeArrowheads="1"/>
          </p:cNvSpPr>
          <p:nvPr/>
        </p:nvSpPr>
        <p:spPr bwMode="auto">
          <a:xfrm>
            <a:off x="5816600" y="2227263"/>
            <a:ext cx="762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FF"/>
                </a:solidFill>
                <a:latin typeface="Courier New" pitchFamily="49" charset="0"/>
              </a:rPr>
              <a:t>6</a:t>
            </a:r>
            <a:endParaRPr lang="en-US" altLang="zh-CN"/>
          </a:p>
        </p:txBody>
      </p:sp>
      <p:sp>
        <p:nvSpPr>
          <p:cNvPr id="46259" name="Line 216"/>
          <p:cNvSpPr>
            <a:spLocks noChangeShapeType="1"/>
          </p:cNvSpPr>
          <p:nvPr/>
        </p:nvSpPr>
        <p:spPr bwMode="auto">
          <a:xfrm flipH="1">
            <a:off x="5757863" y="2343150"/>
            <a:ext cx="260350" cy="1588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60" name="Rectangle 227"/>
          <p:cNvSpPr>
            <a:spLocks noChangeArrowheads="1"/>
          </p:cNvSpPr>
          <p:nvPr/>
        </p:nvSpPr>
        <p:spPr bwMode="auto">
          <a:xfrm>
            <a:off x="6804025" y="1636713"/>
            <a:ext cx="244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FF"/>
                </a:solidFill>
                <a:latin typeface="Courier New" pitchFamily="49" charset="0"/>
              </a:rPr>
              <a:t>QA</a:t>
            </a:r>
            <a:endParaRPr lang="en-US" altLang="zh-CN" sz="1600" b="1"/>
          </a:p>
        </p:txBody>
      </p:sp>
      <p:sp>
        <p:nvSpPr>
          <p:cNvPr id="46261" name="Rectangle 228"/>
          <p:cNvSpPr>
            <a:spLocks noChangeArrowheads="1"/>
          </p:cNvSpPr>
          <p:nvPr/>
        </p:nvSpPr>
        <p:spPr bwMode="auto">
          <a:xfrm>
            <a:off x="7143750" y="1620838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FF"/>
                </a:solidFill>
                <a:latin typeface="Courier New" pitchFamily="49" charset="0"/>
              </a:rPr>
              <a:t>14</a:t>
            </a:r>
            <a:endParaRPr lang="en-US" altLang="zh-CN"/>
          </a:p>
        </p:txBody>
      </p:sp>
      <p:sp>
        <p:nvSpPr>
          <p:cNvPr id="46262" name="Line 229"/>
          <p:cNvSpPr>
            <a:spLocks noChangeShapeType="1"/>
          </p:cNvSpPr>
          <p:nvPr/>
        </p:nvSpPr>
        <p:spPr bwMode="auto">
          <a:xfrm flipV="1">
            <a:off x="7070725" y="1773238"/>
            <a:ext cx="252413" cy="0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63" name="Rectangle 230"/>
          <p:cNvSpPr>
            <a:spLocks noChangeArrowheads="1"/>
          </p:cNvSpPr>
          <p:nvPr/>
        </p:nvSpPr>
        <p:spPr bwMode="auto">
          <a:xfrm>
            <a:off x="6804025" y="1852613"/>
            <a:ext cx="244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FF"/>
                </a:solidFill>
                <a:latin typeface="Courier New" pitchFamily="49" charset="0"/>
              </a:rPr>
              <a:t>QB</a:t>
            </a:r>
            <a:endParaRPr lang="en-US" altLang="zh-CN" sz="1600" b="1"/>
          </a:p>
        </p:txBody>
      </p:sp>
      <p:sp>
        <p:nvSpPr>
          <p:cNvPr id="46264" name="Rectangle 231"/>
          <p:cNvSpPr>
            <a:spLocks noChangeArrowheads="1"/>
          </p:cNvSpPr>
          <p:nvPr/>
        </p:nvSpPr>
        <p:spPr bwMode="auto">
          <a:xfrm>
            <a:off x="7135813" y="183832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FF"/>
                </a:solidFill>
                <a:latin typeface="Courier New" pitchFamily="49" charset="0"/>
              </a:rPr>
              <a:t>13</a:t>
            </a:r>
            <a:endParaRPr lang="en-US" altLang="zh-CN"/>
          </a:p>
        </p:txBody>
      </p:sp>
      <p:sp>
        <p:nvSpPr>
          <p:cNvPr id="46265" name="Line 232"/>
          <p:cNvSpPr>
            <a:spLocks noChangeShapeType="1"/>
          </p:cNvSpPr>
          <p:nvPr/>
        </p:nvSpPr>
        <p:spPr bwMode="auto">
          <a:xfrm flipV="1">
            <a:off x="7070725" y="1952625"/>
            <a:ext cx="288925" cy="0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66" name="Rectangle 233"/>
          <p:cNvSpPr>
            <a:spLocks noChangeArrowheads="1"/>
          </p:cNvSpPr>
          <p:nvPr/>
        </p:nvSpPr>
        <p:spPr bwMode="auto">
          <a:xfrm>
            <a:off x="6804025" y="2032000"/>
            <a:ext cx="244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FF"/>
                </a:solidFill>
                <a:latin typeface="Courier New" pitchFamily="49" charset="0"/>
              </a:rPr>
              <a:t>QC</a:t>
            </a:r>
            <a:endParaRPr lang="en-US" altLang="zh-CN" sz="1600" b="1"/>
          </a:p>
        </p:txBody>
      </p:sp>
      <p:sp>
        <p:nvSpPr>
          <p:cNvPr id="46267" name="Rectangle 234"/>
          <p:cNvSpPr>
            <a:spLocks noChangeArrowheads="1"/>
          </p:cNvSpPr>
          <p:nvPr/>
        </p:nvSpPr>
        <p:spPr bwMode="auto">
          <a:xfrm>
            <a:off x="7127875" y="1989138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FF"/>
                </a:solidFill>
                <a:latin typeface="Courier New" pitchFamily="49" charset="0"/>
              </a:rPr>
              <a:t>12</a:t>
            </a:r>
            <a:endParaRPr lang="en-US" altLang="zh-CN"/>
          </a:p>
        </p:txBody>
      </p:sp>
      <p:sp>
        <p:nvSpPr>
          <p:cNvPr id="46268" name="Line 235"/>
          <p:cNvSpPr>
            <a:spLocks noChangeShapeType="1"/>
          </p:cNvSpPr>
          <p:nvPr/>
        </p:nvSpPr>
        <p:spPr bwMode="auto">
          <a:xfrm>
            <a:off x="7078663" y="2133600"/>
            <a:ext cx="280987" cy="0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69" name="Rectangle 236"/>
          <p:cNvSpPr>
            <a:spLocks noChangeArrowheads="1"/>
          </p:cNvSpPr>
          <p:nvPr/>
        </p:nvSpPr>
        <p:spPr bwMode="auto">
          <a:xfrm>
            <a:off x="6804025" y="2205038"/>
            <a:ext cx="244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FF"/>
                </a:solidFill>
                <a:latin typeface="Courier New" pitchFamily="49" charset="0"/>
              </a:rPr>
              <a:t>QD</a:t>
            </a:r>
            <a:endParaRPr lang="en-US" altLang="zh-CN" sz="1600" b="1"/>
          </a:p>
        </p:txBody>
      </p:sp>
      <p:sp>
        <p:nvSpPr>
          <p:cNvPr id="46270" name="Rectangle 237"/>
          <p:cNvSpPr>
            <a:spLocks noChangeArrowheads="1"/>
          </p:cNvSpPr>
          <p:nvPr/>
        </p:nvSpPr>
        <p:spPr bwMode="auto">
          <a:xfrm>
            <a:off x="7127875" y="2205038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FF"/>
                </a:solidFill>
                <a:latin typeface="Courier New" pitchFamily="49" charset="0"/>
              </a:rPr>
              <a:t>11</a:t>
            </a:r>
            <a:endParaRPr lang="en-US" altLang="zh-CN"/>
          </a:p>
        </p:txBody>
      </p:sp>
      <p:sp>
        <p:nvSpPr>
          <p:cNvPr id="46271" name="Line 238"/>
          <p:cNvSpPr>
            <a:spLocks noChangeShapeType="1"/>
          </p:cNvSpPr>
          <p:nvPr/>
        </p:nvSpPr>
        <p:spPr bwMode="auto">
          <a:xfrm flipV="1">
            <a:off x="7070725" y="2341563"/>
            <a:ext cx="252413" cy="0"/>
          </a:xfrm>
          <a:prstGeom prst="line">
            <a:avLst/>
          </a:pr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72" name="Line 239"/>
          <p:cNvSpPr>
            <a:spLocks noChangeShapeType="1"/>
          </p:cNvSpPr>
          <p:nvPr/>
        </p:nvSpPr>
        <p:spPr bwMode="auto">
          <a:xfrm flipH="1">
            <a:off x="7308850" y="1773238"/>
            <a:ext cx="395288" cy="0"/>
          </a:xfrm>
          <a:prstGeom prst="line">
            <a:avLst/>
          </a:prstGeom>
          <a:noFill/>
          <a:ln w="12700" cap="sq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273" name="Line 240"/>
          <p:cNvSpPr>
            <a:spLocks noChangeShapeType="1"/>
          </p:cNvSpPr>
          <p:nvPr/>
        </p:nvSpPr>
        <p:spPr bwMode="auto">
          <a:xfrm flipV="1">
            <a:off x="5075238" y="1304925"/>
            <a:ext cx="360362" cy="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74" name="Text Box 241"/>
          <p:cNvSpPr txBox="1">
            <a:spLocks noChangeArrowheads="1"/>
          </p:cNvSpPr>
          <p:nvPr/>
        </p:nvSpPr>
        <p:spPr bwMode="auto">
          <a:xfrm>
            <a:off x="3995738" y="2528888"/>
            <a:ext cx="75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rco1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6BCA9C3-9E46-4648-928A-7A86C95C6904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10891C-261D-4494-BB5E-27659BEEE0A8}" type="slidenum">
              <a:rPr lang="en-US" altLang="zh-CN"/>
              <a:pPr>
                <a:defRPr/>
              </a:pPr>
              <a:t>41</a:t>
            </a:fld>
            <a:endParaRPr lang="en-US" altLang="zh-CN"/>
          </a:p>
        </p:txBody>
      </p:sp>
      <p:pic>
        <p:nvPicPr>
          <p:cNvPr id="47108" name="Picture 7" descr="waveform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1268413"/>
            <a:ext cx="8677275" cy="273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Waveform for modulo-125 counter</a:t>
            </a:r>
          </a:p>
        </p:txBody>
      </p:sp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3527425" y="1628775"/>
            <a:ext cx="396875" cy="2376488"/>
          </a:xfrm>
          <a:prstGeom prst="rect">
            <a:avLst/>
          </a:prstGeom>
          <a:noFill/>
          <a:ln w="28575">
            <a:solidFill>
              <a:srgbClr val="B204C4"/>
            </a:solidFill>
            <a:prstDash val="dash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AEA893-AA67-4B46-9AD7-21A5D099F3B8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3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B4F10-4C4E-48FE-9488-13D4016BFDB3}" type="slidenum">
              <a:rPr lang="en-US" altLang="zh-CN"/>
              <a:pPr>
                <a:defRPr/>
              </a:pPr>
              <a:t>42</a:t>
            </a:fld>
            <a:endParaRPr lang="en-US" altLang="zh-CN"/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From counter to timer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206375" y="2933700"/>
            <a:ext cx="2700338" cy="1844675"/>
            <a:chOff x="130" y="1848"/>
            <a:chExt cx="1701" cy="1162"/>
          </a:xfrm>
        </p:grpSpPr>
        <p:sp>
          <p:nvSpPr>
            <p:cNvPr id="50207" name="Rectangle 18"/>
            <p:cNvSpPr>
              <a:spLocks noChangeArrowheads="1"/>
            </p:cNvSpPr>
            <p:nvPr/>
          </p:nvSpPr>
          <p:spPr bwMode="auto">
            <a:xfrm>
              <a:off x="130" y="2132"/>
              <a:ext cx="1701" cy="878"/>
            </a:xfrm>
            <a:prstGeom prst="rect">
              <a:avLst/>
            </a:prstGeom>
            <a:solidFill>
              <a:srgbClr val="BDD3FF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0" rIns="0" anchor="ctr"/>
            <a:lstStyle/>
            <a:p>
              <a:pPr algn="ctr" eaLnBrk="0" hangingPunct="0"/>
              <a:r>
                <a:rPr kumimoji="0" lang="en-US" altLang="zh-CN" sz="2000" b="1">
                  <a:ea typeface="宋体" pitchFamily="2" charset="-122"/>
                </a:rPr>
                <a:t>555</a:t>
              </a:r>
              <a:r>
                <a:rPr kumimoji="0" lang="zh-CN" altLang="en-US" sz="2000" b="1">
                  <a:ea typeface="宋体" pitchFamily="2" charset="-122"/>
                </a:rPr>
                <a:t>多谐振荡器</a:t>
              </a:r>
            </a:p>
            <a:p>
              <a:pPr algn="ctr" eaLnBrk="0" hangingPunct="0"/>
              <a:r>
                <a:rPr kumimoji="0" lang="zh-CN" altLang="en-US" sz="2000" b="1">
                  <a:ea typeface="宋体" pitchFamily="2" charset="-122"/>
                </a:rPr>
                <a:t>或</a:t>
              </a:r>
            </a:p>
            <a:p>
              <a:pPr algn="ctr" eaLnBrk="0" hangingPunct="0"/>
              <a:r>
                <a:rPr kumimoji="0" lang="zh-CN" altLang="en-US" sz="2000" b="1">
                  <a:ea typeface="宋体" pitchFamily="2" charset="-122"/>
                </a:rPr>
                <a:t>与非门构成的双稳电路</a:t>
              </a:r>
            </a:p>
          </p:txBody>
        </p:sp>
        <p:sp>
          <p:nvSpPr>
            <p:cNvPr id="50208" name="Line 19"/>
            <p:cNvSpPr>
              <a:spLocks noChangeShapeType="1"/>
            </p:cNvSpPr>
            <p:nvPr/>
          </p:nvSpPr>
          <p:spPr bwMode="auto">
            <a:xfrm flipV="1">
              <a:off x="952" y="1848"/>
              <a:ext cx="0" cy="28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3409950" y="3105150"/>
            <a:ext cx="1125538" cy="1035050"/>
            <a:chOff x="1944" y="1990"/>
            <a:chExt cx="709" cy="652"/>
          </a:xfrm>
        </p:grpSpPr>
        <p:sp>
          <p:nvSpPr>
            <p:cNvPr id="50205" name="Rectangle 20"/>
            <p:cNvSpPr>
              <a:spLocks noChangeArrowheads="1"/>
            </p:cNvSpPr>
            <p:nvPr/>
          </p:nvSpPr>
          <p:spPr bwMode="auto">
            <a:xfrm>
              <a:off x="1944" y="2217"/>
              <a:ext cx="709" cy="425"/>
            </a:xfrm>
            <a:prstGeom prst="rect">
              <a:avLst/>
            </a:prstGeom>
            <a:solidFill>
              <a:srgbClr val="BDD3FF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0" rIns="0" anchor="ctr"/>
            <a:lstStyle/>
            <a:p>
              <a:pPr algn="ctr" eaLnBrk="0" hangingPunct="0"/>
              <a:r>
                <a:rPr kumimoji="0" lang="en-US" altLang="zh-CN" sz="2000" b="1" dirty="0" smtClean="0">
                  <a:ea typeface="宋体" pitchFamily="2" charset="-122"/>
                </a:rPr>
                <a:t>74×162</a:t>
              </a:r>
              <a:endParaRPr kumimoji="0" lang="en-US" altLang="zh-CN" sz="2000" b="1" dirty="0">
                <a:ea typeface="宋体" pitchFamily="2" charset="-122"/>
              </a:endParaRPr>
            </a:p>
          </p:txBody>
        </p:sp>
        <p:sp>
          <p:nvSpPr>
            <p:cNvPr id="50206" name="Line 23"/>
            <p:cNvSpPr>
              <a:spLocks noChangeShapeType="1"/>
            </p:cNvSpPr>
            <p:nvPr/>
          </p:nvSpPr>
          <p:spPr bwMode="auto">
            <a:xfrm flipV="1">
              <a:off x="2143" y="1990"/>
              <a:ext cx="0" cy="198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0183" name="Group 4"/>
          <p:cNvGrpSpPr>
            <a:grpSpLocks/>
          </p:cNvGrpSpPr>
          <p:nvPr/>
        </p:nvGrpSpPr>
        <p:grpSpPr bwMode="auto">
          <a:xfrm>
            <a:off x="4851400" y="1449388"/>
            <a:ext cx="585788" cy="676275"/>
            <a:chOff x="2171" y="2443"/>
            <a:chExt cx="369" cy="426"/>
          </a:xfrm>
        </p:grpSpPr>
        <p:sp>
          <p:nvSpPr>
            <p:cNvPr id="50202" name="AutoShape 5"/>
            <p:cNvSpPr>
              <a:spLocks noChangeArrowheads="1"/>
            </p:cNvSpPr>
            <p:nvPr/>
          </p:nvSpPr>
          <p:spPr bwMode="auto">
            <a:xfrm>
              <a:off x="2171" y="2699"/>
              <a:ext cx="340" cy="17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03" name="Line 6"/>
            <p:cNvSpPr>
              <a:spLocks noChangeShapeType="1"/>
            </p:cNvSpPr>
            <p:nvPr/>
          </p:nvSpPr>
          <p:spPr bwMode="auto">
            <a:xfrm flipH="1">
              <a:off x="2256" y="2699"/>
              <a:ext cx="114" cy="17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0204" name="Text Box 7"/>
            <p:cNvSpPr txBox="1">
              <a:spLocks noChangeArrowheads="1"/>
            </p:cNvSpPr>
            <p:nvPr/>
          </p:nvSpPr>
          <p:spPr bwMode="auto">
            <a:xfrm>
              <a:off x="2256" y="2443"/>
              <a:ext cx="2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n</a:t>
              </a:r>
            </a:p>
          </p:txBody>
        </p:sp>
      </p:grpSp>
      <p:sp>
        <p:nvSpPr>
          <p:cNvPr id="50184" name="Rectangle 9"/>
          <p:cNvSpPr>
            <a:spLocks noChangeArrowheads="1"/>
          </p:cNvSpPr>
          <p:nvPr/>
        </p:nvSpPr>
        <p:spPr bwMode="auto">
          <a:xfrm>
            <a:off x="2547938" y="1270000"/>
            <a:ext cx="1195387" cy="1439863"/>
          </a:xfrm>
          <a:prstGeom prst="rect">
            <a:avLst/>
          </a:prstGeom>
          <a:solidFill>
            <a:srgbClr val="FEF5BE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ctr" eaLnBrk="0" hangingPunct="0"/>
            <a:r>
              <a:rPr kumimoji="0" lang="en-US" altLang="zh-CN" sz="2000" b="1" dirty="0" smtClean="0">
                <a:solidFill>
                  <a:schemeClr val="tx2"/>
                </a:solidFill>
                <a:ea typeface="宋体" pitchFamily="2" charset="-122"/>
              </a:rPr>
              <a:t>Modulo-6</a:t>
            </a:r>
            <a:endParaRPr kumimoji="0" lang="en-US" altLang="zh-CN" sz="2000" b="1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50185" name="Line 10"/>
          <p:cNvSpPr>
            <a:spLocks noChangeShapeType="1"/>
          </p:cNvSpPr>
          <p:nvPr/>
        </p:nvSpPr>
        <p:spPr bwMode="auto">
          <a:xfrm>
            <a:off x="2052638" y="2214563"/>
            <a:ext cx="4953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0186" name="Rectangle 11"/>
          <p:cNvSpPr>
            <a:spLocks noChangeArrowheads="1"/>
          </p:cNvSpPr>
          <p:nvPr/>
        </p:nvSpPr>
        <p:spPr bwMode="auto">
          <a:xfrm>
            <a:off x="1017588" y="1944688"/>
            <a:ext cx="1035050" cy="495300"/>
          </a:xfrm>
          <a:prstGeom prst="rect">
            <a:avLst/>
          </a:prstGeom>
          <a:solidFill>
            <a:srgbClr val="FEF5BE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r>
              <a:rPr kumimoji="0" lang="en-US" altLang="zh-CN" sz="2000" b="1">
                <a:solidFill>
                  <a:srgbClr val="0C36E6"/>
                </a:solidFill>
                <a:ea typeface="宋体" pitchFamily="2" charset="-122"/>
              </a:rPr>
              <a:t>clock</a:t>
            </a:r>
          </a:p>
        </p:txBody>
      </p:sp>
      <p:sp>
        <p:nvSpPr>
          <p:cNvPr id="50187" name="Text Box 12"/>
          <p:cNvSpPr txBox="1">
            <a:spLocks noChangeArrowheads="1"/>
          </p:cNvSpPr>
          <p:nvPr/>
        </p:nvSpPr>
        <p:spPr bwMode="auto">
          <a:xfrm>
            <a:off x="1108075" y="2439988"/>
            <a:ext cx="809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000" b="1">
                <a:ea typeface="宋体" pitchFamily="2" charset="-122"/>
              </a:rPr>
              <a:t>T=1s</a:t>
            </a:r>
          </a:p>
        </p:txBody>
      </p:sp>
      <p:sp>
        <p:nvSpPr>
          <p:cNvPr id="50188" name="Text Box 13"/>
          <p:cNvSpPr txBox="1">
            <a:spLocks noChangeArrowheads="1"/>
          </p:cNvSpPr>
          <p:nvPr/>
        </p:nvSpPr>
        <p:spPr bwMode="auto">
          <a:xfrm>
            <a:off x="3022600" y="2663825"/>
            <a:ext cx="16208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000" b="1">
                <a:ea typeface="宋体" pitchFamily="2" charset="-122"/>
              </a:rPr>
              <a:t>Modulo-60</a:t>
            </a:r>
          </a:p>
        </p:txBody>
      </p:sp>
      <p:grpSp>
        <p:nvGrpSpPr>
          <p:cNvPr id="50189" name="Group 14"/>
          <p:cNvGrpSpPr>
            <a:grpSpLocks/>
          </p:cNvGrpSpPr>
          <p:nvPr/>
        </p:nvGrpSpPr>
        <p:grpSpPr bwMode="auto">
          <a:xfrm>
            <a:off x="5391150" y="1314450"/>
            <a:ext cx="3465513" cy="1350963"/>
            <a:chOff x="2511" y="2358"/>
            <a:chExt cx="2183" cy="851"/>
          </a:xfrm>
        </p:grpSpPr>
        <p:sp>
          <p:nvSpPr>
            <p:cNvPr id="50199" name="Rectangle 15"/>
            <p:cNvSpPr>
              <a:spLocks noChangeArrowheads="1"/>
            </p:cNvSpPr>
            <p:nvPr/>
          </p:nvSpPr>
          <p:spPr bwMode="auto">
            <a:xfrm>
              <a:off x="2511" y="2358"/>
              <a:ext cx="794" cy="851"/>
            </a:xfrm>
            <a:prstGeom prst="rect">
              <a:avLst/>
            </a:prstGeom>
            <a:solidFill>
              <a:srgbClr val="FEF5BE"/>
            </a:solidFill>
            <a:ln w="1905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 algn="ctr" eaLnBrk="0" hangingPunct="0"/>
              <a:r>
                <a:rPr kumimoji="0" lang="en-US" altLang="zh-CN" sz="2000" b="1">
                  <a:ea typeface="宋体" pitchFamily="2" charset="-122"/>
                </a:rPr>
                <a:t>BCD-7 segment decoder</a:t>
              </a:r>
            </a:p>
          </p:txBody>
        </p:sp>
        <p:sp>
          <p:nvSpPr>
            <p:cNvPr id="50200" name="AutoShape 16"/>
            <p:cNvSpPr>
              <a:spLocks noChangeArrowheads="1"/>
            </p:cNvSpPr>
            <p:nvPr/>
          </p:nvSpPr>
          <p:spPr bwMode="auto">
            <a:xfrm>
              <a:off x="3305" y="2727"/>
              <a:ext cx="369" cy="170"/>
            </a:xfrm>
            <a:prstGeom prst="rightArrow">
              <a:avLst>
                <a:gd name="adj1" fmla="val 50000"/>
                <a:gd name="adj2" fmla="val 54265"/>
              </a:avLst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01" name="Rectangle 17"/>
            <p:cNvSpPr>
              <a:spLocks noChangeArrowheads="1"/>
            </p:cNvSpPr>
            <p:nvPr/>
          </p:nvSpPr>
          <p:spPr bwMode="auto">
            <a:xfrm>
              <a:off x="3674" y="2557"/>
              <a:ext cx="1020" cy="482"/>
            </a:xfrm>
            <a:prstGeom prst="rect">
              <a:avLst/>
            </a:prstGeom>
            <a:solidFill>
              <a:srgbClr val="FEF5BE"/>
            </a:solidFill>
            <a:ln w="1905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/>
              <a:r>
                <a:rPr kumimoji="0" lang="en-US" altLang="zh-CN" sz="2000" b="1">
                  <a:ea typeface="宋体" pitchFamily="2" charset="-122"/>
                </a:rPr>
                <a:t>displayer</a:t>
              </a:r>
            </a:p>
          </p:txBody>
        </p:sp>
      </p:grpSp>
      <p:grpSp>
        <p:nvGrpSpPr>
          <p:cNvPr id="6" name="Group 31"/>
          <p:cNvGrpSpPr>
            <a:grpSpLocks/>
          </p:cNvGrpSpPr>
          <p:nvPr/>
        </p:nvGrpSpPr>
        <p:grpSpPr bwMode="auto">
          <a:xfrm>
            <a:off x="5651500" y="2744788"/>
            <a:ext cx="1169988" cy="1890712"/>
            <a:chOff x="2852" y="1763"/>
            <a:chExt cx="737" cy="1191"/>
          </a:xfrm>
        </p:grpSpPr>
        <p:sp>
          <p:nvSpPr>
            <p:cNvPr id="50197" name="Rectangle 21"/>
            <p:cNvSpPr>
              <a:spLocks noChangeArrowheads="1"/>
            </p:cNvSpPr>
            <p:nvPr/>
          </p:nvSpPr>
          <p:spPr bwMode="auto">
            <a:xfrm>
              <a:off x="2852" y="2104"/>
              <a:ext cx="737" cy="850"/>
            </a:xfrm>
            <a:prstGeom prst="rect">
              <a:avLst/>
            </a:prstGeom>
            <a:solidFill>
              <a:srgbClr val="BDD3FF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/>
              <a:r>
                <a:rPr kumimoji="0" lang="en-US" altLang="zh-CN" sz="2000" b="1">
                  <a:ea typeface="宋体" pitchFamily="2" charset="-122"/>
                </a:rPr>
                <a:t>74LS48</a:t>
              </a:r>
            </a:p>
            <a:p>
              <a:pPr algn="ctr" eaLnBrk="0" hangingPunct="0"/>
              <a:r>
                <a:rPr kumimoji="0" lang="zh-CN" altLang="en-US" sz="2000" b="1">
                  <a:ea typeface="宋体" pitchFamily="2" charset="-122"/>
                </a:rPr>
                <a:t>或</a:t>
              </a:r>
            </a:p>
            <a:p>
              <a:pPr algn="ctr" eaLnBrk="0" hangingPunct="0"/>
              <a:r>
                <a:rPr kumimoji="0" lang="en-US" altLang="zh-CN" sz="2000" b="1">
                  <a:ea typeface="宋体" pitchFamily="2" charset="-122"/>
                </a:rPr>
                <a:t>74LS49</a:t>
              </a:r>
            </a:p>
          </p:txBody>
        </p:sp>
        <p:sp>
          <p:nvSpPr>
            <p:cNvPr id="50198" name="Line 24"/>
            <p:cNvSpPr>
              <a:spLocks noChangeShapeType="1"/>
            </p:cNvSpPr>
            <p:nvPr/>
          </p:nvSpPr>
          <p:spPr bwMode="auto">
            <a:xfrm flipV="1">
              <a:off x="3107" y="1763"/>
              <a:ext cx="0" cy="312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" name="Group 32"/>
          <p:cNvGrpSpPr>
            <a:grpSpLocks/>
          </p:cNvGrpSpPr>
          <p:nvPr/>
        </p:nvGrpSpPr>
        <p:grpSpPr bwMode="auto">
          <a:xfrm>
            <a:off x="7416800" y="2565400"/>
            <a:ext cx="1576388" cy="1574800"/>
            <a:chOff x="3957" y="1678"/>
            <a:chExt cx="993" cy="992"/>
          </a:xfrm>
        </p:grpSpPr>
        <p:sp>
          <p:nvSpPr>
            <p:cNvPr id="50195" name="Rectangle 22"/>
            <p:cNvSpPr>
              <a:spLocks noChangeArrowheads="1"/>
            </p:cNvSpPr>
            <p:nvPr/>
          </p:nvSpPr>
          <p:spPr bwMode="auto">
            <a:xfrm>
              <a:off x="3957" y="2132"/>
              <a:ext cx="993" cy="538"/>
            </a:xfrm>
            <a:prstGeom prst="rect">
              <a:avLst/>
            </a:prstGeom>
            <a:solidFill>
              <a:srgbClr val="BDD3FF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/>
              <a:r>
                <a:rPr kumimoji="0" lang="zh-CN" altLang="en-US" sz="2000" b="1">
                  <a:ea typeface="宋体" pitchFamily="2" charset="-122"/>
                </a:rPr>
                <a:t>共阴型</a:t>
              </a:r>
              <a:r>
                <a:rPr kumimoji="0" lang="en-US" altLang="zh-CN" sz="2000" b="1">
                  <a:ea typeface="宋体" pitchFamily="2" charset="-122"/>
                </a:rPr>
                <a:t>LED</a:t>
              </a:r>
            </a:p>
          </p:txBody>
        </p:sp>
        <p:sp>
          <p:nvSpPr>
            <p:cNvPr id="50196" name="Line 25"/>
            <p:cNvSpPr>
              <a:spLocks noChangeShapeType="1"/>
            </p:cNvSpPr>
            <p:nvPr/>
          </p:nvSpPr>
          <p:spPr bwMode="auto">
            <a:xfrm flipV="1">
              <a:off x="4383" y="1678"/>
              <a:ext cx="0" cy="45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50192" name="Rectangle 9"/>
          <p:cNvSpPr>
            <a:spLocks noChangeArrowheads="1"/>
          </p:cNvSpPr>
          <p:nvPr/>
        </p:nvSpPr>
        <p:spPr bwMode="auto">
          <a:xfrm>
            <a:off x="3743325" y="1270001"/>
            <a:ext cx="1195388" cy="1438274"/>
          </a:xfrm>
          <a:prstGeom prst="rect">
            <a:avLst/>
          </a:prstGeom>
          <a:solidFill>
            <a:srgbClr val="FEF5BE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ctr" eaLnBrk="0" hangingPunct="0"/>
            <a:r>
              <a:rPr kumimoji="0" lang="en-US" altLang="zh-CN" sz="2000" b="1" dirty="0" smtClean="0">
                <a:solidFill>
                  <a:schemeClr val="tx2"/>
                </a:solidFill>
                <a:ea typeface="宋体" pitchFamily="2" charset="-122"/>
              </a:rPr>
              <a:t>Modulo-10</a:t>
            </a:r>
            <a:endParaRPr kumimoji="0" lang="en-US" altLang="zh-CN" sz="2000" b="1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50193" name="Line 34"/>
          <p:cNvSpPr>
            <a:spLocks noChangeShapeType="1"/>
          </p:cNvSpPr>
          <p:nvPr/>
        </p:nvSpPr>
        <p:spPr bwMode="auto">
          <a:xfrm flipH="1">
            <a:off x="3348038" y="2528888"/>
            <a:ext cx="684212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0194" name="Text Box 35"/>
          <p:cNvSpPr txBox="1">
            <a:spLocks noChangeArrowheads="1"/>
          </p:cNvSpPr>
          <p:nvPr/>
        </p:nvSpPr>
        <p:spPr bwMode="auto">
          <a:xfrm>
            <a:off x="3311525" y="2133600"/>
            <a:ext cx="828675" cy="366713"/>
          </a:xfrm>
          <a:prstGeom prst="rect">
            <a:avLst/>
          </a:prstGeom>
          <a:solidFill>
            <a:srgbClr val="FEF8A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carry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967" y="274637"/>
            <a:ext cx="8229600" cy="904875"/>
          </a:xfrm>
        </p:spPr>
        <p:txBody>
          <a:bodyPr/>
          <a:lstStyle/>
          <a:p>
            <a:r>
              <a:rPr lang="en-US" altLang="zh-CN" dirty="0"/>
              <a:t>An </a:t>
            </a:r>
            <a:r>
              <a:rPr lang="en-US" altLang="zh-CN" dirty="0" err="1"/>
              <a:t>n×m</a:t>
            </a:r>
            <a:r>
              <a:rPr lang="en-US" altLang="zh-CN" dirty="0"/>
              <a:t> modulus </a:t>
            </a:r>
            <a:r>
              <a:rPr lang="en-US" altLang="zh-CN" dirty="0" smtClean="0"/>
              <a:t>counter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58D271-37A8-45A9-81AF-16CA9981BA7B}" type="datetime1">
              <a:rPr lang="zh-CN" altLang="en-US" smtClean="0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6825E0-71E8-412C-B6C9-05D454188EFA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sp>
        <p:nvSpPr>
          <p:cNvPr id="6" name="日期占位符 2"/>
          <p:cNvSpPr txBox="1">
            <a:spLocks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0" sz="14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>
              <a:defRPr/>
            </a:pPr>
            <a:fld id="{BC58D271-37A8-45A9-81AF-16CA9981BA7B}" type="datetime1">
              <a:rPr lang="zh-CN" altLang="en-US" smtClean="0"/>
              <a:pPr>
                <a:defRPr/>
              </a:pPr>
              <a:t>2018/6/6</a:t>
            </a:fld>
            <a:endParaRPr lang="en-US" altLang="zh-CN" dirty="0"/>
          </a:p>
        </p:txBody>
      </p:sp>
      <p:sp>
        <p:nvSpPr>
          <p:cNvPr id="7" name="灯片编号占位符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4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>
              <a:defRPr/>
            </a:pPr>
            <a:fld id="{D06825E0-71E8-412C-B6C9-05D454188EFA}" type="slidenum">
              <a:rPr lang="en-US" altLang="zh-CN" smtClean="0"/>
              <a:pPr>
                <a:defRPr/>
              </a:pPr>
              <a:t>43</a:t>
            </a:fld>
            <a:endParaRPr lang="en-US" altLang="zh-CN" dirty="0"/>
          </a:p>
        </p:txBody>
      </p:sp>
      <p:sp>
        <p:nvSpPr>
          <p:cNvPr id="8" name="TextBox 7"/>
          <p:cNvSpPr txBox="1"/>
          <p:nvPr/>
        </p:nvSpPr>
        <p:spPr>
          <a:xfrm>
            <a:off x="1030057" y="2660421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clock</a:t>
            </a:r>
            <a:endParaRPr lang="zh-CN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340700" y="1849134"/>
            <a:ext cx="461665" cy="3240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88972" y="1849134"/>
            <a:ext cx="461665" cy="3240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570117" y="2587216"/>
            <a:ext cx="2844316" cy="452083"/>
            <a:chOff x="683568" y="2510898"/>
            <a:chExt cx="2844316" cy="452083"/>
          </a:xfrm>
        </p:grpSpPr>
        <p:cxnSp>
          <p:nvCxnSpPr>
            <p:cNvPr id="12" name="直接连接符 11"/>
            <p:cNvCxnSpPr/>
            <p:nvPr/>
          </p:nvCxnSpPr>
          <p:spPr bwMode="auto">
            <a:xfrm>
              <a:off x="3527884" y="2510898"/>
              <a:ext cx="0" cy="45005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12"/>
            <p:cNvCxnSpPr/>
            <p:nvPr/>
          </p:nvCxnSpPr>
          <p:spPr bwMode="auto">
            <a:xfrm flipH="1">
              <a:off x="683568" y="2960948"/>
              <a:ext cx="2844316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连接符 13"/>
            <p:cNvCxnSpPr/>
            <p:nvPr/>
          </p:nvCxnSpPr>
          <p:spPr bwMode="auto">
            <a:xfrm>
              <a:off x="1079612" y="2512931"/>
              <a:ext cx="0" cy="45005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oval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5" name="TextBox 14"/>
          <p:cNvSpPr txBox="1"/>
          <p:nvPr/>
        </p:nvSpPr>
        <p:spPr>
          <a:xfrm>
            <a:off x="3622345" y="1803838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QL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27723" y="1822371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QH</a:t>
            </a:r>
            <a:endParaRPr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966161" y="1196752"/>
            <a:ext cx="1656184" cy="1660494"/>
            <a:chOff x="1079612" y="1120434"/>
            <a:chExt cx="1656184" cy="1660494"/>
          </a:xfrm>
        </p:grpSpPr>
        <p:sp>
          <p:nvSpPr>
            <p:cNvPr id="18" name="矩形 17"/>
            <p:cNvSpPr/>
            <p:nvPr/>
          </p:nvSpPr>
          <p:spPr bwMode="auto">
            <a:xfrm>
              <a:off x="1439652" y="1520788"/>
              <a:ext cx="1044116" cy="1260140"/>
            </a:xfrm>
            <a:prstGeom prst="rect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9" name="等腰三角形 18"/>
            <p:cNvSpPr/>
            <p:nvPr/>
          </p:nvSpPr>
          <p:spPr bwMode="auto">
            <a:xfrm rot="5400000">
              <a:off x="1421650" y="2438890"/>
              <a:ext cx="180020" cy="144016"/>
            </a:xfrm>
            <a:prstGeom prst="triangl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cxnSp>
          <p:nvCxnSpPr>
            <p:cNvPr id="20" name="直接连接符 19"/>
            <p:cNvCxnSpPr>
              <a:stCxn id="19" idx="3"/>
            </p:cNvCxnSpPr>
            <p:nvPr/>
          </p:nvCxnSpPr>
          <p:spPr bwMode="auto">
            <a:xfrm flipH="1">
              <a:off x="1079612" y="2510898"/>
              <a:ext cx="360040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2483768" y="1700808"/>
              <a:ext cx="252028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2483768" y="2132856"/>
              <a:ext cx="252028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TextBox 22"/>
            <p:cNvSpPr txBox="1"/>
            <p:nvPr/>
          </p:nvSpPr>
          <p:spPr>
            <a:xfrm>
              <a:off x="2051720" y="1520788"/>
              <a:ext cx="492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Q0</a:t>
              </a:r>
              <a:endParaRPr lang="zh-CN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87724" y="1952836"/>
              <a:ext cx="492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Qi</a:t>
              </a:r>
              <a:endParaRPr lang="zh-CN" altLang="en-US" dirty="0"/>
            </a:p>
          </p:txBody>
        </p:sp>
        <p:cxnSp>
          <p:nvCxnSpPr>
            <p:cNvPr id="25" name="直接连接符 24"/>
            <p:cNvCxnSpPr/>
            <p:nvPr/>
          </p:nvCxnSpPr>
          <p:spPr bwMode="auto">
            <a:xfrm flipV="1">
              <a:off x="2483768" y="2528900"/>
              <a:ext cx="252028" cy="1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" name="TextBox 25"/>
            <p:cNvSpPr txBox="1"/>
            <p:nvPr/>
          </p:nvSpPr>
          <p:spPr>
            <a:xfrm>
              <a:off x="1871700" y="2348880"/>
              <a:ext cx="774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RCO</a:t>
              </a:r>
              <a:endParaRPr lang="zh-CN" altLang="en-US" dirty="0"/>
            </a:p>
          </p:txBody>
        </p:sp>
        <p:cxnSp>
          <p:nvCxnSpPr>
            <p:cNvPr id="27" name="直接连接符 26"/>
            <p:cNvCxnSpPr/>
            <p:nvPr/>
          </p:nvCxnSpPr>
          <p:spPr bwMode="auto">
            <a:xfrm>
              <a:off x="1187624" y="1772816"/>
              <a:ext cx="252028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" name="TextBox 27"/>
            <p:cNvSpPr txBox="1"/>
            <p:nvPr/>
          </p:nvSpPr>
          <p:spPr>
            <a:xfrm>
              <a:off x="1403648" y="1592796"/>
              <a:ext cx="540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EN</a:t>
              </a:r>
              <a:endParaRPr lang="zh-CN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23628" y="1120434"/>
              <a:ext cx="1356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/>
                <a:t>Modulo n</a:t>
              </a:r>
              <a:endParaRPr lang="zh-CN" altLang="en-US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414433" y="1209446"/>
            <a:ext cx="1656184" cy="1647800"/>
            <a:chOff x="3527884" y="1133128"/>
            <a:chExt cx="1656184" cy="1647800"/>
          </a:xfrm>
        </p:grpSpPr>
        <p:sp>
          <p:nvSpPr>
            <p:cNvPr id="31" name="矩形 30"/>
            <p:cNvSpPr/>
            <p:nvPr/>
          </p:nvSpPr>
          <p:spPr bwMode="auto">
            <a:xfrm>
              <a:off x="3887924" y="1520788"/>
              <a:ext cx="1044116" cy="1260140"/>
            </a:xfrm>
            <a:prstGeom prst="rect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32" name="等腰三角形 31"/>
            <p:cNvSpPr/>
            <p:nvPr/>
          </p:nvSpPr>
          <p:spPr bwMode="auto">
            <a:xfrm rot="5400000">
              <a:off x="3869922" y="2438890"/>
              <a:ext cx="180020" cy="144016"/>
            </a:xfrm>
            <a:prstGeom prst="triangl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cxnSp>
          <p:nvCxnSpPr>
            <p:cNvPr id="33" name="直接连接符 32"/>
            <p:cNvCxnSpPr>
              <a:stCxn id="32" idx="3"/>
            </p:cNvCxnSpPr>
            <p:nvPr/>
          </p:nvCxnSpPr>
          <p:spPr bwMode="auto">
            <a:xfrm flipH="1">
              <a:off x="3527884" y="2510898"/>
              <a:ext cx="360040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接连接符 33"/>
            <p:cNvCxnSpPr/>
            <p:nvPr/>
          </p:nvCxnSpPr>
          <p:spPr bwMode="auto">
            <a:xfrm>
              <a:off x="4932040" y="1700808"/>
              <a:ext cx="252028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直接连接符 34"/>
            <p:cNvCxnSpPr/>
            <p:nvPr/>
          </p:nvCxnSpPr>
          <p:spPr bwMode="auto">
            <a:xfrm>
              <a:off x="4932040" y="2132856"/>
              <a:ext cx="252028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TextBox 35"/>
            <p:cNvSpPr txBox="1"/>
            <p:nvPr/>
          </p:nvSpPr>
          <p:spPr>
            <a:xfrm>
              <a:off x="4499992" y="1520788"/>
              <a:ext cx="492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Q0</a:t>
              </a:r>
              <a:endParaRPr lang="zh-CN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35996" y="1952836"/>
              <a:ext cx="492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/>
                <a:t>Qj</a:t>
              </a:r>
              <a:endParaRPr lang="zh-CN" altLang="en-US" dirty="0"/>
            </a:p>
          </p:txBody>
        </p:sp>
        <p:cxnSp>
          <p:nvCxnSpPr>
            <p:cNvPr id="38" name="直接连接符 37"/>
            <p:cNvCxnSpPr/>
            <p:nvPr/>
          </p:nvCxnSpPr>
          <p:spPr bwMode="auto">
            <a:xfrm>
              <a:off x="4932040" y="2528900"/>
              <a:ext cx="252028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TextBox 38"/>
            <p:cNvSpPr txBox="1"/>
            <p:nvPr/>
          </p:nvSpPr>
          <p:spPr>
            <a:xfrm>
              <a:off x="4319972" y="2348880"/>
              <a:ext cx="774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RCO</a:t>
              </a:r>
              <a:endParaRPr lang="zh-CN" altLang="en-US" dirty="0"/>
            </a:p>
          </p:txBody>
        </p:sp>
        <p:cxnSp>
          <p:nvCxnSpPr>
            <p:cNvPr id="40" name="直接连接符 39"/>
            <p:cNvCxnSpPr/>
            <p:nvPr/>
          </p:nvCxnSpPr>
          <p:spPr bwMode="auto">
            <a:xfrm>
              <a:off x="3599892" y="1772816"/>
              <a:ext cx="288032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1" name="TextBox 40"/>
            <p:cNvSpPr txBox="1"/>
            <p:nvPr/>
          </p:nvSpPr>
          <p:spPr>
            <a:xfrm>
              <a:off x="3851920" y="1592796"/>
              <a:ext cx="540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EN</a:t>
              </a:r>
              <a:endParaRPr lang="zh-CN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701517" y="1133128"/>
              <a:ext cx="1356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/>
                <a:t>Modulo m</a:t>
              </a:r>
              <a:endParaRPr lang="zh-CN" altLang="en-US" dirty="0"/>
            </a:p>
          </p:txBody>
        </p:sp>
      </p:grpSp>
      <p:cxnSp>
        <p:nvCxnSpPr>
          <p:cNvPr id="43" name="肘形连接符 42"/>
          <p:cNvCxnSpPr/>
          <p:nvPr/>
        </p:nvCxnSpPr>
        <p:spPr bwMode="auto">
          <a:xfrm flipV="1">
            <a:off x="3640347" y="1849134"/>
            <a:ext cx="846094" cy="760731"/>
          </a:xfrm>
          <a:prstGeom prst="bentConnector3">
            <a:avLst>
              <a:gd name="adj1" fmla="val 64677"/>
            </a:avLst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4" name="组合 43"/>
          <p:cNvGrpSpPr/>
          <p:nvPr/>
        </p:nvGrpSpPr>
        <p:grpSpPr>
          <a:xfrm>
            <a:off x="4198409" y="2587216"/>
            <a:ext cx="3613951" cy="774086"/>
            <a:chOff x="3311860" y="2510898"/>
            <a:chExt cx="3613951" cy="774086"/>
          </a:xfrm>
        </p:grpSpPr>
        <p:grpSp>
          <p:nvGrpSpPr>
            <p:cNvPr id="45" name="组合 44"/>
            <p:cNvGrpSpPr/>
            <p:nvPr/>
          </p:nvGrpSpPr>
          <p:grpSpPr>
            <a:xfrm>
              <a:off x="3311860" y="2510898"/>
              <a:ext cx="2916324" cy="774086"/>
              <a:chOff x="3311860" y="2510898"/>
              <a:chExt cx="2916324" cy="774086"/>
            </a:xfrm>
          </p:grpSpPr>
          <p:cxnSp>
            <p:nvCxnSpPr>
              <p:cNvPr id="47" name="直接连接符 46"/>
              <p:cNvCxnSpPr/>
              <p:nvPr/>
            </p:nvCxnSpPr>
            <p:spPr bwMode="auto">
              <a:xfrm>
                <a:off x="3311860" y="2510898"/>
                <a:ext cx="0" cy="702078"/>
              </a:xfrm>
              <a:prstGeom prst="line">
                <a:avLst/>
              </a:prstGeom>
              <a:solidFill>
                <a:schemeClr val="accent1"/>
              </a:solidFill>
              <a:ln w="19050" cap="sq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8" name="直接连接符 47"/>
              <p:cNvCxnSpPr/>
              <p:nvPr/>
            </p:nvCxnSpPr>
            <p:spPr bwMode="auto">
              <a:xfrm>
                <a:off x="3311860" y="3212976"/>
                <a:ext cx="2052228" cy="0"/>
              </a:xfrm>
              <a:prstGeom prst="line">
                <a:avLst/>
              </a:prstGeom>
              <a:solidFill>
                <a:schemeClr val="accent1"/>
              </a:solidFill>
              <a:ln w="19050" cap="sq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9" name="直接连接符 48"/>
              <p:cNvCxnSpPr/>
              <p:nvPr/>
            </p:nvCxnSpPr>
            <p:spPr bwMode="auto">
              <a:xfrm>
                <a:off x="5184068" y="2512931"/>
                <a:ext cx="0" cy="450050"/>
              </a:xfrm>
              <a:prstGeom prst="line">
                <a:avLst/>
              </a:prstGeom>
              <a:solidFill>
                <a:schemeClr val="accent1"/>
              </a:solidFill>
              <a:ln w="19050" cap="sq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0" name="直接连接符 49"/>
              <p:cNvCxnSpPr/>
              <p:nvPr/>
            </p:nvCxnSpPr>
            <p:spPr bwMode="auto">
              <a:xfrm>
                <a:off x="5184068" y="2962981"/>
                <a:ext cx="180020" cy="0"/>
              </a:xfrm>
              <a:prstGeom prst="line">
                <a:avLst/>
              </a:prstGeom>
              <a:solidFill>
                <a:schemeClr val="accent1"/>
              </a:solidFill>
              <a:ln w="19050" cap="sq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1" name="流程图: 延期 50"/>
              <p:cNvSpPr/>
              <p:nvPr/>
            </p:nvSpPr>
            <p:spPr bwMode="auto">
              <a:xfrm>
                <a:off x="5364088" y="2861937"/>
                <a:ext cx="504056" cy="423047"/>
              </a:xfrm>
              <a:prstGeom prst="flowChartDelay">
                <a:avLst/>
              </a:prstGeom>
              <a:solidFill>
                <a:schemeClr val="accent1"/>
              </a:solidFill>
              <a:ln w="19050" cap="sq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PGothic" pitchFamily="34" charset="-128"/>
                </a:endParaRPr>
              </a:p>
            </p:txBody>
          </p:sp>
          <p:cxnSp>
            <p:nvCxnSpPr>
              <p:cNvPr id="52" name="直接连接符 51"/>
              <p:cNvCxnSpPr>
                <a:stCxn id="51" idx="3"/>
              </p:cNvCxnSpPr>
              <p:nvPr/>
            </p:nvCxnSpPr>
            <p:spPr bwMode="auto">
              <a:xfrm flipV="1">
                <a:off x="5868144" y="3073460"/>
                <a:ext cx="360040" cy="1"/>
              </a:xfrm>
              <a:prstGeom prst="line">
                <a:avLst/>
              </a:prstGeom>
              <a:solidFill>
                <a:schemeClr val="accent1"/>
              </a:solidFill>
              <a:ln w="19050" cap="sq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46" name="矩形 45"/>
            <p:cNvSpPr/>
            <p:nvPr/>
          </p:nvSpPr>
          <p:spPr>
            <a:xfrm>
              <a:off x="6228184" y="2875002"/>
              <a:ext cx="697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RCO</a:t>
              </a:r>
              <a:endParaRPr lang="zh-CN" altLang="en-US" dirty="0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03548" y="3609020"/>
            <a:ext cx="831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Please implement the 6×10 modulus counter with 74x162</a:t>
            </a:r>
            <a:endParaRPr lang="zh-CN" altLang="en-US" sz="2400" dirty="0"/>
          </a:p>
        </p:txBody>
      </p:sp>
      <p:sp>
        <p:nvSpPr>
          <p:cNvPr id="54" name="矩形 53"/>
          <p:cNvSpPr/>
          <p:nvPr/>
        </p:nvSpPr>
        <p:spPr>
          <a:xfrm>
            <a:off x="547256" y="4551591"/>
            <a:ext cx="41399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/>
              <a:t>74xx162: synchronous </a:t>
            </a:r>
            <a:r>
              <a:rPr lang="en-US" altLang="zh-CN" sz="2000" b="1" dirty="0"/>
              <a:t>BCD </a:t>
            </a:r>
            <a:r>
              <a:rPr lang="en-US" altLang="zh-CN" sz="2000" b="1" dirty="0" smtClean="0"/>
              <a:t>decade counter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b="1" dirty="0" smtClean="0"/>
              <a:t>synchronous </a:t>
            </a:r>
            <a:r>
              <a:rPr lang="en-US" altLang="zh-CN" sz="2000" b="1" dirty="0"/>
              <a:t>reset</a:t>
            </a:r>
            <a:r>
              <a:rPr lang="en-US" altLang="zh-CN" sz="2000" dirty="0"/>
              <a:t> </a:t>
            </a:r>
            <a:r>
              <a:rPr lang="en-US" altLang="zh-CN" sz="2000" b="1" dirty="0"/>
              <a:t>and loading 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endParaRPr lang="zh-CN" altLang="en-US" sz="2000" dirty="0"/>
          </a:p>
        </p:txBody>
      </p:sp>
      <p:sp>
        <p:nvSpPr>
          <p:cNvPr id="55" name="AutoShape 5"/>
          <p:cNvSpPr>
            <a:spLocks noChangeAspect="1" noChangeArrowheads="1" noTextEdit="1"/>
          </p:cNvSpPr>
          <p:nvPr/>
        </p:nvSpPr>
        <p:spPr bwMode="auto">
          <a:xfrm>
            <a:off x="5276849" y="3941665"/>
            <a:ext cx="1743422" cy="272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200" b="1" dirty="0">
              <a:latin typeface="+mn-lt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5308262" y="4255795"/>
            <a:ext cx="1696302" cy="2336456"/>
            <a:chOff x="5308262" y="4255795"/>
            <a:chExt cx="1696302" cy="2336456"/>
          </a:xfrm>
        </p:grpSpPr>
        <p:sp>
          <p:nvSpPr>
            <p:cNvPr id="57" name="Rectangle 8"/>
            <p:cNvSpPr>
              <a:spLocks noChangeArrowheads="1"/>
            </p:cNvSpPr>
            <p:nvPr/>
          </p:nvSpPr>
          <p:spPr bwMode="auto">
            <a:xfrm>
              <a:off x="5763751" y="6407585"/>
              <a:ext cx="59471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+mn-lt"/>
                  <a:ea typeface="宋体" pitchFamily="2" charset="-122"/>
                  <a:cs typeface="宋体" pitchFamily="2" charset="-122"/>
                </a:rPr>
                <a:t>74</a:t>
              </a:r>
              <a:r>
                <a:rPr kumimoji="0" lang="en-US" altLang="zh-CN" sz="12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+mn-lt"/>
                  <a:ea typeface="宋体" pitchFamily="2" charset="-122"/>
                  <a:cs typeface="宋体" pitchFamily="2" charset="-122"/>
                </a:rPr>
                <a:t>xx</a:t>
              </a:r>
              <a:r>
                <a:rPr kumimoji="0" lang="zh-CN" altLang="zh-CN" sz="12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+mn-lt"/>
                  <a:ea typeface="宋体" pitchFamily="2" charset="-122"/>
                  <a:cs typeface="宋体" pitchFamily="2" charset="-122"/>
                </a:rPr>
                <a:t>162</a:t>
              </a:r>
              <a:endPara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58" name="Rectangle 9"/>
            <p:cNvSpPr>
              <a:spLocks noChangeArrowheads="1"/>
            </p:cNvSpPr>
            <p:nvPr/>
          </p:nvSpPr>
          <p:spPr bwMode="auto">
            <a:xfrm>
              <a:off x="5590979" y="4255795"/>
              <a:ext cx="1115162" cy="2104671"/>
            </a:xfrm>
            <a:prstGeom prst="rect">
              <a:avLst/>
            </a:prstGeom>
            <a:noFill/>
            <a:ln w="6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latin typeface="+mn-lt"/>
              </a:endParaRPr>
            </a:p>
          </p:txBody>
        </p:sp>
        <p:sp>
          <p:nvSpPr>
            <p:cNvPr id="59" name="Rectangle 10"/>
            <p:cNvSpPr>
              <a:spLocks noChangeArrowheads="1"/>
            </p:cNvSpPr>
            <p:nvPr/>
          </p:nvSpPr>
          <p:spPr bwMode="auto">
            <a:xfrm>
              <a:off x="6407717" y="4401108"/>
              <a:ext cx="23083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+mn-lt"/>
                  <a:ea typeface="宋体" pitchFamily="2" charset="-122"/>
                  <a:cs typeface="宋体" pitchFamily="2" charset="-122"/>
                </a:rPr>
                <a:t>QA</a:t>
              </a:r>
              <a:endPara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60" name="Rectangle 11"/>
            <p:cNvSpPr>
              <a:spLocks noChangeArrowheads="1"/>
            </p:cNvSpPr>
            <p:nvPr/>
          </p:nvSpPr>
          <p:spPr bwMode="auto">
            <a:xfrm>
              <a:off x="6784673" y="4329100"/>
              <a:ext cx="170154" cy="185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+mn-lt"/>
                  <a:ea typeface="宋体" pitchFamily="2" charset="-122"/>
                  <a:cs typeface="宋体" pitchFamily="2" charset="-122"/>
                </a:rPr>
                <a:t>14</a:t>
              </a:r>
              <a:endParaRPr kumimoji="0" lang="zh-CN" altLang="zh-CN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61" name="Line 12"/>
            <p:cNvSpPr>
              <a:spLocks noChangeShapeType="1"/>
            </p:cNvSpPr>
            <p:nvPr/>
          </p:nvSpPr>
          <p:spPr bwMode="auto">
            <a:xfrm>
              <a:off x="6721847" y="4470458"/>
              <a:ext cx="282717" cy="0"/>
            </a:xfrm>
            <a:prstGeom prst="line">
              <a:avLst/>
            </a:prstGeom>
            <a:noFill/>
            <a:ln w="6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latin typeface="+mn-lt"/>
              </a:endParaRPr>
            </a:p>
          </p:txBody>
        </p:sp>
        <p:sp>
          <p:nvSpPr>
            <p:cNvPr id="62" name="Rectangle 13"/>
            <p:cNvSpPr>
              <a:spLocks noChangeArrowheads="1"/>
            </p:cNvSpPr>
            <p:nvPr/>
          </p:nvSpPr>
          <p:spPr bwMode="auto">
            <a:xfrm>
              <a:off x="6407717" y="4601338"/>
              <a:ext cx="23083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+mn-lt"/>
                  <a:ea typeface="宋体" pitchFamily="2" charset="-122"/>
                  <a:cs typeface="宋体" pitchFamily="2" charset="-122"/>
                </a:rPr>
                <a:t>QB</a:t>
              </a:r>
              <a:endParaRPr kumimoji="0" lang="zh-CN" altLang="zh-CN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63" name="Rectangle 14"/>
            <p:cNvSpPr>
              <a:spLocks noChangeArrowheads="1"/>
            </p:cNvSpPr>
            <p:nvPr/>
          </p:nvSpPr>
          <p:spPr bwMode="auto">
            <a:xfrm>
              <a:off x="6784673" y="4538512"/>
              <a:ext cx="170154" cy="185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+mn-lt"/>
                  <a:ea typeface="宋体" pitchFamily="2" charset="-122"/>
                  <a:cs typeface="宋体" pitchFamily="2" charset="-122"/>
                </a:rPr>
                <a:t>13</a:t>
              </a:r>
              <a:endParaRPr kumimoji="0" lang="zh-CN" altLang="zh-CN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64" name="Line 15"/>
            <p:cNvSpPr>
              <a:spLocks noChangeShapeType="1"/>
            </p:cNvSpPr>
            <p:nvPr/>
          </p:nvSpPr>
          <p:spPr bwMode="auto">
            <a:xfrm>
              <a:off x="6721847" y="4679870"/>
              <a:ext cx="282717" cy="0"/>
            </a:xfrm>
            <a:prstGeom prst="line">
              <a:avLst/>
            </a:prstGeom>
            <a:noFill/>
            <a:ln w="6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latin typeface="+mn-lt"/>
              </a:endParaRPr>
            </a:p>
          </p:txBody>
        </p:sp>
        <p:sp>
          <p:nvSpPr>
            <p:cNvPr id="65" name="Rectangle 16"/>
            <p:cNvSpPr>
              <a:spLocks noChangeArrowheads="1"/>
            </p:cNvSpPr>
            <p:nvPr/>
          </p:nvSpPr>
          <p:spPr bwMode="auto">
            <a:xfrm>
              <a:off x="6407717" y="4793969"/>
              <a:ext cx="230362" cy="185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+mn-lt"/>
                  <a:ea typeface="宋体" pitchFamily="2" charset="-122"/>
                  <a:cs typeface="宋体" pitchFamily="2" charset="-122"/>
                </a:rPr>
                <a:t>QC</a:t>
              </a:r>
              <a:endParaRPr kumimoji="0" lang="zh-CN" altLang="zh-CN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66" name="Rectangle 17"/>
            <p:cNvSpPr>
              <a:spLocks noChangeArrowheads="1"/>
            </p:cNvSpPr>
            <p:nvPr/>
          </p:nvSpPr>
          <p:spPr bwMode="auto">
            <a:xfrm>
              <a:off x="6784673" y="4719304"/>
              <a:ext cx="170154" cy="185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+mn-lt"/>
                  <a:ea typeface="宋体" pitchFamily="2" charset="-122"/>
                  <a:cs typeface="宋体" pitchFamily="2" charset="-122"/>
                </a:rPr>
                <a:t>12</a:t>
              </a:r>
              <a:endPara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67" name="Line 18"/>
            <p:cNvSpPr>
              <a:spLocks noChangeShapeType="1"/>
            </p:cNvSpPr>
            <p:nvPr/>
          </p:nvSpPr>
          <p:spPr bwMode="auto">
            <a:xfrm>
              <a:off x="6721847" y="4872502"/>
              <a:ext cx="282717" cy="0"/>
            </a:xfrm>
            <a:prstGeom prst="line">
              <a:avLst/>
            </a:prstGeom>
            <a:noFill/>
            <a:ln w="6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latin typeface="+mn-lt"/>
              </a:endParaRPr>
            </a:p>
          </p:txBody>
        </p:sp>
        <p:sp>
          <p:nvSpPr>
            <p:cNvPr id="68" name="Rectangle 19"/>
            <p:cNvSpPr>
              <a:spLocks noChangeArrowheads="1"/>
            </p:cNvSpPr>
            <p:nvPr/>
          </p:nvSpPr>
          <p:spPr bwMode="auto">
            <a:xfrm>
              <a:off x="6407717" y="5007336"/>
              <a:ext cx="230362" cy="185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+mn-lt"/>
                  <a:ea typeface="宋体" pitchFamily="2" charset="-122"/>
                  <a:cs typeface="宋体" pitchFamily="2" charset="-122"/>
                </a:rPr>
                <a:t>QD</a:t>
              </a:r>
              <a:endParaRPr kumimoji="0" lang="zh-CN" altLang="zh-CN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69" name="Rectangle 20"/>
            <p:cNvSpPr>
              <a:spLocks noChangeArrowheads="1"/>
            </p:cNvSpPr>
            <p:nvPr/>
          </p:nvSpPr>
          <p:spPr bwMode="auto">
            <a:xfrm>
              <a:off x="6784673" y="4935328"/>
              <a:ext cx="16145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+mn-lt"/>
                  <a:ea typeface="宋体" pitchFamily="2" charset="-122"/>
                  <a:cs typeface="宋体" pitchFamily="2" charset="-122"/>
                </a:rPr>
                <a:t>11</a:t>
              </a:r>
              <a:endPara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70" name="Line 21"/>
            <p:cNvSpPr>
              <a:spLocks noChangeShapeType="1"/>
            </p:cNvSpPr>
            <p:nvPr/>
          </p:nvSpPr>
          <p:spPr bwMode="auto">
            <a:xfrm>
              <a:off x="6721847" y="5085868"/>
              <a:ext cx="282717" cy="0"/>
            </a:xfrm>
            <a:prstGeom prst="line">
              <a:avLst/>
            </a:prstGeom>
            <a:noFill/>
            <a:ln w="6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latin typeface="+mn-lt"/>
              </a:endParaRPr>
            </a:p>
          </p:txBody>
        </p:sp>
        <p:sp>
          <p:nvSpPr>
            <p:cNvPr id="71" name="Rectangle 22"/>
            <p:cNvSpPr>
              <a:spLocks noChangeArrowheads="1"/>
            </p:cNvSpPr>
            <p:nvPr/>
          </p:nvSpPr>
          <p:spPr bwMode="auto">
            <a:xfrm>
              <a:off x="6313478" y="5475388"/>
              <a:ext cx="340308" cy="185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+mn-lt"/>
                  <a:ea typeface="宋体" pitchFamily="2" charset="-122"/>
                  <a:cs typeface="宋体" pitchFamily="2" charset="-122"/>
                </a:rPr>
                <a:t>RCO</a:t>
              </a:r>
              <a:endParaRPr kumimoji="0" lang="zh-CN" altLang="zh-CN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72" name="Rectangle 23"/>
            <p:cNvSpPr>
              <a:spLocks noChangeArrowheads="1"/>
            </p:cNvSpPr>
            <p:nvPr/>
          </p:nvSpPr>
          <p:spPr bwMode="auto">
            <a:xfrm>
              <a:off x="6784673" y="5367376"/>
              <a:ext cx="170154" cy="185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+mn-lt"/>
                  <a:ea typeface="宋体" pitchFamily="2" charset="-122"/>
                  <a:cs typeface="宋体" pitchFamily="2" charset="-122"/>
                </a:rPr>
                <a:t>15</a:t>
              </a:r>
              <a:endPara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73" name="Line 24"/>
            <p:cNvSpPr>
              <a:spLocks noChangeShapeType="1"/>
            </p:cNvSpPr>
            <p:nvPr/>
          </p:nvSpPr>
          <p:spPr bwMode="auto">
            <a:xfrm>
              <a:off x="6721847" y="5553920"/>
              <a:ext cx="282717" cy="0"/>
            </a:xfrm>
            <a:prstGeom prst="line">
              <a:avLst/>
            </a:prstGeom>
            <a:noFill/>
            <a:ln w="6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latin typeface="+mn-lt"/>
              </a:endParaRPr>
            </a:p>
          </p:txBody>
        </p:sp>
        <p:sp>
          <p:nvSpPr>
            <p:cNvPr id="74" name="Rectangle 25"/>
            <p:cNvSpPr>
              <a:spLocks noChangeArrowheads="1"/>
            </p:cNvSpPr>
            <p:nvPr/>
          </p:nvSpPr>
          <p:spPr bwMode="auto">
            <a:xfrm>
              <a:off x="5685218" y="4329100"/>
              <a:ext cx="11060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+mn-lt"/>
                  <a:ea typeface="宋体" pitchFamily="2" charset="-122"/>
                  <a:cs typeface="宋体" pitchFamily="2" charset="-122"/>
                </a:rPr>
                <a:t>A</a:t>
              </a:r>
              <a:endPara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75" name="Rectangle 26"/>
            <p:cNvSpPr>
              <a:spLocks noChangeArrowheads="1"/>
            </p:cNvSpPr>
            <p:nvPr/>
          </p:nvSpPr>
          <p:spPr bwMode="auto">
            <a:xfrm>
              <a:off x="5308262" y="4293096"/>
              <a:ext cx="849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+mn-lt"/>
                  <a:ea typeface="宋体" pitchFamily="2" charset="-122"/>
                  <a:cs typeface="宋体" pitchFamily="2" charset="-122"/>
                </a:rPr>
                <a:t>3</a:t>
              </a:r>
              <a:endParaRPr kumimoji="0" lang="zh-CN" altLang="zh-CN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76" name="Line 27"/>
            <p:cNvSpPr>
              <a:spLocks noChangeShapeType="1"/>
            </p:cNvSpPr>
            <p:nvPr/>
          </p:nvSpPr>
          <p:spPr bwMode="auto">
            <a:xfrm flipH="1">
              <a:off x="5308262" y="4434454"/>
              <a:ext cx="282717" cy="0"/>
            </a:xfrm>
            <a:prstGeom prst="line">
              <a:avLst/>
            </a:prstGeom>
            <a:noFill/>
            <a:ln w="6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latin typeface="+mn-lt"/>
              </a:endParaRPr>
            </a:p>
          </p:txBody>
        </p:sp>
        <p:sp>
          <p:nvSpPr>
            <p:cNvPr id="77" name="Rectangle 28"/>
            <p:cNvSpPr>
              <a:spLocks noChangeArrowheads="1"/>
            </p:cNvSpPr>
            <p:nvPr/>
          </p:nvSpPr>
          <p:spPr bwMode="auto">
            <a:xfrm>
              <a:off x="5685218" y="4545124"/>
              <a:ext cx="11060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+mn-lt"/>
                  <a:ea typeface="宋体" pitchFamily="2" charset="-122"/>
                  <a:cs typeface="宋体" pitchFamily="2" charset="-122"/>
                </a:rPr>
                <a:t>B</a:t>
              </a:r>
              <a:endPara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78" name="Rectangle 29"/>
            <p:cNvSpPr>
              <a:spLocks noChangeArrowheads="1"/>
            </p:cNvSpPr>
            <p:nvPr/>
          </p:nvSpPr>
          <p:spPr bwMode="auto">
            <a:xfrm>
              <a:off x="5308262" y="4473116"/>
              <a:ext cx="849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+mn-lt"/>
                  <a:ea typeface="宋体" pitchFamily="2" charset="-122"/>
                  <a:cs typeface="宋体" pitchFamily="2" charset="-122"/>
                </a:rPr>
                <a:t>4</a:t>
              </a:r>
              <a:endParaRPr kumimoji="0" lang="zh-CN" altLang="zh-CN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79" name="Line 30"/>
            <p:cNvSpPr>
              <a:spLocks noChangeShapeType="1"/>
            </p:cNvSpPr>
            <p:nvPr/>
          </p:nvSpPr>
          <p:spPr bwMode="auto">
            <a:xfrm flipH="1">
              <a:off x="5308262" y="4614474"/>
              <a:ext cx="282717" cy="0"/>
            </a:xfrm>
            <a:prstGeom prst="line">
              <a:avLst/>
            </a:prstGeom>
            <a:noFill/>
            <a:ln w="6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latin typeface="+mn-lt"/>
              </a:endParaRPr>
            </a:p>
          </p:txBody>
        </p:sp>
        <p:sp>
          <p:nvSpPr>
            <p:cNvPr id="80" name="Rectangle 31"/>
            <p:cNvSpPr>
              <a:spLocks noChangeArrowheads="1"/>
            </p:cNvSpPr>
            <p:nvPr/>
          </p:nvSpPr>
          <p:spPr bwMode="auto">
            <a:xfrm>
              <a:off x="5685218" y="4742696"/>
              <a:ext cx="109946" cy="185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+mn-lt"/>
                  <a:ea typeface="宋体" pitchFamily="2" charset="-122"/>
                  <a:cs typeface="宋体" pitchFamily="2" charset="-122"/>
                </a:rPr>
                <a:t>C</a:t>
              </a:r>
              <a:endParaRPr kumimoji="0" lang="zh-CN" altLang="zh-CN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81" name="Rectangle 32"/>
            <p:cNvSpPr>
              <a:spLocks noChangeArrowheads="1"/>
            </p:cNvSpPr>
            <p:nvPr/>
          </p:nvSpPr>
          <p:spPr bwMode="auto">
            <a:xfrm>
              <a:off x="5308262" y="4679870"/>
              <a:ext cx="849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+mn-lt"/>
                  <a:ea typeface="宋体" pitchFamily="2" charset="-122"/>
                  <a:cs typeface="宋体" pitchFamily="2" charset="-122"/>
                </a:rPr>
                <a:t>5</a:t>
              </a:r>
              <a:endParaRPr kumimoji="0" lang="zh-CN" altLang="zh-CN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82" name="Line 33"/>
            <p:cNvSpPr>
              <a:spLocks noChangeShapeType="1"/>
            </p:cNvSpPr>
            <p:nvPr/>
          </p:nvSpPr>
          <p:spPr bwMode="auto">
            <a:xfrm flipH="1">
              <a:off x="5308262" y="4821229"/>
              <a:ext cx="282717" cy="0"/>
            </a:xfrm>
            <a:prstGeom prst="line">
              <a:avLst/>
            </a:prstGeom>
            <a:noFill/>
            <a:ln w="6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latin typeface="+mn-lt"/>
              </a:endParaRPr>
            </a:p>
          </p:txBody>
        </p:sp>
        <p:sp>
          <p:nvSpPr>
            <p:cNvPr id="83" name="Rectangle 34"/>
            <p:cNvSpPr>
              <a:spLocks noChangeArrowheads="1"/>
            </p:cNvSpPr>
            <p:nvPr/>
          </p:nvSpPr>
          <p:spPr bwMode="auto">
            <a:xfrm>
              <a:off x="5685218" y="4935328"/>
              <a:ext cx="109946" cy="185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+mn-lt"/>
                  <a:ea typeface="宋体" pitchFamily="2" charset="-122"/>
                  <a:cs typeface="宋体" pitchFamily="2" charset="-122"/>
                </a:rPr>
                <a:t>D</a:t>
              </a:r>
              <a:endPara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84" name="Rectangle 35"/>
            <p:cNvSpPr>
              <a:spLocks noChangeArrowheads="1"/>
            </p:cNvSpPr>
            <p:nvPr/>
          </p:nvSpPr>
          <p:spPr bwMode="auto">
            <a:xfrm>
              <a:off x="5308262" y="4863320"/>
              <a:ext cx="849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+mn-lt"/>
                  <a:ea typeface="宋体" pitchFamily="2" charset="-122"/>
                  <a:cs typeface="宋体" pitchFamily="2" charset="-122"/>
                </a:rPr>
                <a:t>6</a:t>
              </a:r>
              <a:endPara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85" name="Line 36"/>
            <p:cNvSpPr>
              <a:spLocks noChangeShapeType="1"/>
            </p:cNvSpPr>
            <p:nvPr/>
          </p:nvSpPr>
          <p:spPr bwMode="auto">
            <a:xfrm flipH="1">
              <a:off x="5308262" y="5013176"/>
              <a:ext cx="282717" cy="0"/>
            </a:xfrm>
            <a:prstGeom prst="line">
              <a:avLst/>
            </a:prstGeom>
            <a:noFill/>
            <a:ln w="6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latin typeface="+mn-lt"/>
              </a:endParaRPr>
            </a:p>
          </p:txBody>
        </p:sp>
        <p:sp>
          <p:nvSpPr>
            <p:cNvPr id="86" name="Rectangle 37"/>
            <p:cNvSpPr>
              <a:spLocks noChangeArrowheads="1"/>
            </p:cNvSpPr>
            <p:nvPr/>
          </p:nvSpPr>
          <p:spPr bwMode="auto">
            <a:xfrm>
              <a:off x="5685218" y="5166772"/>
              <a:ext cx="316748" cy="185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+mn-lt"/>
                  <a:ea typeface="宋体" pitchFamily="2" charset="-122"/>
                  <a:cs typeface="宋体" pitchFamily="2" charset="-122"/>
                </a:rPr>
                <a:t>ENP</a:t>
              </a:r>
              <a:endParaRPr kumimoji="0" lang="zh-CN" altLang="zh-CN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87" name="Rectangle 38"/>
            <p:cNvSpPr>
              <a:spLocks noChangeArrowheads="1"/>
            </p:cNvSpPr>
            <p:nvPr/>
          </p:nvSpPr>
          <p:spPr bwMode="auto">
            <a:xfrm>
              <a:off x="5308262" y="5103946"/>
              <a:ext cx="849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+mn-lt"/>
                  <a:ea typeface="宋体" pitchFamily="2" charset="-122"/>
                  <a:cs typeface="宋体" pitchFamily="2" charset="-122"/>
                </a:rPr>
                <a:t>7</a:t>
              </a:r>
              <a:endParaRPr kumimoji="0" lang="zh-CN" altLang="zh-CN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88" name="Line 39"/>
            <p:cNvSpPr>
              <a:spLocks noChangeShapeType="1"/>
            </p:cNvSpPr>
            <p:nvPr/>
          </p:nvSpPr>
          <p:spPr bwMode="auto">
            <a:xfrm flipH="1">
              <a:off x="5308262" y="5245304"/>
              <a:ext cx="282717" cy="0"/>
            </a:xfrm>
            <a:prstGeom prst="line">
              <a:avLst/>
            </a:prstGeom>
            <a:noFill/>
            <a:ln w="6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latin typeface="+mn-lt"/>
              </a:endParaRPr>
            </a:p>
          </p:txBody>
        </p:sp>
        <p:sp>
          <p:nvSpPr>
            <p:cNvPr id="89" name="Rectangle 40"/>
            <p:cNvSpPr>
              <a:spLocks noChangeArrowheads="1"/>
            </p:cNvSpPr>
            <p:nvPr/>
          </p:nvSpPr>
          <p:spPr bwMode="auto">
            <a:xfrm>
              <a:off x="5685218" y="5367376"/>
              <a:ext cx="308895" cy="185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+mn-lt"/>
                  <a:ea typeface="宋体" pitchFamily="2" charset="-122"/>
                  <a:cs typeface="宋体" pitchFamily="2" charset="-122"/>
                </a:rPr>
                <a:t>ENT</a:t>
              </a:r>
              <a:endParaRPr kumimoji="0" lang="zh-CN" altLang="zh-CN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90" name="Rectangle 41"/>
            <p:cNvSpPr>
              <a:spLocks noChangeArrowheads="1"/>
            </p:cNvSpPr>
            <p:nvPr/>
          </p:nvSpPr>
          <p:spPr bwMode="auto">
            <a:xfrm>
              <a:off x="5308262" y="5245304"/>
              <a:ext cx="170154" cy="185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+mn-lt"/>
                  <a:ea typeface="宋体" pitchFamily="2" charset="-122"/>
                  <a:cs typeface="宋体" pitchFamily="2" charset="-122"/>
                </a:rPr>
                <a:t>10</a:t>
              </a:r>
              <a:endPara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91" name="Line 42"/>
            <p:cNvSpPr>
              <a:spLocks noChangeShapeType="1"/>
            </p:cNvSpPr>
            <p:nvPr/>
          </p:nvSpPr>
          <p:spPr bwMode="auto">
            <a:xfrm flipH="1">
              <a:off x="5308262" y="5445909"/>
              <a:ext cx="282717" cy="0"/>
            </a:xfrm>
            <a:prstGeom prst="line">
              <a:avLst/>
            </a:prstGeom>
            <a:noFill/>
            <a:ln w="6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latin typeface="+mn-lt"/>
              </a:endParaRPr>
            </a:p>
          </p:txBody>
        </p:sp>
        <p:sp>
          <p:nvSpPr>
            <p:cNvPr id="92" name="Rectangle 43"/>
            <p:cNvSpPr>
              <a:spLocks noChangeArrowheads="1"/>
            </p:cNvSpPr>
            <p:nvPr/>
          </p:nvSpPr>
          <p:spPr bwMode="auto">
            <a:xfrm>
              <a:off x="5685218" y="5590847"/>
              <a:ext cx="436017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+mn-lt"/>
                  <a:ea typeface="宋体" pitchFamily="2" charset="-122"/>
                  <a:cs typeface="宋体" pitchFamily="2" charset="-122"/>
                </a:rPr>
                <a:t>LOAD</a:t>
              </a:r>
              <a:endPara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93" name="Rectangle 44"/>
            <p:cNvSpPr>
              <a:spLocks noChangeArrowheads="1"/>
            </p:cNvSpPr>
            <p:nvPr/>
          </p:nvSpPr>
          <p:spPr bwMode="auto">
            <a:xfrm>
              <a:off x="5308262" y="5528021"/>
              <a:ext cx="849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+mn-lt"/>
                  <a:ea typeface="宋体" pitchFamily="2" charset="-122"/>
                  <a:cs typeface="宋体" pitchFamily="2" charset="-122"/>
                </a:rPr>
                <a:t>9</a:t>
              </a:r>
              <a:endParaRPr kumimoji="0" lang="zh-CN" altLang="zh-CN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94" name="Oval 45"/>
            <p:cNvSpPr>
              <a:spLocks noChangeArrowheads="1"/>
            </p:cNvSpPr>
            <p:nvPr/>
          </p:nvSpPr>
          <p:spPr bwMode="auto">
            <a:xfrm>
              <a:off x="5496740" y="5622260"/>
              <a:ext cx="78533" cy="78532"/>
            </a:xfrm>
            <a:prstGeom prst="ellipse">
              <a:avLst/>
            </a:prstGeom>
            <a:noFill/>
            <a:ln w="6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latin typeface="+mn-lt"/>
              </a:endParaRPr>
            </a:p>
          </p:txBody>
        </p:sp>
        <p:sp>
          <p:nvSpPr>
            <p:cNvPr id="95" name="Line 46"/>
            <p:cNvSpPr>
              <a:spLocks noChangeShapeType="1"/>
            </p:cNvSpPr>
            <p:nvPr/>
          </p:nvSpPr>
          <p:spPr bwMode="auto">
            <a:xfrm flipH="1">
              <a:off x="5308262" y="5669380"/>
              <a:ext cx="188478" cy="0"/>
            </a:xfrm>
            <a:prstGeom prst="line">
              <a:avLst/>
            </a:prstGeom>
            <a:noFill/>
            <a:ln w="6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latin typeface="+mn-lt"/>
              </a:endParaRPr>
            </a:p>
          </p:txBody>
        </p:sp>
        <p:sp>
          <p:nvSpPr>
            <p:cNvPr id="96" name="Rectangle 47"/>
            <p:cNvSpPr>
              <a:spLocks noChangeArrowheads="1"/>
            </p:cNvSpPr>
            <p:nvPr/>
          </p:nvSpPr>
          <p:spPr bwMode="auto">
            <a:xfrm>
              <a:off x="5685218" y="5764614"/>
              <a:ext cx="31579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+mn-lt"/>
                  <a:ea typeface="宋体" pitchFamily="2" charset="-122"/>
                  <a:cs typeface="宋体" pitchFamily="2" charset="-122"/>
                </a:rPr>
                <a:t>CLR</a:t>
              </a:r>
              <a:endPara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97" name="Rectangle 48"/>
            <p:cNvSpPr>
              <a:spLocks noChangeArrowheads="1"/>
            </p:cNvSpPr>
            <p:nvPr/>
          </p:nvSpPr>
          <p:spPr bwMode="auto">
            <a:xfrm>
              <a:off x="5308262" y="5669380"/>
              <a:ext cx="849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+mn-lt"/>
                  <a:ea typeface="宋体" pitchFamily="2" charset="-122"/>
                  <a:cs typeface="宋体" pitchFamily="2" charset="-122"/>
                </a:rPr>
                <a:t>1</a:t>
              </a:r>
              <a:endParaRPr kumimoji="0" lang="zh-CN" altLang="zh-CN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98" name="Oval 49"/>
            <p:cNvSpPr>
              <a:spLocks noChangeArrowheads="1"/>
            </p:cNvSpPr>
            <p:nvPr/>
          </p:nvSpPr>
          <p:spPr bwMode="auto">
            <a:xfrm>
              <a:off x="5496740" y="5796027"/>
              <a:ext cx="78533" cy="78532"/>
            </a:xfrm>
            <a:prstGeom prst="ellipse">
              <a:avLst/>
            </a:prstGeom>
            <a:noFill/>
            <a:ln w="6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latin typeface="+mn-lt"/>
              </a:endParaRPr>
            </a:p>
          </p:txBody>
        </p:sp>
        <p:sp>
          <p:nvSpPr>
            <p:cNvPr id="99" name="Line 50"/>
            <p:cNvSpPr>
              <a:spLocks noChangeShapeType="1"/>
            </p:cNvSpPr>
            <p:nvPr/>
          </p:nvSpPr>
          <p:spPr bwMode="auto">
            <a:xfrm flipH="1">
              <a:off x="5308262" y="5843146"/>
              <a:ext cx="188478" cy="0"/>
            </a:xfrm>
            <a:prstGeom prst="line">
              <a:avLst/>
            </a:prstGeom>
            <a:noFill/>
            <a:ln w="6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latin typeface="+mn-lt"/>
              </a:endParaRPr>
            </a:p>
          </p:txBody>
        </p:sp>
        <p:sp>
          <p:nvSpPr>
            <p:cNvPr id="100" name="Rectangle 51"/>
            <p:cNvSpPr>
              <a:spLocks noChangeArrowheads="1"/>
            </p:cNvSpPr>
            <p:nvPr/>
          </p:nvSpPr>
          <p:spPr bwMode="auto">
            <a:xfrm>
              <a:off x="5732338" y="6014923"/>
              <a:ext cx="31579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+mn-lt"/>
                  <a:ea typeface="宋体" pitchFamily="2" charset="-122"/>
                  <a:cs typeface="宋体" pitchFamily="2" charset="-122"/>
                </a:rPr>
                <a:t>CLK</a:t>
              </a:r>
              <a:endParaRPr kumimoji="0" lang="zh-CN" altLang="zh-CN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01" name="Rectangle 52"/>
            <p:cNvSpPr>
              <a:spLocks noChangeArrowheads="1"/>
            </p:cNvSpPr>
            <p:nvPr/>
          </p:nvSpPr>
          <p:spPr bwMode="auto">
            <a:xfrm>
              <a:off x="5308262" y="5952097"/>
              <a:ext cx="849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+mn-lt"/>
                  <a:ea typeface="宋体" pitchFamily="2" charset="-122"/>
                  <a:cs typeface="宋体" pitchFamily="2" charset="-122"/>
                </a:rPr>
                <a:t>2</a:t>
              </a:r>
              <a:endParaRPr kumimoji="0" lang="zh-CN" altLang="zh-CN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02" name="Line 54"/>
            <p:cNvSpPr>
              <a:spLocks noChangeShapeType="1"/>
            </p:cNvSpPr>
            <p:nvPr/>
          </p:nvSpPr>
          <p:spPr bwMode="auto">
            <a:xfrm flipH="1">
              <a:off x="5308262" y="6093455"/>
              <a:ext cx="285302" cy="0"/>
            </a:xfrm>
            <a:prstGeom prst="line">
              <a:avLst/>
            </a:prstGeom>
            <a:noFill/>
            <a:ln w="6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latin typeface="+mn-lt"/>
              </a:endParaRPr>
            </a:p>
          </p:txBody>
        </p:sp>
        <p:sp>
          <p:nvSpPr>
            <p:cNvPr id="103" name="等腰三角形 102"/>
            <p:cNvSpPr/>
            <p:nvPr/>
          </p:nvSpPr>
          <p:spPr bwMode="auto">
            <a:xfrm rot="5400000">
              <a:off x="5552495" y="6047720"/>
              <a:ext cx="169853" cy="91469"/>
            </a:xfrm>
            <a:prstGeom prst="triangle">
              <a:avLst/>
            </a:prstGeom>
            <a:noFill/>
            <a:ln w="12700" cap="sq" cmpd="sng" algn="ctr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259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53" grpId="0"/>
      <p:bldP spid="54" grpId="0"/>
      <p:bldP spid="5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D0CE704-66E5-49F6-B652-061EB4CDB51F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7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D42D25-559D-4FF6-A62E-D0B4302AAE28}" type="slidenum">
              <a:rPr lang="en-US" altLang="zh-CN"/>
              <a:pPr>
                <a:defRPr/>
              </a:pPr>
              <a:t>44</a:t>
            </a:fld>
            <a:endParaRPr lang="en-US" altLang="zh-CN"/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Other counters</a:t>
            </a:r>
          </a:p>
        </p:txBody>
      </p:sp>
      <p:sp>
        <p:nvSpPr>
          <p:cNvPr id="4813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981075"/>
            <a:ext cx="5688013" cy="5038725"/>
          </a:xfrm>
        </p:spPr>
        <p:txBody>
          <a:bodyPr/>
          <a:lstStyle/>
          <a:p>
            <a:pPr eaLnBrk="1" hangingPunct="1"/>
            <a:r>
              <a:rPr lang="en-US" altLang="zh-CN" sz="2000" smtClean="0"/>
              <a:t>74×161</a:t>
            </a:r>
            <a:r>
              <a:rPr lang="zh-CN" altLang="en-US" sz="2000" smtClean="0"/>
              <a:t>，</a:t>
            </a:r>
            <a:r>
              <a:rPr lang="en-US" altLang="zh-CN" sz="2000" smtClean="0">
                <a:solidFill>
                  <a:srgbClr val="C84A22"/>
                </a:solidFill>
              </a:rPr>
              <a:t>asynchronous clear </a:t>
            </a:r>
            <a:r>
              <a:rPr lang="en-US" altLang="zh-CN" sz="2000" smtClean="0"/>
              <a:t>4-bit binary counter.</a:t>
            </a:r>
          </a:p>
          <a:p>
            <a:pPr eaLnBrk="1" hangingPunct="1">
              <a:buFontTx/>
              <a:buNone/>
            </a:pPr>
            <a:r>
              <a:rPr lang="en-US" altLang="zh-CN" sz="2000" smtClean="0"/>
              <a:t> </a:t>
            </a:r>
            <a:r>
              <a:rPr lang="en-US" altLang="zh-CN" sz="2000" smtClean="0">
                <a:solidFill>
                  <a:srgbClr val="C84A22"/>
                </a:solidFill>
              </a:rPr>
              <a:t>asynchronous clear </a:t>
            </a:r>
            <a:r>
              <a:rPr lang="zh-CN" altLang="en-US" sz="2000" smtClean="0"/>
              <a:t>：</a:t>
            </a:r>
            <a:r>
              <a:rPr lang="en-US" altLang="zh-CN" sz="2000" smtClean="0"/>
              <a:t>if CLR_L=0</a:t>
            </a:r>
            <a:r>
              <a:rPr lang="zh-CN" altLang="en-US" sz="2000" smtClean="0"/>
              <a:t>，</a:t>
            </a:r>
            <a:r>
              <a:rPr lang="en-US" altLang="zh-CN" sz="2000" smtClean="0"/>
              <a:t>Q</a:t>
            </a:r>
            <a:r>
              <a:rPr lang="en-US" altLang="zh-CN" sz="2000" baseline="-25000" smtClean="0"/>
              <a:t>D</a:t>
            </a:r>
            <a:r>
              <a:rPr lang="en-US" altLang="zh-CN" sz="2000" smtClean="0"/>
              <a:t>Q</a:t>
            </a:r>
            <a:r>
              <a:rPr lang="en-US" altLang="zh-CN" sz="2000" baseline="-25000" smtClean="0"/>
              <a:t>C</a:t>
            </a:r>
            <a:r>
              <a:rPr lang="en-US" altLang="zh-CN" sz="2000" smtClean="0"/>
              <a:t>Q</a:t>
            </a:r>
            <a:r>
              <a:rPr lang="en-US" altLang="zh-CN" sz="2000" baseline="-25000" smtClean="0"/>
              <a:t>B</a:t>
            </a:r>
            <a:r>
              <a:rPr lang="en-US" altLang="zh-CN" sz="2000" smtClean="0"/>
              <a:t>Q</a:t>
            </a:r>
            <a:r>
              <a:rPr lang="en-US" altLang="zh-CN" sz="2000" baseline="-25000" smtClean="0"/>
              <a:t>A </a:t>
            </a:r>
            <a:r>
              <a:rPr lang="en-US" altLang="zh-CN" sz="2000" smtClean="0"/>
              <a:t>output 0000 immediately .</a:t>
            </a:r>
          </a:p>
          <a:p>
            <a:pPr eaLnBrk="1" hangingPunct="1">
              <a:buFontTx/>
              <a:buNone/>
            </a:pPr>
            <a:r>
              <a:rPr lang="en-US" altLang="zh-CN" sz="2000" smtClean="0"/>
              <a:t>    other function is as the same as 74×163. use 74×161 to modulo-11 in feedback-clear mode</a:t>
            </a:r>
            <a:r>
              <a:rPr lang="zh-CN" altLang="en-US" sz="2000" smtClean="0"/>
              <a:t>，</a:t>
            </a:r>
            <a:r>
              <a:rPr lang="en-US" altLang="zh-CN" sz="2000" smtClean="0"/>
              <a:t>count ending </a:t>
            </a:r>
            <a:r>
              <a:rPr lang="en-US" altLang="zh-CN" sz="2000" smtClean="0">
                <a:solidFill>
                  <a:schemeClr val="tx2"/>
                </a:solidFill>
              </a:rPr>
              <a:t>= 1011</a:t>
            </a:r>
            <a:r>
              <a:rPr lang="zh-CN" altLang="en-US" sz="2000" smtClean="0"/>
              <a:t>，</a:t>
            </a:r>
          </a:p>
        </p:txBody>
      </p:sp>
      <p:graphicFrame>
        <p:nvGraphicFramePr>
          <p:cNvPr id="46208" name="Group 128"/>
          <p:cNvGraphicFramePr>
            <a:graphicFrameLocks noGrp="1"/>
          </p:cNvGraphicFramePr>
          <p:nvPr>
            <p:ph sz="half" idx="2"/>
          </p:nvPr>
        </p:nvGraphicFramePr>
        <p:xfrm>
          <a:off x="5867400" y="1052513"/>
          <a:ext cx="2663825" cy="5069840"/>
        </p:xfrm>
        <a:graphic>
          <a:graphicData uri="http://schemas.openxmlformats.org/drawingml/2006/table">
            <a:tbl>
              <a:tblPr/>
              <a:tblGrid>
                <a:gridCol w="1312863"/>
                <a:gridCol w="1350962"/>
              </a:tblGrid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Counting N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</a:t>
                      </a:r>
                      <a:r>
                        <a:rPr kumimoji="0" lang="en-US" altLang="zh-CN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</a:t>
                      </a:r>
                      <a:r>
                        <a:rPr kumimoji="0" lang="en-US" altLang="zh-CN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</a:t>
                      </a:r>
                      <a:r>
                        <a:rPr kumimoji="0" lang="en-US" altLang="zh-CN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</a:t>
                      </a:r>
                      <a:r>
                        <a:rPr kumimoji="0" lang="en-US" altLang="zh-CN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0000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0001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0010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0011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0100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0101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0110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0111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1000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1001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127"/>
          <p:cNvGrpSpPr>
            <a:grpSpLocks/>
          </p:cNvGrpSpPr>
          <p:nvPr/>
        </p:nvGrpSpPr>
        <p:grpSpPr bwMode="auto">
          <a:xfrm>
            <a:off x="7362825" y="1898650"/>
            <a:ext cx="1223963" cy="4176713"/>
            <a:chOff x="4649" y="1026"/>
            <a:chExt cx="771" cy="2631"/>
          </a:xfrm>
        </p:grpSpPr>
        <p:sp>
          <p:nvSpPr>
            <p:cNvPr id="48163" name="Rectangle 119"/>
            <p:cNvSpPr>
              <a:spLocks noChangeArrowheads="1"/>
            </p:cNvSpPr>
            <p:nvPr/>
          </p:nvSpPr>
          <p:spPr bwMode="auto">
            <a:xfrm>
              <a:off x="4649" y="3430"/>
              <a:ext cx="590" cy="227"/>
            </a:xfrm>
            <a:prstGeom prst="rect">
              <a:avLst/>
            </a:prstGeom>
            <a:noFill/>
            <a:ln w="28575">
              <a:solidFill>
                <a:srgbClr val="2149F3"/>
              </a:solidFill>
              <a:prstDash val="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8164" name="Group 123"/>
            <p:cNvGrpSpPr>
              <a:grpSpLocks/>
            </p:cNvGrpSpPr>
            <p:nvPr/>
          </p:nvGrpSpPr>
          <p:grpSpPr bwMode="auto">
            <a:xfrm>
              <a:off x="5148" y="1026"/>
              <a:ext cx="272" cy="2540"/>
              <a:chOff x="5148" y="1026"/>
              <a:chExt cx="272" cy="2540"/>
            </a:xfrm>
          </p:grpSpPr>
          <p:sp>
            <p:nvSpPr>
              <p:cNvPr id="48165" name="Line 120"/>
              <p:cNvSpPr>
                <a:spLocks noChangeShapeType="1"/>
              </p:cNvSpPr>
              <p:nvPr/>
            </p:nvSpPr>
            <p:spPr bwMode="auto">
              <a:xfrm>
                <a:off x="5239" y="3566"/>
                <a:ext cx="181" cy="0"/>
              </a:xfrm>
              <a:prstGeom prst="line">
                <a:avLst/>
              </a:prstGeom>
              <a:noFill/>
              <a:ln w="28575" cap="sq">
                <a:solidFill>
                  <a:srgbClr val="DB179A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8166" name="Line 121"/>
              <p:cNvSpPr>
                <a:spLocks noChangeShapeType="1"/>
              </p:cNvSpPr>
              <p:nvPr/>
            </p:nvSpPr>
            <p:spPr bwMode="auto">
              <a:xfrm flipV="1">
                <a:off x="5420" y="1026"/>
                <a:ext cx="0" cy="2540"/>
              </a:xfrm>
              <a:prstGeom prst="line">
                <a:avLst/>
              </a:prstGeom>
              <a:noFill/>
              <a:ln w="28575" cap="sq">
                <a:solidFill>
                  <a:srgbClr val="DB179A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8167" name="Line 122"/>
              <p:cNvSpPr>
                <a:spLocks noChangeShapeType="1"/>
              </p:cNvSpPr>
              <p:nvPr/>
            </p:nvSpPr>
            <p:spPr bwMode="auto">
              <a:xfrm flipH="1">
                <a:off x="5148" y="1026"/>
                <a:ext cx="272" cy="0"/>
              </a:xfrm>
              <a:prstGeom prst="line">
                <a:avLst/>
              </a:prstGeom>
              <a:noFill/>
              <a:ln w="28575" cap="sq">
                <a:solidFill>
                  <a:srgbClr val="DB179A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pic>
        <p:nvPicPr>
          <p:cNvPr id="46206" name="Picture 1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3338513"/>
            <a:ext cx="3084512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6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B025401-3835-4B5F-B613-1429DE3BD57B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A27B9B-FC5E-44F4-9519-2F3BAF57B3C8}" type="slidenum">
              <a:rPr lang="en-US" altLang="zh-CN"/>
              <a:pPr>
                <a:defRPr/>
              </a:pPr>
              <a:t>45</a:t>
            </a:fld>
            <a:endParaRPr lang="en-US" altLang="zh-CN"/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584200"/>
          </a:xfrm>
        </p:spPr>
        <p:txBody>
          <a:bodyPr/>
          <a:lstStyle/>
          <a:p>
            <a:pPr eaLnBrk="1" hangingPunct="1"/>
            <a:r>
              <a:rPr lang="en-US" altLang="zh-CN" smtClean="0"/>
              <a:t>Other counters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52513"/>
            <a:ext cx="8229600" cy="2241550"/>
          </a:xfrm>
        </p:spPr>
        <p:txBody>
          <a:bodyPr/>
          <a:lstStyle/>
          <a:p>
            <a:pPr marL="533400" indent="-533400" eaLnBrk="1" hangingPunct="1"/>
            <a:r>
              <a:rPr lang="en-US" altLang="zh-CN" smtClean="0"/>
              <a:t>decades counter </a:t>
            </a:r>
          </a:p>
          <a:p>
            <a:pPr marL="533400" indent="-533400" eaLnBrk="1" hangingPunct="1">
              <a:buFontTx/>
              <a:buAutoNum type="circleNumDbPlain"/>
            </a:pPr>
            <a:r>
              <a:rPr lang="en-US" altLang="zh-CN" smtClean="0">
                <a:solidFill>
                  <a:srgbClr val="008000"/>
                </a:solidFill>
              </a:rPr>
              <a:t>74×160</a:t>
            </a:r>
            <a:r>
              <a:rPr lang="zh-CN" altLang="en-US" smtClean="0">
                <a:solidFill>
                  <a:srgbClr val="008000"/>
                </a:solidFill>
              </a:rPr>
              <a:t>（</a:t>
            </a:r>
            <a:r>
              <a:rPr lang="en-US" altLang="zh-CN" smtClean="0">
                <a:solidFill>
                  <a:srgbClr val="008000"/>
                </a:solidFill>
              </a:rPr>
              <a:t>asynchronous clear</a:t>
            </a:r>
            <a:r>
              <a:rPr lang="zh-CN" altLang="en-US" smtClean="0">
                <a:solidFill>
                  <a:srgbClr val="008000"/>
                </a:solidFill>
              </a:rPr>
              <a:t>）</a:t>
            </a:r>
          </a:p>
          <a:p>
            <a:pPr marL="533400" indent="-533400" eaLnBrk="1" hangingPunct="1">
              <a:buFontTx/>
              <a:buAutoNum type="circleNumDbPlain"/>
            </a:pPr>
            <a:r>
              <a:rPr lang="en-US" altLang="zh-CN" smtClean="0">
                <a:solidFill>
                  <a:srgbClr val="008000"/>
                </a:solidFill>
              </a:rPr>
              <a:t>74×162 (fully synchronous)</a:t>
            </a:r>
          </a:p>
          <a:p>
            <a:pPr marL="533400" indent="-533400" eaLnBrk="1" hangingPunct="1"/>
            <a:r>
              <a:rPr lang="en-US" altLang="zh-CN" smtClean="0"/>
              <a:t>74×169  4-bt up/down counter</a:t>
            </a:r>
          </a:p>
        </p:txBody>
      </p:sp>
      <p:sp>
        <p:nvSpPr>
          <p:cNvPr id="49159" name="Text Box 25"/>
          <p:cNvSpPr txBox="1">
            <a:spLocks noChangeArrowheads="1"/>
          </p:cNvSpPr>
          <p:nvPr/>
        </p:nvSpPr>
        <p:spPr bwMode="auto">
          <a:xfrm>
            <a:off x="1422400" y="6173788"/>
            <a:ext cx="1935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000" b="1">
                <a:ea typeface="宋体" pitchFamily="2" charset="-122"/>
              </a:rPr>
              <a:t>74x160/162</a:t>
            </a:r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657225" y="3159125"/>
            <a:ext cx="3571875" cy="2960688"/>
            <a:chOff x="414" y="1990"/>
            <a:chExt cx="2250" cy="1865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414" y="1990"/>
              <a:ext cx="2250" cy="1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26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" y="1990"/>
              <a:ext cx="2255" cy="1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8"/>
          <p:cNvGrpSpPr>
            <a:grpSpLocks noChangeAspect="1"/>
          </p:cNvGrpSpPr>
          <p:nvPr/>
        </p:nvGrpSpPr>
        <p:grpSpPr bwMode="auto">
          <a:xfrm>
            <a:off x="5508625" y="3105150"/>
            <a:ext cx="2127250" cy="3348038"/>
            <a:chOff x="3470" y="1956"/>
            <a:chExt cx="1340" cy="2109"/>
          </a:xfrm>
        </p:grpSpPr>
        <p:sp>
          <p:nvSpPr>
            <p:cNvPr id="5" name="AutoShape 7"/>
            <p:cNvSpPr>
              <a:spLocks noChangeAspect="1" noChangeArrowheads="1" noTextEdit="1"/>
            </p:cNvSpPr>
            <p:nvPr/>
          </p:nvSpPr>
          <p:spPr bwMode="auto">
            <a:xfrm>
              <a:off x="3470" y="1956"/>
              <a:ext cx="1340" cy="2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273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" y="1956"/>
              <a:ext cx="1343" cy="2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9307BAE-6DA2-4FC0-9351-9B3AEF2D6CE7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0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728984-36CB-411D-A4F7-DC0FE6B4FBD3}" type="slidenum">
              <a:rPr lang="en-US" altLang="zh-CN"/>
              <a:pPr>
                <a:defRPr/>
              </a:pPr>
              <a:t>46</a:t>
            </a:fld>
            <a:endParaRPr lang="en-US" altLang="zh-CN"/>
          </a:p>
        </p:txBody>
      </p:sp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44463"/>
            <a:ext cx="8229600" cy="620712"/>
          </a:xfrm>
        </p:spPr>
        <p:txBody>
          <a:bodyPr/>
          <a:lstStyle/>
          <a:p>
            <a:pPr eaLnBrk="1" hangingPunct="1"/>
            <a:r>
              <a:rPr lang="en-US" altLang="zh-CN" smtClean="0"/>
              <a:t>4</a:t>
            </a:r>
            <a:r>
              <a:rPr lang="zh-CN" altLang="en-US" smtClean="0"/>
              <a:t>、</a:t>
            </a:r>
            <a:r>
              <a:rPr lang="en-US" altLang="zh-CN" smtClean="0"/>
              <a:t>decoding binary-counter states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836613"/>
            <a:ext cx="4316412" cy="5289550"/>
          </a:xfrm>
        </p:spPr>
        <p:txBody>
          <a:bodyPr/>
          <a:lstStyle/>
          <a:p>
            <a:pPr eaLnBrk="1" hangingPunct="1"/>
            <a:r>
              <a:rPr lang="en-US" altLang="zh-CN" smtClean="0"/>
              <a:t>Combine a binary counter with a decoder to obtain a set of 1-out-of-m-coded signals.</a:t>
            </a:r>
          </a:p>
        </p:txBody>
      </p:sp>
      <p:graphicFrame>
        <p:nvGraphicFramePr>
          <p:cNvPr id="6146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427538" y="620713"/>
          <a:ext cx="4537075" cy="264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" name="Artwork" r:id="rId3" imgW="5514286" imgH="3219899" progId="Adobe.Illustrator.7">
                  <p:embed/>
                </p:oleObj>
              </mc:Choice>
              <mc:Fallback>
                <p:oleObj name="Artwork" r:id="rId3" imgW="5514286" imgH="3219899" progId="Adobe.Illustrator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620713"/>
                        <a:ext cx="4537075" cy="264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1" name="Rectangle 8"/>
          <p:cNvSpPr>
            <a:spLocks noGrp="1" noChangeArrowheads="1"/>
          </p:cNvSpPr>
          <p:nvPr>
            <p:ph sz="quarter" idx="3"/>
          </p:nvPr>
        </p:nvSpPr>
        <p:spPr>
          <a:xfrm>
            <a:off x="4645025" y="3776663"/>
            <a:ext cx="4041775" cy="2349500"/>
          </a:xfrm>
        </p:spPr>
        <p:txBody>
          <a:bodyPr/>
          <a:lstStyle/>
          <a:p>
            <a:pPr eaLnBrk="1" hangingPunct="1"/>
            <a:endParaRPr lang="zh-CN" altLang="zh-CN" sz="2000" smtClean="0"/>
          </a:p>
        </p:txBody>
      </p:sp>
      <p:pic>
        <p:nvPicPr>
          <p:cNvPr id="6152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3375025"/>
            <a:ext cx="6408737" cy="335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8" name="Text Box 10"/>
          <p:cNvSpPr txBox="1">
            <a:spLocks noChangeArrowheads="1"/>
          </p:cNvSpPr>
          <p:nvPr/>
        </p:nvSpPr>
        <p:spPr bwMode="auto">
          <a:xfrm>
            <a:off x="250825" y="4149725"/>
            <a:ext cx="1998663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800" b="1">
                <a:solidFill>
                  <a:srgbClr val="165FF2"/>
                </a:solidFill>
                <a:latin typeface="Garamond" pitchFamily="18" charset="0"/>
                <a:ea typeface="宋体" pitchFamily="2" charset="-122"/>
              </a:rPr>
              <a:t>Sequential pulse generator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08B4023-EED4-4332-9FEB-7A63DB21E5A8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971D9-AB4A-49F9-8ED4-A5775E8AC706}" type="slidenum">
              <a:rPr lang="en-US" altLang="zh-CN"/>
              <a:pPr>
                <a:defRPr/>
              </a:pPr>
              <a:t>47</a:t>
            </a:fld>
            <a:endParaRPr lang="en-US" altLang="zh-CN"/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684212"/>
          </a:xfrm>
        </p:spPr>
        <p:txBody>
          <a:bodyPr/>
          <a:lstStyle/>
          <a:p>
            <a:pPr eaLnBrk="1" hangingPunct="1"/>
            <a:r>
              <a:rPr lang="en-US" altLang="zh-CN" sz="3200" smtClean="0"/>
              <a:t>supplement</a:t>
            </a:r>
            <a:r>
              <a:rPr lang="zh-CN" altLang="en-US" sz="3200" smtClean="0"/>
              <a:t>：</a:t>
            </a:r>
            <a:r>
              <a:rPr lang="en-US" altLang="zh-CN" sz="3200" smtClean="0"/>
              <a:t>sequence generator</a:t>
            </a:r>
            <a:endParaRPr lang="zh-CN" altLang="zh-CN" sz="3200" smtClean="0"/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81075"/>
            <a:ext cx="8229600" cy="5145088"/>
          </a:xfrm>
        </p:spPr>
        <p:txBody>
          <a:bodyPr/>
          <a:lstStyle/>
          <a:p>
            <a:pPr eaLnBrk="1" hangingPunct="1"/>
            <a:r>
              <a:rPr lang="en-US" altLang="zh-CN" sz="2400" smtClean="0"/>
              <a:t>design a </a:t>
            </a:r>
            <a:r>
              <a:rPr lang="en-US" altLang="zh-CN" sz="2400" smtClean="0">
                <a:solidFill>
                  <a:srgbClr val="990000"/>
                </a:solidFill>
              </a:rPr>
              <a:t>sequence-generator </a:t>
            </a:r>
            <a:r>
              <a:rPr lang="en-US" altLang="zh-CN" sz="2400" smtClean="0"/>
              <a:t>with 74×163 and 74×151 </a:t>
            </a:r>
            <a:endParaRPr lang="en-US" altLang="zh-CN" sz="2400" smtClean="0">
              <a:solidFill>
                <a:srgbClr val="990000"/>
              </a:solidFill>
            </a:endParaRPr>
          </a:p>
          <a:p>
            <a:pPr eaLnBrk="1" hangingPunct="1">
              <a:buFontTx/>
              <a:buNone/>
            </a:pPr>
            <a:r>
              <a:rPr lang="en-US" altLang="zh-CN" sz="2400" smtClean="0"/>
              <a:t>Exp</a:t>
            </a:r>
            <a:r>
              <a:rPr lang="zh-CN" altLang="en-US" sz="2400" smtClean="0"/>
              <a:t>：</a:t>
            </a:r>
            <a:r>
              <a:rPr lang="en-US" altLang="zh-CN" sz="2400" smtClean="0"/>
              <a:t>a “01100101” sequence-generator</a:t>
            </a:r>
          </a:p>
        </p:txBody>
      </p:sp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116013" y="5084763"/>
            <a:ext cx="6481762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400" b="1">
                <a:solidFill>
                  <a:schemeClr val="tx2"/>
                </a:solidFill>
                <a:latin typeface="Garamond" pitchFamily="18" charset="0"/>
                <a:ea typeface="宋体" pitchFamily="2" charset="-122"/>
              </a:rPr>
              <a:t>A sequence generator composed of counter &amp; MUX </a:t>
            </a:r>
            <a:r>
              <a:rPr kumimoji="0" lang="en-US" altLang="zh-CN" sz="2400" b="1">
                <a:solidFill>
                  <a:srgbClr val="0000CC"/>
                </a:solidFill>
                <a:latin typeface="Garamond" pitchFamily="18" charset="0"/>
                <a:ea typeface="宋体" pitchFamily="2" charset="-122"/>
              </a:rPr>
              <a:t>: if the counter is enable,  at the each clock tick, circuit output every bit of the sequence.</a:t>
            </a:r>
          </a:p>
        </p:txBody>
      </p:sp>
      <p:pic>
        <p:nvPicPr>
          <p:cNvPr id="5120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962150"/>
            <a:ext cx="5472112" cy="316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F744BC4-65CA-44F7-BAB5-8897231A97B1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8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F2A912-ABEB-4064-A8A0-AEE0E3AF3647}" type="slidenum">
              <a:rPr lang="en-US" altLang="zh-CN"/>
              <a:pPr>
                <a:defRPr/>
              </a:pPr>
              <a:t>48</a:t>
            </a:fld>
            <a:endParaRPr lang="en-US" altLang="zh-CN"/>
          </a:p>
        </p:txBody>
      </p:sp>
      <p:sp>
        <p:nvSpPr>
          <p:cNvPr id="52228" name="Rectangle 81"/>
          <p:cNvSpPr>
            <a:spLocks noGrp="1" noChangeArrowheads="1"/>
          </p:cNvSpPr>
          <p:nvPr>
            <p:ph type="title"/>
          </p:nvPr>
        </p:nvSpPr>
        <p:spPr>
          <a:xfrm>
            <a:off x="395288" y="260350"/>
            <a:ext cx="8569325" cy="647700"/>
          </a:xfrm>
        </p:spPr>
        <p:txBody>
          <a:bodyPr/>
          <a:lstStyle/>
          <a:p>
            <a:pPr eaLnBrk="1" hangingPunct="1"/>
            <a:r>
              <a:rPr lang="en-US" altLang="zh-CN" smtClean="0"/>
              <a:t>design sequence-generator with D F-Fs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065213"/>
            <a:ext cx="4508500" cy="5289550"/>
          </a:xfrm>
        </p:spPr>
        <p:txBody>
          <a:bodyPr/>
          <a:lstStyle/>
          <a:p>
            <a:pPr eaLnBrk="1" hangingPunct="1"/>
            <a:r>
              <a:rPr lang="zh-CN" altLang="en-US" sz="2400" smtClean="0"/>
              <a:t>设计方法：顺序计数</a:t>
            </a:r>
            <a:r>
              <a:rPr lang="en-US" altLang="zh-CN" sz="2400" smtClean="0"/>
              <a:t>+</a:t>
            </a:r>
            <a:r>
              <a:rPr lang="zh-CN" altLang="en-US" sz="2400" smtClean="0"/>
              <a:t>组合电路</a:t>
            </a:r>
          </a:p>
          <a:p>
            <a:pPr eaLnBrk="1" hangingPunct="1">
              <a:buFontTx/>
              <a:buNone/>
            </a:pPr>
            <a:r>
              <a:rPr lang="en-US" altLang="zh-CN" sz="2400" smtClean="0"/>
              <a:t>Exp: design a code generator which can output 011010 sequentially</a:t>
            </a:r>
            <a:r>
              <a:rPr lang="zh-CN" altLang="en-US" sz="2400" smtClean="0"/>
              <a:t>。</a:t>
            </a:r>
          </a:p>
          <a:p>
            <a:pPr eaLnBrk="1" hangingPunct="1">
              <a:buFontTx/>
              <a:buNone/>
            </a:pPr>
            <a:r>
              <a:rPr lang="zh-CN" altLang="en-US" sz="2400" smtClean="0"/>
              <a:t>用顺序计数器的每个计数值产生一个码位。</a:t>
            </a:r>
          </a:p>
          <a:p>
            <a:pPr eaLnBrk="1" hangingPunct="1">
              <a:buFontTx/>
              <a:buNone/>
            </a:pPr>
            <a:endParaRPr lang="en-US" altLang="zh-CN" sz="2400" smtClean="0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539750" y="3789363"/>
            <a:ext cx="792163" cy="792162"/>
            <a:chOff x="1610" y="527"/>
            <a:chExt cx="499" cy="499"/>
          </a:xfrm>
        </p:grpSpPr>
        <p:sp>
          <p:nvSpPr>
            <p:cNvPr id="52293" name="Oval 4"/>
            <p:cNvSpPr>
              <a:spLocks noChangeArrowheads="1"/>
            </p:cNvSpPr>
            <p:nvPr/>
          </p:nvSpPr>
          <p:spPr bwMode="auto">
            <a:xfrm>
              <a:off x="1610" y="527"/>
              <a:ext cx="499" cy="4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sz="2000" b="1">
                  <a:solidFill>
                    <a:srgbClr val="0000CC"/>
                  </a:solidFill>
                  <a:ea typeface="宋体" pitchFamily="2" charset="-122"/>
                </a:rPr>
                <a:t>000</a:t>
              </a:r>
              <a:br>
                <a:rPr kumimoji="0" lang="en-US" altLang="zh-CN" sz="2000" b="1">
                  <a:solidFill>
                    <a:srgbClr val="0000CC"/>
                  </a:solidFill>
                  <a:ea typeface="宋体" pitchFamily="2" charset="-122"/>
                </a:rPr>
              </a:br>
              <a:r>
                <a:rPr kumimoji="0" lang="en-US" altLang="zh-CN" sz="2000" b="1">
                  <a:solidFill>
                    <a:srgbClr val="0000CC"/>
                  </a:solidFill>
                  <a:ea typeface="宋体" pitchFamily="2" charset="-122"/>
                </a:rPr>
                <a:t>0</a:t>
              </a:r>
            </a:p>
          </p:txBody>
        </p:sp>
        <p:sp>
          <p:nvSpPr>
            <p:cNvPr id="52294" name="Line 5"/>
            <p:cNvSpPr>
              <a:spLocks noChangeShapeType="1"/>
            </p:cNvSpPr>
            <p:nvPr/>
          </p:nvSpPr>
          <p:spPr bwMode="auto">
            <a:xfrm>
              <a:off x="1655" y="799"/>
              <a:ext cx="40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979613" y="3789363"/>
            <a:ext cx="792162" cy="792162"/>
            <a:chOff x="2517" y="527"/>
            <a:chExt cx="499" cy="499"/>
          </a:xfrm>
        </p:grpSpPr>
        <p:sp>
          <p:nvSpPr>
            <p:cNvPr id="52291" name="Oval 6"/>
            <p:cNvSpPr>
              <a:spLocks noChangeArrowheads="1"/>
            </p:cNvSpPr>
            <p:nvPr/>
          </p:nvSpPr>
          <p:spPr bwMode="auto">
            <a:xfrm>
              <a:off x="2517" y="527"/>
              <a:ext cx="499" cy="4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sz="2000" b="1">
                  <a:solidFill>
                    <a:srgbClr val="0000CC"/>
                  </a:solidFill>
                  <a:ea typeface="宋体" pitchFamily="2" charset="-122"/>
                </a:rPr>
                <a:t>001</a:t>
              </a:r>
              <a:br>
                <a:rPr kumimoji="0" lang="en-US" altLang="zh-CN" sz="2000" b="1">
                  <a:solidFill>
                    <a:srgbClr val="0000CC"/>
                  </a:solidFill>
                  <a:ea typeface="宋体" pitchFamily="2" charset="-122"/>
                </a:rPr>
              </a:br>
              <a:r>
                <a:rPr kumimoji="0" lang="en-US" altLang="zh-CN" sz="2000" b="1">
                  <a:solidFill>
                    <a:srgbClr val="0000CC"/>
                  </a:solidFill>
                  <a:ea typeface="宋体" pitchFamily="2" charset="-122"/>
                </a:rPr>
                <a:t>1</a:t>
              </a:r>
            </a:p>
          </p:txBody>
        </p:sp>
        <p:sp>
          <p:nvSpPr>
            <p:cNvPr id="52292" name="Line 7"/>
            <p:cNvSpPr>
              <a:spLocks noChangeShapeType="1"/>
            </p:cNvSpPr>
            <p:nvPr/>
          </p:nvSpPr>
          <p:spPr bwMode="auto">
            <a:xfrm>
              <a:off x="2562" y="799"/>
              <a:ext cx="40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3419475" y="3790950"/>
            <a:ext cx="792163" cy="792163"/>
            <a:chOff x="3424" y="527"/>
            <a:chExt cx="499" cy="499"/>
          </a:xfrm>
        </p:grpSpPr>
        <p:sp>
          <p:nvSpPr>
            <p:cNvPr id="52289" name="Oval 8"/>
            <p:cNvSpPr>
              <a:spLocks noChangeArrowheads="1"/>
            </p:cNvSpPr>
            <p:nvPr/>
          </p:nvSpPr>
          <p:spPr bwMode="auto">
            <a:xfrm>
              <a:off x="3424" y="527"/>
              <a:ext cx="499" cy="4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sz="2000" b="1">
                  <a:solidFill>
                    <a:srgbClr val="0000CC"/>
                  </a:solidFill>
                  <a:ea typeface="宋体" pitchFamily="2" charset="-122"/>
                </a:rPr>
                <a:t>010</a:t>
              </a:r>
              <a:br>
                <a:rPr kumimoji="0" lang="en-US" altLang="zh-CN" sz="2000" b="1">
                  <a:solidFill>
                    <a:srgbClr val="0000CC"/>
                  </a:solidFill>
                  <a:ea typeface="宋体" pitchFamily="2" charset="-122"/>
                </a:rPr>
              </a:br>
              <a:r>
                <a:rPr kumimoji="0" lang="en-US" altLang="zh-CN" sz="2000" b="1">
                  <a:solidFill>
                    <a:srgbClr val="0000CC"/>
                  </a:solidFill>
                  <a:ea typeface="宋体" pitchFamily="2" charset="-122"/>
                </a:rPr>
                <a:t>1</a:t>
              </a:r>
            </a:p>
          </p:txBody>
        </p:sp>
        <p:sp>
          <p:nvSpPr>
            <p:cNvPr id="52290" name="Line 9"/>
            <p:cNvSpPr>
              <a:spLocks noChangeShapeType="1"/>
            </p:cNvSpPr>
            <p:nvPr/>
          </p:nvSpPr>
          <p:spPr bwMode="auto">
            <a:xfrm>
              <a:off x="3469" y="799"/>
              <a:ext cx="40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3402013" y="5094288"/>
            <a:ext cx="792162" cy="792162"/>
            <a:chOff x="3424" y="1344"/>
            <a:chExt cx="499" cy="499"/>
          </a:xfrm>
        </p:grpSpPr>
        <p:sp>
          <p:nvSpPr>
            <p:cNvPr id="52287" name="Oval 10"/>
            <p:cNvSpPr>
              <a:spLocks noChangeArrowheads="1"/>
            </p:cNvSpPr>
            <p:nvPr/>
          </p:nvSpPr>
          <p:spPr bwMode="auto">
            <a:xfrm>
              <a:off x="3424" y="1344"/>
              <a:ext cx="499" cy="4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sz="2000" b="1">
                  <a:solidFill>
                    <a:srgbClr val="0000CC"/>
                  </a:solidFill>
                  <a:ea typeface="宋体" pitchFamily="2" charset="-122"/>
                </a:rPr>
                <a:t>011</a:t>
              </a:r>
              <a:br>
                <a:rPr kumimoji="0" lang="en-US" altLang="zh-CN" sz="2000" b="1">
                  <a:solidFill>
                    <a:srgbClr val="0000CC"/>
                  </a:solidFill>
                  <a:ea typeface="宋体" pitchFamily="2" charset="-122"/>
                </a:rPr>
              </a:br>
              <a:r>
                <a:rPr kumimoji="0" lang="en-US" altLang="zh-CN" sz="2000" b="1">
                  <a:solidFill>
                    <a:srgbClr val="0000CC"/>
                  </a:solidFill>
                  <a:ea typeface="宋体" pitchFamily="2" charset="-122"/>
                </a:rPr>
                <a:t>0</a:t>
              </a:r>
            </a:p>
          </p:txBody>
        </p:sp>
        <p:sp>
          <p:nvSpPr>
            <p:cNvPr id="52288" name="Line 11"/>
            <p:cNvSpPr>
              <a:spLocks noChangeShapeType="1"/>
            </p:cNvSpPr>
            <p:nvPr/>
          </p:nvSpPr>
          <p:spPr bwMode="auto">
            <a:xfrm>
              <a:off x="3469" y="1616"/>
              <a:ext cx="40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1979613" y="5086350"/>
            <a:ext cx="792162" cy="792163"/>
            <a:chOff x="2517" y="1344"/>
            <a:chExt cx="499" cy="499"/>
          </a:xfrm>
        </p:grpSpPr>
        <p:sp>
          <p:nvSpPr>
            <p:cNvPr id="52285" name="Oval 12"/>
            <p:cNvSpPr>
              <a:spLocks noChangeArrowheads="1"/>
            </p:cNvSpPr>
            <p:nvPr/>
          </p:nvSpPr>
          <p:spPr bwMode="auto">
            <a:xfrm>
              <a:off x="2517" y="1344"/>
              <a:ext cx="499" cy="4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sz="2000" b="1">
                  <a:solidFill>
                    <a:srgbClr val="0000CC"/>
                  </a:solidFill>
                  <a:ea typeface="宋体" pitchFamily="2" charset="-122"/>
                </a:rPr>
                <a:t>100</a:t>
              </a:r>
              <a:br>
                <a:rPr kumimoji="0" lang="en-US" altLang="zh-CN" sz="2000" b="1">
                  <a:solidFill>
                    <a:srgbClr val="0000CC"/>
                  </a:solidFill>
                  <a:ea typeface="宋体" pitchFamily="2" charset="-122"/>
                </a:rPr>
              </a:br>
              <a:r>
                <a:rPr kumimoji="0" lang="en-US" altLang="zh-CN" sz="2000" b="1">
                  <a:solidFill>
                    <a:srgbClr val="0000CC"/>
                  </a:solidFill>
                  <a:ea typeface="宋体" pitchFamily="2" charset="-122"/>
                </a:rPr>
                <a:t>1</a:t>
              </a:r>
            </a:p>
          </p:txBody>
        </p:sp>
        <p:sp>
          <p:nvSpPr>
            <p:cNvPr id="52286" name="Line 13"/>
            <p:cNvSpPr>
              <a:spLocks noChangeShapeType="1"/>
            </p:cNvSpPr>
            <p:nvPr/>
          </p:nvSpPr>
          <p:spPr bwMode="auto">
            <a:xfrm>
              <a:off x="2562" y="1616"/>
              <a:ext cx="40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21"/>
          <p:cNvGrpSpPr>
            <a:grpSpLocks/>
          </p:cNvGrpSpPr>
          <p:nvPr/>
        </p:nvGrpSpPr>
        <p:grpSpPr bwMode="auto">
          <a:xfrm>
            <a:off x="611188" y="5086350"/>
            <a:ext cx="792162" cy="792163"/>
            <a:chOff x="1655" y="1344"/>
            <a:chExt cx="499" cy="499"/>
          </a:xfrm>
        </p:grpSpPr>
        <p:sp>
          <p:nvSpPr>
            <p:cNvPr id="52283" name="Oval 14"/>
            <p:cNvSpPr>
              <a:spLocks noChangeArrowheads="1"/>
            </p:cNvSpPr>
            <p:nvPr/>
          </p:nvSpPr>
          <p:spPr bwMode="auto">
            <a:xfrm>
              <a:off x="1655" y="1344"/>
              <a:ext cx="499" cy="4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sz="2000" b="1">
                  <a:solidFill>
                    <a:srgbClr val="0000CC"/>
                  </a:solidFill>
                  <a:ea typeface="宋体" pitchFamily="2" charset="-122"/>
                </a:rPr>
                <a:t>101</a:t>
              </a:r>
              <a:br>
                <a:rPr kumimoji="0" lang="en-US" altLang="zh-CN" sz="2000" b="1">
                  <a:solidFill>
                    <a:srgbClr val="0000CC"/>
                  </a:solidFill>
                  <a:ea typeface="宋体" pitchFamily="2" charset="-122"/>
                </a:rPr>
              </a:br>
              <a:r>
                <a:rPr kumimoji="0" lang="en-US" altLang="zh-CN" sz="2000" b="1">
                  <a:solidFill>
                    <a:srgbClr val="0000CC"/>
                  </a:solidFill>
                  <a:ea typeface="宋体" pitchFamily="2" charset="-122"/>
                </a:rPr>
                <a:t>0</a:t>
              </a:r>
            </a:p>
          </p:txBody>
        </p:sp>
        <p:sp>
          <p:nvSpPr>
            <p:cNvPr id="52284" name="Line 15"/>
            <p:cNvSpPr>
              <a:spLocks noChangeShapeType="1"/>
            </p:cNvSpPr>
            <p:nvPr/>
          </p:nvSpPr>
          <p:spPr bwMode="auto">
            <a:xfrm>
              <a:off x="1700" y="1616"/>
              <a:ext cx="40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5318" name="Line 22"/>
          <p:cNvSpPr>
            <a:spLocks noChangeShapeType="1"/>
          </p:cNvSpPr>
          <p:nvPr/>
        </p:nvSpPr>
        <p:spPr bwMode="auto">
          <a:xfrm>
            <a:off x="1331913" y="4221163"/>
            <a:ext cx="647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19" name="Line 23"/>
          <p:cNvSpPr>
            <a:spLocks noChangeShapeType="1"/>
          </p:cNvSpPr>
          <p:nvPr/>
        </p:nvSpPr>
        <p:spPr bwMode="auto">
          <a:xfrm>
            <a:off x="2771775" y="4221163"/>
            <a:ext cx="647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20" name="Line 24"/>
          <p:cNvSpPr>
            <a:spLocks noChangeShapeType="1"/>
          </p:cNvSpPr>
          <p:nvPr/>
        </p:nvSpPr>
        <p:spPr bwMode="auto">
          <a:xfrm>
            <a:off x="3851275" y="4581525"/>
            <a:ext cx="0" cy="504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21" name="Line 25"/>
          <p:cNvSpPr>
            <a:spLocks noChangeShapeType="1"/>
          </p:cNvSpPr>
          <p:nvPr/>
        </p:nvSpPr>
        <p:spPr bwMode="auto">
          <a:xfrm flipH="1">
            <a:off x="2771775" y="5518150"/>
            <a:ext cx="647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22" name="Line 26"/>
          <p:cNvSpPr>
            <a:spLocks noChangeShapeType="1"/>
          </p:cNvSpPr>
          <p:nvPr/>
        </p:nvSpPr>
        <p:spPr bwMode="auto">
          <a:xfrm flipH="1">
            <a:off x="1403350" y="5518150"/>
            <a:ext cx="5762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23" name="Line 27"/>
          <p:cNvSpPr>
            <a:spLocks noChangeShapeType="1"/>
          </p:cNvSpPr>
          <p:nvPr/>
        </p:nvSpPr>
        <p:spPr bwMode="auto">
          <a:xfrm flipV="1">
            <a:off x="971550" y="4581525"/>
            <a:ext cx="0" cy="504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5650" name="Group 35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54962115"/>
              </p:ext>
            </p:extLst>
          </p:nvPr>
        </p:nvGraphicFramePr>
        <p:xfrm>
          <a:off x="5084763" y="1392399"/>
          <a:ext cx="3590925" cy="3919541"/>
        </p:xfrm>
        <a:graphic>
          <a:graphicData uri="http://schemas.openxmlformats.org/drawingml/2006/table">
            <a:tbl>
              <a:tblPr/>
              <a:tblGrid>
                <a:gridCol w="1230312"/>
                <a:gridCol w="1562100"/>
                <a:gridCol w="798513"/>
              </a:tblGrid>
              <a:tr h="434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Q2Q1Q0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Q2*Q1*Q0*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62204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SEQ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6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000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62204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33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001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62204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6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62204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6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011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62204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6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62204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33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62204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6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62204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4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111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62204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5651" name="Text Box 355"/>
          <p:cNvSpPr txBox="1">
            <a:spLocks noChangeArrowheads="1"/>
          </p:cNvSpPr>
          <p:nvPr/>
        </p:nvSpPr>
        <p:spPr bwMode="auto">
          <a:xfrm>
            <a:off x="6300788" y="944724"/>
            <a:ext cx="1547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zh-CN" sz="2000" b="1" dirty="0">
                <a:solidFill>
                  <a:srgbClr val="9900FF"/>
                </a:solidFill>
                <a:ea typeface="宋体" pitchFamily="2" charset="-122"/>
              </a:rPr>
              <a:t>D2 D1 D0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5004048" y="5518150"/>
            <a:ext cx="3708648" cy="539142"/>
            <a:chOff x="5004048" y="5518150"/>
            <a:chExt cx="3708648" cy="539142"/>
          </a:xfrm>
        </p:grpSpPr>
        <p:sp>
          <p:nvSpPr>
            <p:cNvPr id="9" name="椭圆 8"/>
            <p:cNvSpPr/>
            <p:nvPr/>
          </p:nvSpPr>
          <p:spPr bwMode="auto">
            <a:xfrm>
              <a:off x="5004048" y="5526088"/>
              <a:ext cx="864096" cy="531204"/>
            </a:xfrm>
            <a:prstGeom prst="ellips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PGothic" pitchFamily="34" charset="-128"/>
                </a:rPr>
                <a:t>110</a:t>
              </a:r>
              <a:endParaRPr kumimoji="1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cxnSp>
          <p:nvCxnSpPr>
            <p:cNvPr id="11" name="直接箭头连接符 10"/>
            <p:cNvCxnSpPr>
              <a:stCxn id="9" idx="6"/>
            </p:cNvCxnSpPr>
            <p:nvPr/>
          </p:nvCxnSpPr>
          <p:spPr bwMode="auto">
            <a:xfrm>
              <a:off x="5868144" y="5791690"/>
              <a:ext cx="540060" cy="0"/>
            </a:xfrm>
            <a:prstGeom prst="straightConnector1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椭圆 35"/>
            <p:cNvSpPr/>
            <p:nvPr/>
          </p:nvSpPr>
          <p:spPr bwMode="auto">
            <a:xfrm>
              <a:off x="6417415" y="5518150"/>
              <a:ext cx="864096" cy="531204"/>
            </a:xfrm>
            <a:prstGeom prst="ellips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PGothic" pitchFamily="34" charset="-128"/>
                </a:rPr>
                <a:t>111</a:t>
              </a:r>
              <a:endParaRPr kumimoji="1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cxnSp>
          <p:nvCxnSpPr>
            <p:cNvPr id="37" name="直接箭头连接符 36"/>
            <p:cNvCxnSpPr/>
            <p:nvPr/>
          </p:nvCxnSpPr>
          <p:spPr bwMode="auto">
            <a:xfrm>
              <a:off x="7299329" y="5799628"/>
              <a:ext cx="540060" cy="0"/>
            </a:xfrm>
            <a:prstGeom prst="straightConnector1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" name="椭圆 37"/>
            <p:cNvSpPr/>
            <p:nvPr/>
          </p:nvSpPr>
          <p:spPr bwMode="auto">
            <a:xfrm>
              <a:off x="7848600" y="5526088"/>
              <a:ext cx="864096" cy="531204"/>
            </a:xfrm>
            <a:prstGeom prst="ellips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PGothic" pitchFamily="34" charset="-128"/>
                </a:rPr>
                <a:t>100</a:t>
              </a:r>
              <a:endParaRPr kumimoji="1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55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55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55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55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55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2" dur="500"/>
                                        <p:tgtEl>
                                          <p:spTgt spid="55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5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55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5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18" grpId="0" animBg="1"/>
      <p:bldP spid="55319" grpId="0" animBg="1"/>
      <p:bldP spid="55320" grpId="0" animBg="1"/>
      <p:bldP spid="55321" grpId="0" animBg="1"/>
      <p:bldP spid="55322" grpId="0" animBg="1"/>
      <p:bldP spid="55323" grpId="0" animBg="1"/>
      <p:bldP spid="5565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6A409FB-A7B1-486F-B7C3-6FA5B7B8BFC6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9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85977B-E8E5-4AC7-8760-5F80BDB8AAA5}" type="slidenum">
              <a:rPr lang="en-US" altLang="zh-CN"/>
              <a:pPr>
                <a:defRPr/>
              </a:pPr>
              <a:t>49</a:t>
            </a:fld>
            <a:endParaRPr lang="en-US" altLang="zh-CN"/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98487"/>
          </a:xfrm>
        </p:spPr>
        <p:txBody>
          <a:bodyPr/>
          <a:lstStyle/>
          <a:p>
            <a:pPr eaLnBrk="1" hangingPunct="1"/>
            <a:r>
              <a:rPr lang="en-US" altLang="zh-CN" sz="2800" smtClean="0"/>
              <a:t>circuit for sequence-generator in counter mode</a:t>
            </a:r>
          </a:p>
        </p:txBody>
      </p:sp>
      <p:grpSp>
        <p:nvGrpSpPr>
          <p:cNvPr id="53253" name="Group 196"/>
          <p:cNvGrpSpPr>
            <a:grpSpLocks/>
          </p:cNvGrpSpPr>
          <p:nvPr/>
        </p:nvGrpSpPr>
        <p:grpSpPr bwMode="auto">
          <a:xfrm>
            <a:off x="1584325" y="706438"/>
            <a:ext cx="5949950" cy="5670550"/>
            <a:chOff x="998" y="445"/>
            <a:chExt cx="3748" cy="3572"/>
          </a:xfrm>
        </p:grpSpPr>
        <p:sp>
          <p:nvSpPr>
            <p:cNvPr id="53254" name="Rectangle 8"/>
            <p:cNvSpPr>
              <a:spLocks noChangeArrowheads="1"/>
            </p:cNvSpPr>
            <p:nvPr/>
          </p:nvSpPr>
          <p:spPr bwMode="auto">
            <a:xfrm>
              <a:off x="3436" y="459"/>
              <a:ext cx="191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ea typeface="宋体" pitchFamily="2" charset="-122"/>
                </a:rPr>
                <a:t>U1A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255" name="Rectangle 9"/>
            <p:cNvSpPr>
              <a:spLocks noChangeArrowheads="1"/>
            </p:cNvSpPr>
            <p:nvPr/>
          </p:nvSpPr>
          <p:spPr bwMode="auto">
            <a:xfrm>
              <a:off x="3436" y="1225"/>
              <a:ext cx="404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ea typeface="宋体" pitchFamily="2" charset="-122"/>
                </a:rPr>
                <a:t>74LS74D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256" name="Rectangle 10"/>
            <p:cNvSpPr>
              <a:spLocks noChangeArrowheads="1"/>
            </p:cNvSpPr>
            <p:nvPr/>
          </p:nvSpPr>
          <p:spPr bwMode="auto">
            <a:xfrm>
              <a:off x="2911" y="573"/>
              <a:ext cx="511" cy="63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57" name="Rectangle 11"/>
            <p:cNvSpPr>
              <a:spLocks noChangeArrowheads="1"/>
            </p:cNvSpPr>
            <p:nvPr/>
          </p:nvSpPr>
          <p:spPr bwMode="auto">
            <a:xfrm>
              <a:off x="2954" y="714"/>
              <a:ext cx="11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1D</a:t>
              </a:r>
              <a:endParaRPr kumimoji="0" lang="en-US" altLang="zh-CN" sz="1200" b="1">
                <a:latin typeface="Courier New" pitchFamily="49" charset="0"/>
                <a:ea typeface="宋体" pitchFamily="2" charset="-122"/>
              </a:endParaRPr>
            </a:p>
          </p:txBody>
        </p:sp>
        <p:sp>
          <p:nvSpPr>
            <p:cNvPr id="53258" name="Rectangle 12"/>
            <p:cNvSpPr>
              <a:spLocks noChangeArrowheads="1"/>
            </p:cNvSpPr>
            <p:nvPr/>
          </p:nvSpPr>
          <p:spPr bwMode="auto">
            <a:xfrm>
              <a:off x="2812" y="707"/>
              <a:ext cx="38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8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2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259" name="Line 13"/>
            <p:cNvSpPr>
              <a:spLocks noChangeShapeType="1"/>
            </p:cNvSpPr>
            <p:nvPr/>
          </p:nvSpPr>
          <p:spPr bwMode="auto">
            <a:xfrm flipH="1">
              <a:off x="2784" y="764"/>
              <a:ext cx="127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60" name="Rectangle 14"/>
            <p:cNvSpPr>
              <a:spLocks noChangeArrowheads="1"/>
            </p:cNvSpPr>
            <p:nvPr/>
          </p:nvSpPr>
          <p:spPr bwMode="auto">
            <a:xfrm>
              <a:off x="3261" y="686"/>
              <a:ext cx="11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1Q</a:t>
              </a:r>
              <a:endParaRPr kumimoji="0" lang="en-US" altLang="zh-CN" sz="1200" b="1">
                <a:ea typeface="宋体" pitchFamily="2" charset="-122"/>
              </a:endParaRPr>
            </a:p>
          </p:txBody>
        </p:sp>
        <p:sp>
          <p:nvSpPr>
            <p:cNvPr id="53261" name="Rectangle 15"/>
            <p:cNvSpPr>
              <a:spLocks noChangeArrowheads="1"/>
            </p:cNvSpPr>
            <p:nvPr/>
          </p:nvSpPr>
          <p:spPr bwMode="auto">
            <a:xfrm>
              <a:off x="3450" y="707"/>
              <a:ext cx="38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8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5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262" name="Line 16"/>
            <p:cNvSpPr>
              <a:spLocks noChangeShapeType="1"/>
            </p:cNvSpPr>
            <p:nvPr/>
          </p:nvSpPr>
          <p:spPr bwMode="auto">
            <a:xfrm>
              <a:off x="3422" y="764"/>
              <a:ext cx="127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63" name="Rectangle 17"/>
            <p:cNvSpPr>
              <a:spLocks noChangeArrowheads="1"/>
            </p:cNvSpPr>
            <p:nvPr/>
          </p:nvSpPr>
          <p:spPr bwMode="auto">
            <a:xfrm>
              <a:off x="3261" y="968"/>
              <a:ext cx="11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1Q</a:t>
              </a:r>
              <a:endParaRPr kumimoji="0" lang="en-US" altLang="zh-CN" sz="1200" b="1">
                <a:ea typeface="宋体" pitchFamily="2" charset="-122"/>
              </a:endParaRPr>
            </a:p>
          </p:txBody>
        </p:sp>
        <p:sp>
          <p:nvSpPr>
            <p:cNvPr id="53264" name="Rectangle 18"/>
            <p:cNvSpPr>
              <a:spLocks noChangeArrowheads="1"/>
            </p:cNvSpPr>
            <p:nvPr/>
          </p:nvSpPr>
          <p:spPr bwMode="auto">
            <a:xfrm>
              <a:off x="3450" y="963"/>
              <a:ext cx="38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8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6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265" name="Oval 19"/>
            <p:cNvSpPr>
              <a:spLocks noChangeArrowheads="1"/>
            </p:cNvSpPr>
            <p:nvPr/>
          </p:nvSpPr>
          <p:spPr bwMode="auto">
            <a:xfrm>
              <a:off x="3422" y="998"/>
              <a:ext cx="42" cy="42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66" name="Line 20"/>
            <p:cNvSpPr>
              <a:spLocks noChangeShapeType="1"/>
            </p:cNvSpPr>
            <p:nvPr/>
          </p:nvSpPr>
          <p:spPr bwMode="auto">
            <a:xfrm>
              <a:off x="3464" y="1019"/>
              <a:ext cx="85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67" name="Rectangle 21"/>
            <p:cNvSpPr>
              <a:spLocks noChangeArrowheads="1"/>
            </p:cNvSpPr>
            <p:nvPr/>
          </p:nvSpPr>
          <p:spPr bwMode="auto">
            <a:xfrm>
              <a:off x="3054" y="1111"/>
              <a:ext cx="232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1CLR</a:t>
              </a:r>
              <a:endParaRPr kumimoji="0" lang="en-US" altLang="zh-CN" sz="1200" b="1">
                <a:ea typeface="宋体" pitchFamily="2" charset="-122"/>
              </a:endParaRPr>
            </a:p>
          </p:txBody>
        </p:sp>
        <p:sp>
          <p:nvSpPr>
            <p:cNvPr id="53268" name="Rectangle 22"/>
            <p:cNvSpPr>
              <a:spLocks noChangeArrowheads="1"/>
            </p:cNvSpPr>
            <p:nvPr/>
          </p:nvSpPr>
          <p:spPr bwMode="auto">
            <a:xfrm>
              <a:off x="3181" y="1239"/>
              <a:ext cx="38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8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1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269" name="Oval 23"/>
            <p:cNvSpPr>
              <a:spLocks noChangeArrowheads="1"/>
            </p:cNvSpPr>
            <p:nvPr/>
          </p:nvSpPr>
          <p:spPr bwMode="auto">
            <a:xfrm>
              <a:off x="3145" y="1211"/>
              <a:ext cx="43" cy="42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70" name="Line 24"/>
            <p:cNvSpPr>
              <a:spLocks noChangeShapeType="1"/>
            </p:cNvSpPr>
            <p:nvPr/>
          </p:nvSpPr>
          <p:spPr bwMode="auto">
            <a:xfrm>
              <a:off x="3167" y="1253"/>
              <a:ext cx="1" cy="8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71" name="Rectangle 25"/>
            <p:cNvSpPr>
              <a:spLocks noChangeArrowheads="1"/>
            </p:cNvSpPr>
            <p:nvPr/>
          </p:nvSpPr>
          <p:spPr bwMode="auto">
            <a:xfrm>
              <a:off x="2964" y="968"/>
              <a:ext cx="232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1CLK</a:t>
              </a:r>
              <a:endParaRPr kumimoji="0" lang="en-US" altLang="zh-CN" sz="1200" b="1">
                <a:ea typeface="宋体" pitchFamily="2" charset="-122"/>
              </a:endParaRPr>
            </a:p>
          </p:txBody>
        </p:sp>
        <p:sp>
          <p:nvSpPr>
            <p:cNvPr id="53272" name="Rectangle 26"/>
            <p:cNvSpPr>
              <a:spLocks noChangeArrowheads="1"/>
            </p:cNvSpPr>
            <p:nvPr/>
          </p:nvSpPr>
          <p:spPr bwMode="auto">
            <a:xfrm>
              <a:off x="2812" y="963"/>
              <a:ext cx="38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8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3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273" name="Line 27"/>
            <p:cNvSpPr>
              <a:spLocks noChangeShapeType="1"/>
            </p:cNvSpPr>
            <p:nvPr/>
          </p:nvSpPr>
          <p:spPr bwMode="auto">
            <a:xfrm flipH="1">
              <a:off x="2784" y="1019"/>
              <a:ext cx="127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74" name="Line 28"/>
            <p:cNvSpPr>
              <a:spLocks noChangeShapeType="1"/>
            </p:cNvSpPr>
            <p:nvPr/>
          </p:nvSpPr>
          <p:spPr bwMode="auto">
            <a:xfrm flipH="1">
              <a:off x="2911" y="1019"/>
              <a:ext cx="36" cy="2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75" name="Line 29"/>
            <p:cNvSpPr>
              <a:spLocks noChangeShapeType="1"/>
            </p:cNvSpPr>
            <p:nvPr/>
          </p:nvSpPr>
          <p:spPr bwMode="auto">
            <a:xfrm flipH="1" flipV="1">
              <a:off x="2911" y="998"/>
              <a:ext cx="36" cy="2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76" name="Rectangle 30"/>
            <p:cNvSpPr>
              <a:spLocks noChangeArrowheads="1"/>
            </p:cNvSpPr>
            <p:nvPr/>
          </p:nvSpPr>
          <p:spPr bwMode="auto">
            <a:xfrm>
              <a:off x="3082" y="594"/>
              <a:ext cx="174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1PR</a:t>
              </a:r>
              <a:endParaRPr kumimoji="0" lang="en-US" altLang="zh-CN" sz="3200" b="1">
                <a:latin typeface="Courier New" pitchFamily="49" charset="0"/>
                <a:ea typeface="宋体" pitchFamily="2" charset="-122"/>
              </a:endParaRPr>
            </a:p>
          </p:txBody>
        </p:sp>
        <p:sp>
          <p:nvSpPr>
            <p:cNvPr id="53277" name="Rectangle 31"/>
            <p:cNvSpPr>
              <a:spLocks noChangeArrowheads="1"/>
            </p:cNvSpPr>
            <p:nvPr/>
          </p:nvSpPr>
          <p:spPr bwMode="auto">
            <a:xfrm>
              <a:off x="3181" y="474"/>
              <a:ext cx="38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8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4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278" name="Oval 32"/>
            <p:cNvSpPr>
              <a:spLocks noChangeArrowheads="1"/>
            </p:cNvSpPr>
            <p:nvPr/>
          </p:nvSpPr>
          <p:spPr bwMode="auto">
            <a:xfrm>
              <a:off x="3145" y="530"/>
              <a:ext cx="43" cy="43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79" name="Line 33"/>
            <p:cNvSpPr>
              <a:spLocks noChangeShapeType="1"/>
            </p:cNvSpPr>
            <p:nvPr/>
          </p:nvSpPr>
          <p:spPr bwMode="auto">
            <a:xfrm flipV="1">
              <a:off x="3167" y="445"/>
              <a:ext cx="1" cy="8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80" name="Rectangle 34"/>
            <p:cNvSpPr>
              <a:spLocks noChangeArrowheads="1"/>
            </p:cNvSpPr>
            <p:nvPr/>
          </p:nvSpPr>
          <p:spPr bwMode="auto">
            <a:xfrm>
              <a:off x="3436" y="1416"/>
              <a:ext cx="191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ea typeface="宋体" pitchFamily="2" charset="-122"/>
                </a:rPr>
                <a:t>U1B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281" name="Rectangle 35"/>
            <p:cNvSpPr>
              <a:spLocks noChangeArrowheads="1"/>
            </p:cNvSpPr>
            <p:nvPr/>
          </p:nvSpPr>
          <p:spPr bwMode="auto">
            <a:xfrm>
              <a:off x="3436" y="2181"/>
              <a:ext cx="404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ea typeface="宋体" pitchFamily="2" charset="-122"/>
                </a:rPr>
                <a:t>74LS74D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282" name="Rectangle 36"/>
            <p:cNvSpPr>
              <a:spLocks noChangeArrowheads="1"/>
            </p:cNvSpPr>
            <p:nvPr/>
          </p:nvSpPr>
          <p:spPr bwMode="auto">
            <a:xfrm>
              <a:off x="2911" y="1529"/>
              <a:ext cx="511" cy="63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83" name="Rectangle 37"/>
            <p:cNvSpPr>
              <a:spLocks noChangeArrowheads="1"/>
            </p:cNvSpPr>
            <p:nvPr/>
          </p:nvSpPr>
          <p:spPr bwMode="auto">
            <a:xfrm>
              <a:off x="2954" y="1678"/>
              <a:ext cx="11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1D</a:t>
              </a:r>
              <a:endParaRPr kumimoji="0" lang="en-US" altLang="zh-CN" sz="1200" b="1">
                <a:ea typeface="宋体" pitchFamily="2" charset="-122"/>
              </a:endParaRPr>
            </a:p>
          </p:txBody>
        </p:sp>
        <p:sp>
          <p:nvSpPr>
            <p:cNvPr id="53284" name="Rectangle 38"/>
            <p:cNvSpPr>
              <a:spLocks noChangeArrowheads="1"/>
            </p:cNvSpPr>
            <p:nvPr/>
          </p:nvSpPr>
          <p:spPr bwMode="auto">
            <a:xfrm>
              <a:off x="2812" y="1664"/>
              <a:ext cx="38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8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2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285" name="Line 39"/>
            <p:cNvSpPr>
              <a:spLocks noChangeShapeType="1"/>
            </p:cNvSpPr>
            <p:nvPr/>
          </p:nvSpPr>
          <p:spPr bwMode="auto">
            <a:xfrm flipH="1">
              <a:off x="2784" y="1721"/>
              <a:ext cx="127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86" name="Rectangle 40"/>
            <p:cNvSpPr>
              <a:spLocks noChangeArrowheads="1"/>
            </p:cNvSpPr>
            <p:nvPr/>
          </p:nvSpPr>
          <p:spPr bwMode="auto">
            <a:xfrm>
              <a:off x="3287" y="1650"/>
              <a:ext cx="11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1Q</a:t>
              </a:r>
              <a:endParaRPr kumimoji="0" lang="en-US" altLang="zh-CN" sz="1200" b="1">
                <a:ea typeface="宋体" pitchFamily="2" charset="-122"/>
              </a:endParaRPr>
            </a:p>
          </p:txBody>
        </p:sp>
        <p:sp>
          <p:nvSpPr>
            <p:cNvPr id="53287" name="Rectangle 41"/>
            <p:cNvSpPr>
              <a:spLocks noChangeArrowheads="1"/>
            </p:cNvSpPr>
            <p:nvPr/>
          </p:nvSpPr>
          <p:spPr bwMode="auto">
            <a:xfrm>
              <a:off x="3450" y="1664"/>
              <a:ext cx="38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8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5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288" name="Line 42"/>
            <p:cNvSpPr>
              <a:spLocks noChangeShapeType="1"/>
            </p:cNvSpPr>
            <p:nvPr/>
          </p:nvSpPr>
          <p:spPr bwMode="auto">
            <a:xfrm>
              <a:off x="3422" y="1721"/>
              <a:ext cx="127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89" name="Rectangle 43"/>
            <p:cNvSpPr>
              <a:spLocks noChangeArrowheads="1"/>
            </p:cNvSpPr>
            <p:nvPr/>
          </p:nvSpPr>
          <p:spPr bwMode="auto">
            <a:xfrm>
              <a:off x="3269" y="1932"/>
              <a:ext cx="11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1Q</a:t>
              </a:r>
              <a:endParaRPr kumimoji="0" lang="en-US" altLang="zh-CN" sz="1200" b="1">
                <a:ea typeface="宋体" pitchFamily="2" charset="-122"/>
              </a:endParaRPr>
            </a:p>
          </p:txBody>
        </p:sp>
        <p:sp>
          <p:nvSpPr>
            <p:cNvPr id="53290" name="Rectangle 44"/>
            <p:cNvSpPr>
              <a:spLocks noChangeArrowheads="1"/>
            </p:cNvSpPr>
            <p:nvPr/>
          </p:nvSpPr>
          <p:spPr bwMode="auto">
            <a:xfrm>
              <a:off x="3450" y="1919"/>
              <a:ext cx="38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8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6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291" name="Oval 45"/>
            <p:cNvSpPr>
              <a:spLocks noChangeArrowheads="1"/>
            </p:cNvSpPr>
            <p:nvPr/>
          </p:nvSpPr>
          <p:spPr bwMode="auto">
            <a:xfrm>
              <a:off x="3422" y="1955"/>
              <a:ext cx="42" cy="42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92" name="Line 46"/>
            <p:cNvSpPr>
              <a:spLocks noChangeShapeType="1"/>
            </p:cNvSpPr>
            <p:nvPr/>
          </p:nvSpPr>
          <p:spPr bwMode="auto">
            <a:xfrm>
              <a:off x="3464" y="1976"/>
              <a:ext cx="85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93" name="Rectangle 47"/>
            <p:cNvSpPr>
              <a:spLocks noChangeArrowheads="1"/>
            </p:cNvSpPr>
            <p:nvPr/>
          </p:nvSpPr>
          <p:spPr bwMode="auto">
            <a:xfrm>
              <a:off x="3054" y="2047"/>
              <a:ext cx="232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1CLR</a:t>
              </a:r>
              <a:endParaRPr kumimoji="0" lang="en-US" altLang="zh-CN" sz="1200" b="1">
                <a:ea typeface="宋体" pitchFamily="2" charset="-122"/>
              </a:endParaRPr>
            </a:p>
          </p:txBody>
        </p:sp>
        <p:sp>
          <p:nvSpPr>
            <p:cNvPr id="53294" name="Rectangle 48"/>
            <p:cNvSpPr>
              <a:spLocks noChangeArrowheads="1"/>
            </p:cNvSpPr>
            <p:nvPr/>
          </p:nvSpPr>
          <p:spPr bwMode="auto">
            <a:xfrm>
              <a:off x="3181" y="2196"/>
              <a:ext cx="38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8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1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295" name="Oval 49"/>
            <p:cNvSpPr>
              <a:spLocks noChangeArrowheads="1"/>
            </p:cNvSpPr>
            <p:nvPr/>
          </p:nvSpPr>
          <p:spPr bwMode="auto">
            <a:xfrm>
              <a:off x="3145" y="2167"/>
              <a:ext cx="43" cy="43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96" name="Line 50"/>
            <p:cNvSpPr>
              <a:spLocks noChangeShapeType="1"/>
            </p:cNvSpPr>
            <p:nvPr/>
          </p:nvSpPr>
          <p:spPr bwMode="auto">
            <a:xfrm>
              <a:off x="3167" y="2210"/>
              <a:ext cx="1" cy="8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97" name="Rectangle 51"/>
            <p:cNvSpPr>
              <a:spLocks noChangeArrowheads="1"/>
            </p:cNvSpPr>
            <p:nvPr/>
          </p:nvSpPr>
          <p:spPr bwMode="auto">
            <a:xfrm>
              <a:off x="2975" y="1914"/>
              <a:ext cx="232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1CLK</a:t>
              </a:r>
              <a:endParaRPr kumimoji="0" lang="en-US" altLang="zh-CN" sz="1200" b="1">
                <a:ea typeface="宋体" pitchFamily="2" charset="-122"/>
              </a:endParaRPr>
            </a:p>
          </p:txBody>
        </p:sp>
        <p:sp>
          <p:nvSpPr>
            <p:cNvPr id="53298" name="Rectangle 52"/>
            <p:cNvSpPr>
              <a:spLocks noChangeArrowheads="1"/>
            </p:cNvSpPr>
            <p:nvPr/>
          </p:nvSpPr>
          <p:spPr bwMode="auto">
            <a:xfrm>
              <a:off x="2812" y="1919"/>
              <a:ext cx="38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8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3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299" name="Line 53"/>
            <p:cNvSpPr>
              <a:spLocks noChangeShapeType="1"/>
            </p:cNvSpPr>
            <p:nvPr/>
          </p:nvSpPr>
          <p:spPr bwMode="auto">
            <a:xfrm flipH="1">
              <a:off x="2784" y="1976"/>
              <a:ext cx="127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00" name="Line 54"/>
            <p:cNvSpPr>
              <a:spLocks noChangeShapeType="1"/>
            </p:cNvSpPr>
            <p:nvPr/>
          </p:nvSpPr>
          <p:spPr bwMode="auto">
            <a:xfrm flipH="1">
              <a:off x="2911" y="1976"/>
              <a:ext cx="36" cy="2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01" name="Line 55"/>
            <p:cNvSpPr>
              <a:spLocks noChangeShapeType="1"/>
            </p:cNvSpPr>
            <p:nvPr/>
          </p:nvSpPr>
          <p:spPr bwMode="auto">
            <a:xfrm flipH="1" flipV="1">
              <a:off x="2911" y="1955"/>
              <a:ext cx="36" cy="2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02" name="Rectangle 56"/>
            <p:cNvSpPr>
              <a:spLocks noChangeArrowheads="1"/>
            </p:cNvSpPr>
            <p:nvPr/>
          </p:nvSpPr>
          <p:spPr bwMode="auto">
            <a:xfrm>
              <a:off x="3082" y="1551"/>
              <a:ext cx="174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1PR</a:t>
              </a:r>
              <a:endParaRPr kumimoji="0" lang="en-US" altLang="zh-CN" sz="1200" b="1">
                <a:ea typeface="宋体" pitchFamily="2" charset="-122"/>
              </a:endParaRPr>
            </a:p>
          </p:txBody>
        </p:sp>
        <p:sp>
          <p:nvSpPr>
            <p:cNvPr id="53303" name="Rectangle 57"/>
            <p:cNvSpPr>
              <a:spLocks noChangeArrowheads="1"/>
            </p:cNvSpPr>
            <p:nvPr/>
          </p:nvSpPr>
          <p:spPr bwMode="auto">
            <a:xfrm>
              <a:off x="3181" y="1430"/>
              <a:ext cx="38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8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4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304" name="Oval 58"/>
            <p:cNvSpPr>
              <a:spLocks noChangeArrowheads="1"/>
            </p:cNvSpPr>
            <p:nvPr/>
          </p:nvSpPr>
          <p:spPr bwMode="auto">
            <a:xfrm>
              <a:off x="3145" y="1487"/>
              <a:ext cx="43" cy="42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05" name="Line 59"/>
            <p:cNvSpPr>
              <a:spLocks noChangeShapeType="1"/>
            </p:cNvSpPr>
            <p:nvPr/>
          </p:nvSpPr>
          <p:spPr bwMode="auto">
            <a:xfrm flipV="1">
              <a:off x="3167" y="1402"/>
              <a:ext cx="1" cy="8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06" name="Rectangle 60"/>
            <p:cNvSpPr>
              <a:spLocks noChangeArrowheads="1"/>
            </p:cNvSpPr>
            <p:nvPr/>
          </p:nvSpPr>
          <p:spPr bwMode="auto">
            <a:xfrm>
              <a:off x="3436" y="2373"/>
              <a:ext cx="191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ea typeface="宋体" pitchFamily="2" charset="-122"/>
                </a:rPr>
                <a:t>U2A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307" name="Rectangle 61"/>
            <p:cNvSpPr>
              <a:spLocks noChangeArrowheads="1"/>
            </p:cNvSpPr>
            <p:nvPr/>
          </p:nvSpPr>
          <p:spPr bwMode="auto">
            <a:xfrm>
              <a:off x="3436" y="3138"/>
              <a:ext cx="404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ea typeface="宋体" pitchFamily="2" charset="-122"/>
                </a:rPr>
                <a:t>74LS74D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308" name="Rectangle 62"/>
            <p:cNvSpPr>
              <a:spLocks noChangeArrowheads="1"/>
            </p:cNvSpPr>
            <p:nvPr/>
          </p:nvSpPr>
          <p:spPr bwMode="auto">
            <a:xfrm>
              <a:off x="2911" y="2486"/>
              <a:ext cx="511" cy="63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09" name="Rectangle 63"/>
            <p:cNvSpPr>
              <a:spLocks noChangeArrowheads="1"/>
            </p:cNvSpPr>
            <p:nvPr/>
          </p:nvSpPr>
          <p:spPr bwMode="auto">
            <a:xfrm>
              <a:off x="2954" y="2642"/>
              <a:ext cx="11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1D</a:t>
              </a:r>
              <a:endParaRPr kumimoji="0" lang="en-US" altLang="zh-CN" sz="1200" b="1">
                <a:ea typeface="宋体" pitchFamily="2" charset="-122"/>
              </a:endParaRPr>
            </a:p>
          </p:txBody>
        </p:sp>
        <p:sp>
          <p:nvSpPr>
            <p:cNvPr id="53310" name="Rectangle 64"/>
            <p:cNvSpPr>
              <a:spLocks noChangeArrowheads="1"/>
            </p:cNvSpPr>
            <p:nvPr/>
          </p:nvSpPr>
          <p:spPr bwMode="auto">
            <a:xfrm>
              <a:off x="2812" y="2621"/>
              <a:ext cx="38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8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2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311" name="Line 65"/>
            <p:cNvSpPr>
              <a:spLocks noChangeShapeType="1"/>
            </p:cNvSpPr>
            <p:nvPr/>
          </p:nvSpPr>
          <p:spPr bwMode="auto">
            <a:xfrm flipH="1">
              <a:off x="2784" y="2678"/>
              <a:ext cx="127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12" name="Rectangle 66"/>
            <p:cNvSpPr>
              <a:spLocks noChangeArrowheads="1"/>
            </p:cNvSpPr>
            <p:nvPr/>
          </p:nvSpPr>
          <p:spPr bwMode="auto">
            <a:xfrm>
              <a:off x="3287" y="2614"/>
              <a:ext cx="11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1Q</a:t>
              </a:r>
              <a:endParaRPr kumimoji="0" lang="en-US" altLang="zh-CN" sz="1200" b="1">
                <a:ea typeface="宋体" pitchFamily="2" charset="-122"/>
              </a:endParaRPr>
            </a:p>
          </p:txBody>
        </p:sp>
        <p:sp>
          <p:nvSpPr>
            <p:cNvPr id="53313" name="Rectangle 67"/>
            <p:cNvSpPr>
              <a:spLocks noChangeArrowheads="1"/>
            </p:cNvSpPr>
            <p:nvPr/>
          </p:nvSpPr>
          <p:spPr bwMode="auto">
            <a:xfrm>
              <a:off x="3450" y="2621"/>
              <a:ext cx="38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8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5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314" name="Line 68"/>
            <p:cNvSpPr>
              <a:spLocks noChangeShapeType="1"/>
            </p:cNvSpPr>
            <p:nvPr/>
          </p:nvSpPr>
          <p:spPr bwMode="auto">
            <a:xfrm>
              <a:off x="3422" y="2678"/>
              <a:ext cx="127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15" name="Rectangle 69"/>
            <p:cNvSpPr>
              <a:spLocks noChangeArrowheads="1"/>
            </p:cNvSpPr>
            <p:nvPr/>
          </p:nvSpPr>
          <p:spPr bwMode="auto">
            <a:xfrm>
              <a:off x="3278" y="2869"/>
              <a:ext cx="11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1Q</a:t>
              </a:r>
              <a:endParaRPr kumimoji="0" lang="en-US" altLang="zh-CN" sz="1200" b="1">
                <a:ea typeface="宋体" pitchFamily="2" charset="-122"/>
              </a:endParaRPr>
            </a:p>
          </p:txBody>
        </p:sp>
        <p:sp>
          <p:nvSpPr>
            <p:cNvPr id="53316" name="Rectangle 70"/>
            <p:cNvSpPr>
              <a:spLocks noChangeArrowheads="1"/>
            </p:cNvSpPr>
            <p:nvPr/>
          </p:nvSpPr>
          <p:spPr bwMode="auto">
            <a:xfrm>
              <a:off x="3450" y="2876"/>
              <a:ext cx="38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8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6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317" name="Oval 71"/>
            <p:cNvSpPr>
              <a:spLocks noChangeArrowheads="1"/>
            </p:cNvSpPr>
            <p:nvPr/>
          </p:nvSpPr>
          <p:spPr bwMode="auto">
            <a:xfrm>
              <a:off x="3422" y="2911"/>
              <a:ext cx="42" cy="43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18" name="Line 72"/>
            <p:cNvSpPr>
              <a:spLocks noChangeShapeType="1"/>
            </p:cNvSpPr>
            <p:nvPr/>
          </p:nvSpPr>
          <p:spPr bwMode="auto">
            <a:xfrm>
              <a:off x="3464" y="2933"/>
              <a:ext cx="85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19" name="Rectangle 73"/>
            <p:cNvSpPr>
              <a:spLocks noChangeArrowheads="1"/>
            </p:cNvSpPr>
            <p:nvPr/>
          </p:nvSpPr>
          <p:spPr bwMode="auto">
            <a:xfrm>
              <a:off x="3054" y="3010"/>
              <a:ext cx="232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1CLR</a:t>
              </a:r>
              <a:endParaRPr kumimoji="0" lang="en-US" altLang="zh-CN" sz="1200" b="1">
                <a:ea typeface="宋体" pitchFamily="2" charset="-122"/>
              </a:endParaRPr>
            </a:p>
          </p:txBody>
        </p:sp>
        <p:sp>
          <p:nvSpPr>
            <p:cNvPr id="53320" name="Rectangle 74"/>
            <p:cNvSpPr>
              <a:spLocks noChangeArrowheads="1"/>
            </p:cNvSpPr>
            <p:nvPr/>
          </p:nvSpPr>
          <p:spPr bwMode="auto">
            <a:xfrm>
              <a:off x="3181" y="3152"/>
              <a:ext cx="38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8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1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321" name="Oval 75"/>
            <p:cNvSpPr>
              <a:spLocks noChangeArrowheads="1"/>
            </p:cNvSpPr>
            <p:nvPr/>
          </p:nvSpPr>
          <p:spPr bwMode="auto">
            <a:xfrm>
              <a:off x="3145" y="3124"/>
              <a:ext cx="43" cy="42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22" name="Line 76"/>
            <p:cNvSpPr>
              <a:spLocks noChangeShapeType="1"/>
            </p:cNvSpPr>
            <p:nvPr/>
          </p:nvSpPr>
          <p:spPr bwMode="auto">
            <a:xfrm>
              <a:off x="3167" y="3166"/>
              <a:ext cx="1" cy="8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23" name="Rectangle 77"/>
            <p:cNvSpPr>
              <a:spLocks noChangeArrowheads="1"/>
            </p:cNvSpPr>
            <p:nvPr/>
          </p:nvSpPr>
          <p:spPr bwMode="auto">
            <a:xfrm>
              <a:off x="2969" y="2897"/>
              <a:ext cx="232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1CLK</a:t>
              </a:r>
              <a:endParaRPr kumimoji="0" lang="en-US" altLang="zh-CN" sz="1200" b="1">
                <a:ea typeface="宋体" pitchFamily="2" charset="-122"/>
              </a:endParaRPr>
            </a:p>
          </p:txBody>
        </p:sp>
        <p:sp>
          <p:nvSpPr>
            <p:cNvPr id="53324" name="Rectangle 78"/>
            <p:cNvSpPr>
              <a:spLocks noChangeArrowheads="1"/>
            </p:cNvSpPr>
            <p:nvPr/>
          </p:nvSpPr>
          <p:spPr bwMode="auto">
            <a:xfrm>
              <a:off x="2812" y="2876"/>
              <a:ext cx="38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8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3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325" name="Line 79"/>
            <p:cNvSpPr>
              <a:spLocks noChangeShapeType="1"/>
            </p:cNvSpPr>
            <p:nvPr/>
          </p:nvSpPr>
          <p:spPr bwMode="auto">
            <a:xfrm flipH="1">
              <a:off x="2784" y="2933"/>
              <a:ext cx="127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26" name="Line 80"/>
            <p:cNvSpPr>
              <a:spLocks noChangeShapeType="1"/>
            </p:cNvSpPr>
            <p:nvPr/>
          </p:nvSpPr>
          <p:spPr bwMode="auto">
            <a:xfrm flipH="1">
              <a:off x="2911" y="2933"/>
              <a:ext cx="36" cy="2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27" name="Line 81"/>
            <p:cNvSpPr>
              <a:spLocks noChangeShapeType="1"/>
            </p:cNvSpPr>
            <p:nvPr/>
          </p:nvSpPr>
          <p:spPr bwMode="auto">
            <a:xfrm flipH="1" flipV="1">
              <a:off x="2911" y="2911"/>
              <a:ext cx="36" cy="2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28" name="Rectangle 82"/>
            <p:cNvSpPr>
              <a:spLocks noChangeArrowheads="1"/>
            </p:cNvSpPr>
            <p:nvPr/>
          </p:nvSpPr>
          <p:spPr bwMode="auto">
            <a:xfrm>
              <a:off x="3096" y="2507"/>
              <a:ext cx="174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1PR</a:t>
              </a:r>
              <a:endParaRPr kumimoji="0" lang="en-US" altLang="zh-CN" sz="1200" b="1">
                <a:ea typeface="宋体" pitchFamily="2" charset="-122"/>
              </a:endParaRPr>
            </a:p>
          </p:txBody>
        </p:sp>
        <p:sp>
          <p:nvSpPr>
            <p:cNvPr id="53329" name="Rectangle 83"/>
            <p:cNvSpPr>
              <a:spLocks noChangeArrowheads="1"/>
            </p:cNvSpPr>
            <p:nvPr/>
          </p:nvSpPr>
          <p:spPr bwMode="auto">
            <a:xfrm>
              <a:off x="3181" y="2387"/>
              <a:ext cx="38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8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4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330" name="Oval 84"/>
            <p:cNvSpPr>
              <a:spLocks noChangeArrowheads="1"/>
            </p:cNvSpPr>
            <p:nvPr/>
          </p:nvSpPr>
          <p:spPr bwMode="auto">
            <a:xfrm>
              <a:off x="3145" y="2444"/>
              <a:ext cx="43" cy="42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31" name="Line 85"/>
            <p:cNvSpPr>
              <a:spLocks noChangeShapeType="1"/>
            </p:cNvSpPr>
            <p:nvPr/>
          </p:nvSpPr>
          <p:spPr bwMode="auto">
            <a:xfrm flipV="1">
              <a:off x="3167" y="2359"/>
              <a:ext cx="1" cy="8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32" name="Rectangle 86"/>
            <p:cNvSpPr>
              <a:spLocks noChangeArrowheads="1"/>
            </p:cNvSpPr>
            <p:nvPr/>
          </p:nvSpPr>
          <p:spPr bwMode="auto">
            <a:xfrm>
              <a:off x="1551" y="502"/>
              <a:ext cx="191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ea typeface="宋体" pitchFamily="2" charset="-122"/>
                </a:rPr>
                <a:t>U3A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333" name="Rectangle 87"/>
            <p:cNvSpPr>
              <a:spLocks noChangeArrowheads="1"/>
            </p:cNvSpPr>
            <p:nvPr/>
          </p:nvSpPr>
          <p:spPr bwMode="auto">
            <a:xfrm>
              <a:off x="1445" y="800"/>
              <a:ext cx="404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ea typeface="宋体" pitchFamily="2" charset="-122"/>
                </a:rPr>
                <a:t>74LS00D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334" name="Arc 88"/>
            <p:cNvSpPr>
              <a:spLocks/>
            </p:cNvSpPr>
            <p:nvPr/>
          </p:nvSpPr>
          <p:spPr bwMode="auto">
            <a:xfrm>
              <a:off x="1657" y="615"/>
              <a:ext cx="106" cy="17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1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</a:path>
                <a:path w="21600" h="432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35" name="Freeform 89"/>
            <p:cNvSpPr>
              <a:spLocks/>
            </p:cNvSpPr>
            <p:nvPr/>
          </p:nvSpPr>
          <p:spPr bwMode="auto">
            <a:xfrm>
              <a:off x="1508" y="615"/>
              <a:ext cx="149" cy="170"/>
            </a:xfrm>
            <a:custGeom>
              <a:avLst/>
              <a:gdLst>
                <a:gd name="T0" fmla="*/ 149 w 149"/>
                <a:gd name="T1" fmla="*/ 0 h 170"/>
                <a:gd name="T2" fmla="*/ 0 w 149"/>
                <a:gd name="T3" fmla="*/ 0 h 170"/>
                <a:gd name="T4" fmla="*/ 0 w 149"/>
                <a:gd name="T5" fmla="*/ 170 h 170"/>
                <a:gd name="T6" fmla="*/ 149 w 149"/>
                <a:gd name="T7" fmla="*/ 170 h 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9"/>
                <a:gd name="T13" fmla="*/ 0 h 170"/>
                <a:gd name="T14" fmla="*/ 149 w 149"/>
                <a:gd name="T15" fmla="*/ 170 h 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9" h="170">
                  <a:moveTo>
                    <a:pt x="149" y="0"/>
                  </a:moveTo>
                  <a:lnTo>
                    <a:pt x="0" y="0"/>
                  </a:lnTo>
                  <a:lnTo>
                    <a:pt x="0" y="170"/>
                  </a:lnTo>
                  <a:lnTo>
                    <a:pt x="149" y="170"/>
                  </a:lnTo>
                </a:path>
              </a:pathLst>
            </a:custGeom>
            <a:noFill/>
            <a:ln w="19050" cmpd="sng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36" name="Line 90"/>
            <p:cNvSpPr>
              <a:spLocks noChangeShapeType="1"/>
            </p:cNvSpPr>
            <p:nvPr/>
          </p:nvSpPr>
          <p:spPr bwMode="auto">
            <a:xfrm flipH="1">
              <a:off x="1381" y="637"/>
              <a:ext cx="127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37" name="Line 91"/>
            <p:cNvSpPr>
              <a:spLocks noChangeShapeType="1"/>
            </p:cNvSpPr>
            <p:nvPr/>
          </p:nvSpPr>
          <p:spPr bwMode="auto">
            <a:xfrm flipH="1">
              <a:off x="1381" y="764"/>
              <a:ext cx="127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38" name="Oval 92"/>
            <p:cNvSpPr>
              <a:spLocks noChangeArrowheads="1"/>
            </p:cNvSpPr>
            <p:nvPr/>
          </p:nvSpPr>
          <p:spPr bwMode="auto">
            <a:xfrm>
              <a:off x="1763" y="679"/>
              <a:ext cx="43" cy="43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39" name="Line 93"/>
            <p:cNvSpPr>
              <a:spLocks noChangeShapeType="1"/>
            </p:cNvSpPr>
            <p:nvPr/>
          </p:nvSpPr>
          <p:spPr bwMode="auto">
            <a:xfrm>
              <a:off x="1806" y="700"/>
              <a:ext cx="85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40" name="Rectangle 94"/>
            <p:cNvSpPr>
              <a:spLocks noChangeArrowheads="1"/>
            </p:cNvSpPr>
            <p:nvPr/>
          </p:nvSpPr>
          <p:spPr bwMode="auto">
            <a:xfrm>
              <a:off x="1551" y="885"/>
              <a:ext cx="191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ea typeface="宋体" pitchFamily="2" charset="-122"/>
                </a:rPr>
                <a:t>U3B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341" name="Rectangle 95"/>
            <p:cNvSpPr>
              <a:spLocks noChangeArrowheads="1"/>
            </p:cNvSpPr>
            <p:nvPr/>
          </p:nvSpPr>
          <p:spPr bwMode="auto">
            <a:xfrm>
              <a:off x="1445" y="1182"/>
              <a:ext cx="404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ea typeface="宋体" pitchFamily="2" charset="-122"/>
                </a:rPr>
                <a:t>74LS00D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342" name="Arc 96"/>
            <p:cNvSpPr>
              <a:spLocks/>
            </p:cNvSpPr>
            <p:nvPr/>
          </p:nvSpPr>
          <p:spPr bwMode="auto">
            <a:xfrm>
              <a:off x="1657" y="998"/>
              <a:ext cx="106" cy="17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1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</a:path>
                <a:path w="21600" h="432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43" name="Freeform 97"/>
            <p:cNvSpPr>
              <a:spLocks/>
            </p:cNvSpPr>
            <p:nvPr/>
          </p:nvSpPr>
          <p:spPr bwMode="auto">
            <a:xfrm>
              <a:off x="1508" y="998"/>
              <a:ext cx="149" cy="170"/>
            </a:xfrm>
            <a:custGeom>
              <a:avLst/>
              <a:gdLst>
                <a:gd name="T0" fmla="*/ 149 w 149"/>
                <a:gd name="T1" fmla="*/ 0 h 170"/>
                <a:gd name="T2" fmla="*/ 0 w 149"/>
                <a:gd name="T3" fmla="*/ 0 h 170"/>
                <a:gd name="T4" fmla="*/ 0 w 149"/>
                <a:gd name="T5" fmla="*/ 170 h 170"/>
                <a:gd name="T6" fmla="*/ 149 w 149"/>
                <a:gd name="T7" fmla="*/ 170 h 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9"/>
                <a:gd name="T13" fmla="*/ 0 h 170"/>
                <a:gd name="T14" fmla="*/ 149 w 149"/>
                <a:gd name="T15" fmla="*/ 170 h 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9" h="170">
                  <a:moveTo>
                    <a:pt x="149" y="0"/>
                  </a:moveTo>
                  <a:lnTo>
                    <a:pt x="0" y="0"/>
                  </a:lnTo>
                  <a:lnTo>
                    <a:pt x="0" y="170"/>
                  </a:lnTo>
                  <a:lnTo>
                    <a:pt x="149" y="170"/>
                  </a:lnTo>
                </a:path>
              </a:pathLst>
            </a:custGeom>
            <a:noFill/>
            <a:ln w="19050" cmpd="sng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44" name="Line 98"/>
            <p:cNvSpPr>
              <a:spLocks noChangeShapeType="1"/>
            </p:cNvSpPr>
            <p:nvPr/>
          </p:nvSpPr>
          <p:spPr bwMode="auto">
            <a:xfrm flipH="1">
              <a:off x="1381" y="1019"/>
              <a:ext cx="127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45" name="Line 99"/>
            <p:cNvSpPr>
              <a:spLocks noChangeShapeType="1"/>
            </p:cNvSpPr>
            <p:nvPr/>
          </p:nvSpPr>
          <p:spPr bwMode="auto">
            <a:xfrm flipH="1">
              <a:off x="1381" y="1147"/>
              <a:ext cx="127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46" name="Oval 100"/>
            <p:cNvSpPr>
              <a:spLocks noChangeArrowheads="1"/>
            </p:cNvSpPr>
            <p:nvPr/>
          </p:nvSpPr>
          <p:spPr bwMode="auto">
            <a:xfrm>
              <a:off x="1763" y="1062"/>
              <a:ext cx="43" cy="42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47" name="Line 101"/>
            <p:cNvSpPr>
              <a:spLocks noChangeShapeType="1"/>
            </p:cNvSpPr>
            <p:nvPr/>
          </p:nvSpPr>
          <p:spPr bwMode="auto">
            <a:xfrm>
              <a:off x="1806" y="1083"/>
              <a:ext cx="85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48" name="Rectangle 102"/>
            <p:cNvSpPr>
              <a:spLocks noChangeArrowheads="1"/>
            </p:cNvSpPr>
            <p:nvPr/>
          </p:nvSpPr>
          <p:spPr bwMode="auto">
            <a:xfrm>
              <a:off x="1551" y="1459"/>
              <a:ext cx="191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ea typeface="宋体" pitchFamily="2" charset="-122"/>
                </a:rPr>
                <a:t>U3C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349" name="Rectangle 103"/>
            <p:cNvSpPr>
              <a:spLocks noChangeArrowheads="1"/>
            </p:cNvSpPr>
            <p:nvPr/>
          </p:nvSpPr>
          <p:spPr bwMode="auto">
            <a:xfrm>
              <a:off x="1445" y="1756"/>
              <a:ext cx="404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ea typeface="宋体" pitchFamily="2" charset="-122"/>
                </a:rPr>
                <a:t>74LS00D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350" name="Arc 104"/>
            <p:cNvSpPr>
              <a:spLocks/>
            </p:cNvSpPr>
            <p:nvPr/>
          </p:nvSpPr>
          <p:spPr bwMode="auto">
            <a:xfrm>
              <a:off x="1657" y="1572"/>
              <a:ext cx="106" cy="17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1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</a:path>
                <a:path w="21600" h="432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51" name="Freeform 105"/>
            <p:cNvSpPr>
              <a:spLocks/>
            </p:cNvSpPr>
            <p:nvPr/>
          </p:nvSpPr>
          <p:spPr bwMode="auto">
            <a:xfrm>
              <a:off x="1508" y="1572"/>
              <a:ext cx="149" cy="170"/>
            </a:xfrm>
            <a:custGeom>
              <a:avLst/>
              <a:gdLst>
                <a:gd name="T0" fmla="*/ 149 w 149"/>
                <a:gd name="T1" fmla="*/ 0 h 170"/>
                <a:gd name="T2" fmla="*/ 0 w 149"/>
                <a:gd name="T3" fmla="*/ 0 h 170"/>
                <a:gd name="T4" fmla="*/ 0 w 149"/>
                <a:gd name="T5" fmla="*/ 170 h 170"/>
                <a:gd name="T6" fmla="*/ 149 w 149"/>
                <a:gd name="T7" fmla="*/ 170 h 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9"/>
                <a:gd name="T13" fmla="*/ 0 h 170"/>
                <a:gd name="T14" fmla="*/ 149 w 149"/>
                <a:gd name="T15" fmla="*/ 170 h 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9" h="170">
                  <a:moveTo>
                    <a:pt x="149" y="0"/>
                  </a:moveTo>
                  <a:lnTo>
                    <a:pt x="0" y="0"/>
                  </a:lnTo>
                  <a:lnTo>
                    <a:pt x="0" y="170"/>
                  </a:lnTo>
                  <a:lnTo>
                    <a:pt x="149" y="170"/>
                  </a:lnTo>
                </a:path>
              </a:pathLst>
            </a:custGeom>
            <a:noFill/>
            <a:ln w="19050" cmpd="sng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52" name="Line 106"/>
            <p:cNvSpPr>
              <a:spLocks noChangeShapeType="1"/>
            </p:cNvSpPr>
            <p:nvPr/>
          </p:nvSpPr>
          <p:spPr bwMode="auto">
            <a:xfrm flipH="1">
              <a:off x="1381" y="1593"/>
              <a:ext cx="127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53" name="Line 107"/>
            <p:cNvSpPr>
              <a:spLocks noChangeShapeType="1"/>
            </p:cNvSpPr>
            <p:nvPr/>
          </p:nvSpPr>
          <p:spPr bwMode="auto">
            <a:xfrm flipH="1">
              <a:off x="1381" y="1721"/>
              <a:ext cx="127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54" name="Oval 108"/>
            <p:cNvSpPr>
              <a:spLocks noChangeArrowheads="1"/>
            </p:cNvSpPr>
            <p:nvPr/>
          </p:nvSpPr>
          <p:spPr bwMode="auto">
            <a:xfrm>
              <a:off x="1763" y="1636"/>
              <a:ext cx="43" cy="42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55" name="Line 109"/>
            <p:cNvSpPr>
              <a:spLocks noChangeShapeType="1"/>
            </p:cNvSpPr>
            <p:nvPr/>
          </p:nvSpPr>
          <p:spPr bwMode="auto">
            <a:xfrm>
              <a:off x="1806" y="1657"/>
              <a:ext cx="85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56" name="Rectangle 110"/>
            <p:cNvSpPr>
              <a:spLocks noChangeArrowheads="1"/>
            </p:cNvSpPr>
            <p:nvPr/>
          </p:nvSpPr>
          <p:spPr bwMode="auto">
            <a:xfrm>
              <a:off x="1551" y="1820"/>
              <a:ext cx="191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ea typeface="宋体" pitchFamily="2" charset="-122"/>
                </a:rPr>
                <a:t>U4A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357" name="Rectangle 111"/>
            <p:cNvSpPr>
              <a:spLocks noChangeArrowheads="1"/>
            </p:cNvSpPr>
            <p:nvPr/>
          </p:nvSpPr>
          <p:spPr bwMode="auto">
            <a:xfrm>
              <a:off x="1445" y="2160"/>
              <a:ext cx="404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ea typeface="宋体" pitchFamily="2" charset="-122"/>
                </a:rPr>
                <a:t>74LS10D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358" name="Arc 112"/>
            <p:cNvSpPr>
              <a:spLocks/>
            </p:cNvSpPr>
            <p:nvPr/>
          </p:nvSpPr>
          <p:spPr bwMode="auto">
            <a:xfrm>
              <a:off x="1657" y="1955"/>
              <a:ext cx="106" cy="17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1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</a:path>
                <a:path w="21600" h="432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59" name="Freeform 113"/>
            <p:cNvSpPr>
              <a:spLocks/>
            </p:cNvSpPr>
            <p:nvPr/>
          </p:nvSpPr>
          <p:spPr bwMode="auto">
            <a:xfrm>
              <a:off x="1508" y="1955"/>
              <a:ext cx="149" cy="170"/>
            </a:xfrm>
            <a:custGeom>
              <a:avLst/>
              <a:gdLst>
                <a:gd name="T0" fmla="*/ 149 w 149"/>
                <a:gd name="T1" fmla="*/ 0 h 170"/>
                <a:gd name="T2" fmla="*/ 0 w 149"/>
                <a:gd name="T3" fmla="*/ 0 h 170"/>
                <a:gd name="T4" fmla="*/ 0 w 149"/>
                <a:gd name="T5" fmla="*/ 170 h 170"/>
                <a:gd name="T6" fmla="*/ 149 w 149"/>
                <a:gd name="T7" fmla="*/ 170 h 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9"/>
                <a:gd name="T13" fmla="*/ 0 h 170"/>
                <a:gd name="T14" fmla="*/ 149 w 149"/>
                <a:gd name="T15" fmla="*/ 170 h 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9" h="170">
                  <a:moveTo>
                    <a:pt x="149" y="0"/>
                  </a:moveTo>
                  <a:lnTo>
                    <a:pt x="0" y="0"/>
                  </a:lnTo>
                  <a:lnTo>
                    <a:pt x="0" y="170"/>
                  </a:lnTo>
                  <a:lnTo>
                    <a:pt x="149" y="170"/>
                  </a:lnTo>
                </a:path>
              </a:pathLst>
            </a:custGeom>
            <a:noFill/>
            <a:ln w="19050" cmpd="sng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60" name="Line 114"/>
            <p:cNvSpPr>
              <a:spLocks noChangeShapeType="1"/>
            </p:cNvSpPr>
            <p:nvPr/>
          </p:nvSpPr>
          <p:spPr bwMode="auto">
            <a:xfrm>
              <a:off x="1508" y="1933"/>
              <a:ext cx="1" cy="213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61" name="Line 115"/>
            <p:cNvSpPr>
              <a:spLocks noChangeShapeType="1"/>
            </p:cNvSpPr>
            <p:nvPr/>
          </p:nvSpPr>
          <p:spPr bwMode="auto">
            <a:xfrm flipH="1">
              <a:off x="1381" y="1976"/>
              <a:ext cx="127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62" name="Line 116"/>
            <p:cNvSpPr>
              <a:spLocks noChangeShapeType="1"/>
            </p:cNvSpPr>
            <p:nvPr/>
          </p:nvSpPr>
          <p:spPr bwMode="auto">
            <a:xfrm flipH="1">
              <a:off x="1381" y="2040"/>
              <a:ext cx="127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63" name="Line 117"/>
            <p:cNvSpPr>
              <a:spLocks noChangeShapeType="1"/>
            </p:cNvSpPr>
            <p:nvPr/>
          </p:nvSpPr>
          <p:spPr bwMode="auto">
            <a:xfrm flipH="1">
              <a:off x="1381" y="2103"/>
              <a:ext cx="127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64" name="Oval 118"/>
            <p:cNvSpPr>
              <a:spLocks noChangeArrowheads="1"/>
            </p:cNvSpPr>
            <p:nvPr/>
          </p:nvSpPr>
          <p:spPr bwMode="auto">
            <a:xfrm>
              <a:off x="1763" y="2018"/>
              <a:ext cx="43" cy="43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65" name="Line 119"/>
            <p:cNvSpPr>
              <a:spLocks noChangeShapeType="1"/>
            </p:cNvSpPr>
            <p:nvPr/>
          </p:nvSpPr>
          <p:spPr bwMode="auto">
            <a:xfrm>
              <a:off x="1806" y="2040"/>
              <a:ext cx="85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66" name="Rectangle 120"/>
            <p:cNvSpPr>
              <a:spLocks noChangeArrowheads="1"/>
            </p:cNvSpPr>
            <p:nvPr/>
          </p:nvSpPr>
          <p:spPr bwMode="auto">
            <a:xfrm>
              <a:off x="2189" y="566"/>
              <a:ext cx="191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ea typeface="宋体" pitchFamily="2" charset="-122"/>
                </a:rPr>
                <a:t>U3D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367" name="Rectangle 121"/>
            <p:cNvSpPr>
              <a:spLocks noChangeArrowheads="1"/>
            </p:cNvSpPr>
            <p:nvPr/>
          </p:nvSpPr>
          <p:spPr bwMode="auto">
            <a:xfrm>
              <a:off x="2082" y="863"/>
              <a:ext cx="404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ea typeface="宋体" pitchFamily="2" charset="-122"/>
                </a:rPr>
                <a:t>74LS00D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368" name="Arc 122"/>
            <p:cNvSpPr>
              <a:spLocks/>
            </p:cNvSpPr>
            <p:nvPr/>
          </p:nvSpPr>
          <p:spPr bwMode="auto">
            <a:xfrm>
              <a:off x="2295" y="679"/>
              <a:ext cx="106" cy="17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1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</a:path>
                <a:path w="21600" h="432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69" name="Freeform 123"/>
            <p:cNvSpPr>
              <a:spLocks/>
            </p:cNvSpPr>
            <p:nvPr/>
          </p:nvSpPr>
          <p:spPr bwMode="auto">
            <a:xfrm>
              <a:off x="2146" y="679"/>
              <a:ext cx="149" cy="170"/>
            </a:xfrm>
            <a:custGeom>
              <a:avLst/>
              <a:gdLst>
                <a:gd name="T0" fmla="*/ 149 w 149"/>
                <a:gd name="T1" fmla="*/ 0 h 170"/>
                <a:gd name="T2" fmla="*/ 0 w 149"/>
                <a:gd name="T3" fmla="*/ 0 h 170"/>
                <a:gd name="T4" fmla="*/ 0 w 149"/>
                <a:gd name="T5" fmla="*/ 170 h 170"/>
                <a:gd name="T6" fmla="*/ 149 w 149"/>
                <a:gd name="T7" fmla="*/ 170 h 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9"/>
                <a:gd name="T13" fmla="*/ 0 h 170"/>
                <a:gd name="T14" fmla="*/ 149 w 149"/>
                <a:gd name="T15" fmla="*/ 170 h 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9" h="170">
                  <a:moveTo>
                    <a:pt x="149" y="0"/>
                  </a:moveTo>
                  <a:lnTo>
                    <a:pt x="0" y="0"/>
                  </a:lnTo>
                  <a:lnTo>
                    <a:pt x="0" y="170"/>
                  </a:lnTo>
                  <a:lnTo>
                    <a:pt x="149" y="170"/>
                  </a:lnTo>
                </a:path>
              </a:pathLst>
            </a:custGeom>
            <a:noFill/>
            <a:ln w="19050" cmpd="sng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70" name="Line 124"/>
            <p:cNvSpPr>
              <a:spLocks noChangeShapeType="1"/>
            </p:cNvSpPr>
            <p:nvPr/>
          </p:nvSpPr>
          <p:spPr bwMode="auto">
            <a:xfrm flipH="1">
              <a:off x="2019" y="700"/>
              <a:ext cx="127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71" name="Line 125"/>
            <p:cNvSpPr>
              <a:spLocks noChangeShapeType="1"/>
            </p:cNvSpPr>
            <p:nvPr/>
          </p:nvSpPr>
          <p:spPr bwMode="auto">
            <a:xfrm flipH="1">
              <a:off x="2019" y="828"/>
              <a:ext cx="127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72" name="Oval 126"/>
            <p:cNvSpPr>
              <a:spLocks noChangeArrowheads="1"/>
            </p:cNvSpPr>
            <p:nvPr/>
          </p:nvSpPr>
          <p:spPr bwMode="auto">
            <a:xfrm>
              <a:off x="2401" y="743"/>
              <a:ext cx="43" cy="42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73" name="Line 127"/>
            <p:cNvSpPr>
              <a:spLocks noChangeShapeType="1"/>
            </p:cNvSpPr>
            <p:nvPr/>
          </p:nvSpPr>
          <p:spPr bwMode="auto">
            <a:xfrm>
              <a:off x="2444" y="764"/>
              <a:ext cx="85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74" name="Rectangle 128"/>
            <p:cNvSpPr>
              <a:spLocks noChangeArrowheads="1"/>
            </p:cNvSpPr>
            <p:nvPr/>
          </p:nvSpPr>
          <p:spPr bwMode="auto">
            <a:xfrm>
              <a:off x="2189" y="1522"/>
              <a:ext cx="191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ea typeface="宋体" pitchFamily="2" charset="-122"/>
                </a:rPr>
                <a:t>U5A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375" name="Rectangle 129"/>
            <p:cNvSpPr>
              <a:spLocks noChangeArrowheads="1"/>
            </p:cNvSpPr>
            <p:nvPr/>
          </p:nvSpPr>
          <p:spPr bwMode="auto">
            <a:xfrm>
              <a:off x="2082" y="1820"/>
              <a:ext cx="404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ea typeface="宋体" pitchFamily="2" charset="-122"/>
                </a:rPr>
                <a:t>74LS00D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376" name="Arc 130"/>
            <p:cNvSpPr>
              <a:spLocks/>
            </p:cNvSpPr>
            <p:nvPr/>
          </p:nvSpPr>
          <p:spPr bwMode="auto">
            <a:xfrm>
              <a:off x="2295" y="1636"/>
              <a:ext cx="106" cy="17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1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</a:path>
                <a:path w="21600" h="432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77" name="Freeform 131"/>
            <p:cNvSpPr>
              <a:spLocks/>
            </p:cNvSpPr>
            <p:nvPr/>
          </p:nvSpPr>
          <p:spPr bwMode="auto">
            <a:xfrm>
              <a:off x="2146" y="1636"/>
              <a:ext cx="149" cy="170"/>
            </a:xfrm>
            <a:custGeom>
              <a:avLst/>
              <a:gdLst>
                <a:gd name="T0" fmla="*/ 149 w 149"/>
                <a:gd name="T1" fmla="*/ 0 h 170"/>
                <a:gd name="T2" fmla="*/ 0 w 149"/>
                <a:gd name="T3" fmla="*/ 0 h 170"/>
                <a:gd name="T4" fmla="*/ 0 w 149"/>
                <a:gd name="T5" fmla="*/ 170 h 170"/>
                <a:gd name="T6" fmla="*/ 149 w 149"/>
                <a:gd name="T7" fmla="*/ 170 h 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9"/>
                <a:gd name="T13" fmla="*/ 0 h 170"/>
                <a:gd name="T14" fmla="*/ 149 w 149"/>
                <a:gd name="T15" fmla="*/ 170 h 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9" h="170">
                  <a:moveTo>
                    <a:pt x="149" y="0"/>
                  </a:moveTo>
                  <a:lnTo>
                    <a:pt x="0" y="0"/>
                  </a:lnTo>
                  <a:lnTo>
                    <a:pt x="0" y="170"/>
                  </a:lnTo>
                  <a:lnTo>
                    <a:pt x="149" y="170"/>
                  </a:lnTo>
                </a:path>
              </a:pathLst>
            </a:custGeom>
            <a:noFill/>
            <a:ln w="19050" cmpd="sng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78" name="Line 132"/>
            <p:cNvSpPr>
              <a:spLocks noChangeShapeType="1"/>
            </p:cNvSpPr>
            <p:nvPr/>
          </p:nvSpPr>
          <p:spPr bwMode="auto">
            <a:xfrm flipH="1">
              <a:off x="2019" y="1657"/>
              <a:ext cx="127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79" name="Line 133"/>
            <p:cNvSpPr>
              <a:spLocks noChangeShapeType="1"/>
            </p:cNvSpPr>
            <p:nvPr/>
          </p:nvSpPr>
          <p:spPr bwMode="auto">
            <a:xfrm flipH="1">
              <a:off x="2019" y="1785"/>
              <a:ext cx="127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80" name="Oval 134"/>
            <p:cNvSpPr>
              <a:spLocks noChangeArrowheads="1"/>
            </p:cNvSpPr>
            <p:nvPr/>
          </p:nvSpPr>
          <p:spPr bwMode="auto">
            <a:xfrm>
              <a:off x="2401" y="1700"/>
              <a:ext cx="43" cy="42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81" name="Line 135"/>
            <p:cNvSpPr>
              <a:spLocks noChangeShapeType="1"/>
            </p:cNvSpPr>
            <p:nvPr/>
          </p:nvSpPr>
          <p:spPr bwMode="auto">
            <a:xfrm>
              <a:off x="2444" y="1721"/>
              <a:ext cx="85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82" name="Rectangle 136"/>
            <p:cNvSpPr>
              <a:spLocks noChangeArrowheads="1"/>
            </p:cNvSpPr>
            <p:nvPr/>
          </p:nvSpPr>
          <p:spPr bwMode="auto">
            <a:xfrm>
              <a:off x="2989" y="3237"/>
              <a:ext cx="191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ea typeface="宋体" pitchFamily="2" charset="-122"/>
                </a:rPr>
                <a:t>U6A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383" name="Rectangle 137"/>
            <p:cNvSpPr>
              <a:spLocks noChangeArrowheads="1"/>
            </p:cNvSpPr>
            <p:nvPr/>
          </p:nvSpPr>
          <p:spPr bwMode="auto">
            <a:xfrm>
              <a:off x="2911" y="3549"/>
              <a:ext cx="404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200" b="1">
                  <a:solidFill>
                    <a:srgbClr val="0000FF"/>
                  </a:solidFill>
                  <a:ea typeface="宋体" pitchFamily="2" charset="-122"/>
                </a:rPr>
                <a:t>74LS32D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384" name="Arc 138"/>
            <p:cNvSpPr>
              <a:spLocks/>
            </p:cNvSpPr>
            <p:nvPr/>
          </p:nvSpPr>
          <p:spPr bwMode="auto">
            <a:xfrm>
              <a:off x="2975" y="3358"/>
              <a:ext cx="36" cy="170"/>
            </a:xfrm>
            <a:custGeom>
              <a:avLst/>
              <a:gdLst>
                <a:gd name="T0" fmla="*/ 0 w 22208"/>
                <a:gd name="T1" fmla="*/ 0 h 43200"/>
                <a:gd name="T2" fmla="*/ 0 w 22208"/>
                <a:gd name="T3" fmla="*/ 1 h 43200"/>
                <a:gd name="T4" fmla="*/ 0 w 22208"/>
                <a:gd name="T5" fmla="*/ 0 h 43200"/>
                <a:gd name="T6" fmla="*/ 0 60000 65536"/>
                <a:gd name="T7" fmla="*/ 0 60000 65536"/>
                <a:gd name="T8" fmla="*/ 0 60000 65536"/>
                <a:gd name="T9" fmla="*/ 0 w 22208"/>
                <a:gd name="T10" fmla="*/ 0 h 43200"/>
                <a:gd name="T11" fmla="*/ 22208 w 22208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08" h="43200" fill="none" extrusionOk="0">
                  <a:moveTo>
                    <a:pt x="-1" y="8"/>
                  </a:moveTo>
                  <a:cubicBezTo>
                    <a:pt x="202" y="2"/>
                    <a:pt x="405" y="-1"/>
                    <a:pt x="608" y="0"/>
                  </a:cubicBezTo>
                  <a:cubicBezTo>
                    <a:pt x="12537" y="0"/>
                    <a:pt x="22208" y="9670"/>
                    <a:pt x="22208" y="21600"/>
                  </a:cubicBezTo>
                  <a:cubicBezTo>
                    <a:pt x="22208" y="33529"/>
                    <a:pt x="12537" y="43200"/>
                    <a:pt x="608" y="43200"/>
                  </a:cubicBezTo>
                  <a:cubicBezTo>
                    <a:pt x="405" y="43200"/>
                    <a:pt x="202" y="43197"/>
                    <a:pt x="-1" y="43191"/>
                  </a:cubicBezTo>
                </a:path>
                <a:path w="22208" h="43200" stroke="0" extrusionOk="0">
                  <a:moveTo>
                    <a:pt x="-1" y="8"/>
                  </a:moveTo>
                  <a:cubicBezTo>
                    <a:pt x="202" y="2"/>
                    <a:pt x="405" y="-1"/>
                    <a:pt x="608" y="0"/>
                  </a:cubicBezTo>
                  <a:cubicBezTo>
                    <a:pt x="12537" y="0"/>
                    <a:pt x="22208" y="9670"/>
                    <a:pt x="22208" y="21600"/>
                  </a:cubicBezTo>
                  <a:cubicBezTo>
                    <a:pt x="22208" y="33529"/>
                    <a:pt x="12537" y="43200"/>
                    <a:pt x="608" y="43200"/>
                  </a:cubicBezTo>
                  <a:cubicBezTo>
                    <a:pt x="405" y="43200"/>
                    <a:pt x="202" y="43197"/>
                    <a:pt x="-1" y="43191"/>
                  </a:cubicBezTo>
                  <a:lnTo>
                    <a:pt x="608" y="21600"/>
                  </a:lnTo>
                  <a:lnTo>
                    <a:pt x="-1" y="8"/>
                  </a:lnTo>
                  <a:close/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85" name="Line 139"/>
            <p:cNvSpPr>
              <a:spLocks noChangeShapeType="1"/>
            </p:cNvSpPr>
            <p:nvPr/>
          </p:nvSpPr>
          <p:spPr bwMode="auto">
            <a:xfrm>
              <a:off x="2975" y="3379"/>
              <a:ext cx="21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86" name="Line 140"/>
            <p:cNvSpPr>
              <a:spLocks noChangeShapeType="1"/>
            </p:cNvSpPr>
            <p:nvPr/>
          </p:nvSpPr>
          <p:spPr bwMode="auto">
            <a:xfrm>
              <a:off x="2975" y="3507"/>
              <a:ext cx="14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87" name="Line 141"/>
            <p:cNvSpPr>
              <a:spLocks noChangeShapeType="1"/>
            </p:cNvSpPr>
            <p:nvPr/>
          </p:nvSpPr>
          <p:spPr bwMode="auto">
            <a:xfrm>
              <a:off x="2975" y="3358"/>
              <a:ext cx="106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88" name="Line 142"/>
            <p:cNvSpPr>
              <a:spLocks noChangeShapeType="1"/>
            </p:cNvSpPr>
            <p:nvPr/>
          </p:nvSpPr>
          <p:spPr bwMode="auto">
            <a:xfrm>
              <a:off x="2975" y="3528"/>
              <a:ext cx="106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89" name="Arc 143"/>
            <p:cNvSpPr>
              <a:spLocks/>
            </p:cNvSpPr>
            <p:nvPr/>
          </p:nvSpPr>
          <p:spPr bwMode="auto">
            <a:xfrm>
              <a:off x="3081" y="3358"/>
              <a:ext cx="150" cy="170"/>
            </a:xfrm>
            <a:custGeom>
              <a:avLst/>
              <a:gdLst>
                <a:gd name="T0" fmla="*/ 1 w 19015"/>
                <a:gd name="T1" fmla="*/ 1 h 21600"/>
                <a:gd name="T2" fmla="*/ 0 w 19015"/>
                <a:gd name="T3" fmla="*/ 1 h 21600"/>
                <a:gd name="T4" fmla="*/ 0 w 19015"/>
                <a:gd name="T5" fmla="*/ 0 h 21600"/>
                <a:gd name="T6" fmla="*/ 0 60000 65536"/>
                <a:gd name="T7" fmla="*/ 0 60000 65536"/>
                <a:gd name="T8" fmla="*/ 0 60000 65536"/>
                <a:gd name="T9" fmla="*/ 0 w 19015"/>
                <a:gd name="T10" fmla="*/ 0 h 21600"/>
                <a:gd name="T11" fmla="*/ 19015 w 1901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15" h="21600" fill="none" extrusionOk="0">
                  <a:moveTo>
                    <a:pt x="19014" y="10478"/>
                  </a:moveTo>
                  <a:cubicBezTo>
                    <a:pt x="15207" y="17342"/>
                    <a:pt x="7975" y="21599"/>
                    <a:pt x="127" y="21600"/>
                  </a:cubicBezTo>
                  <a:cubicBezTo>
                    <a:pt x="84" y="21600"/>
                    <a:pt x="42" y="21599"/>
                    <a:pt x="0" y="21599"/>
                  </a:cubicBezTo>
                </a:path>
                <a:path w="19015" h="21600" stroke="0" extrusionOk="0">
                  <a:moveTo>
                    <a:pt x="19014" y="10478"/>
                  </a:moveTo>
                  <a:cubicBezTo>
                    <a:pt x="15207" y="17342"/>
                    <a:pt x="7975" y="21599"/>
                    <a:pt x="127" y="21600"/>
                  </a:cubicBezTo>
                  <a:cubicBezTo>
                    <a:pt x="84" y="21600"/>
                    <a:pt x="42" y="21599"/>
                    <a:pt x="0" y="21599"/>
                  </a:cubicBezTo>
                  <a:lnTo>
                    <a:pt x="127" y="0"/>
                  </a:lnTo>
                  <a:lnTo>
                    <a:pt x="19014" y="10478"/>
                  </a:lnTo>
                  <a:close/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90" name="Arc 144"/>
            <p:cNvSpPr>
              <a:spLocks/>
            </p:cNvSpPr>
            <p:nvPr/>
          </p:nvSpPr>
          <p:spPr bwMode="auto">
            <a:xfrm>
              <a:off x="3081" y="3358"/>
              <a:ext cx="149" cy="170"/>
            </a:xfrm>
            <a:custGeom>
              <a:avLst/>
              <a:gdLst>
                <a:gd name="T0" fmla="*/ 0 w 18839"/>
                <a:gd name="T1" fmla="*/ 0 h 21600"/>
                <a:gd name="T2" fmla="*/ 1 w 18839"/>
                <a:gd name="T3" fmla="*/ 1 h 21600"/>
                <a:gd name="T4" fmla="*/ 0 w 18839"/>
                <a:gd name="T5" fmla="*/ 1 h 21600"/>
                <a:gd name="T6" fmla="*/ 0 60000 65536"/>
                <a:gd name="T7" fmla="*/ 0 60000 65536"/>
                <a:gd name="T8" fmla="*/ 0 60000 65536"/>
                <a:gd name="T9" fmla="*/ 0 w 18839"/>
                <a:gd name="T10" fmla="*/ 0 h 21600"/>
                <a:gd name="T11" fmla="*/ 18839 w 18839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839" h="21600" fill="none" extrusionOk="0">
                  <a:moveTo>
                    <a:pt x="0" y="0"/>
                  </a:moveTo>
                  <a:cubicBezTo>
                    <a:pt x="40" y="0"/>
                    <a:pt x="81" y="-1"/>
                    <a:pt x="122" y="0"/>
                  </a:cubicBezTo>
                  <a:cubicBezTo>
                    <a:pt x="7846" y="0"/>
                    <a:pt x="14983" y="4125"/>
                    <a:pt x="18839" y="10818"/>
                  </a:cubicBezTo>
                </a:path>
                <a:path w="18839" h="21600" stroke="0" extrusionOk="0">
                  <a:moveTo>
                    <a:pt x="0" y="0"/>
                  </a:moveTo>
                  <a:cubicBezTo>
                    <a:pt x="40" y="0"/>
                    <a:pt x="81" y="-1"/>
                    <a:pt x="122" y="0"/>
                  </a:cubicBezTo>
                  <a:cubicBezTo>
                    <a:pt x="7846" y="0"/>
                    <a:pt x="14983" y="4125"/>
                    <a:pt x="18839" y="10818"/>
                  </a:cubicBezTo>
                  <a:lnTo>
                    <a:pt x="122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91" name="Line 145"/>
            <p:cNvSpPr>
              <a:spLocks noChangeShapeType="1"/>
            </p:cNvSpPr>
            <p:nvPr/>
          </p:nvSpPr>
          <p:spPr bwMode="auto">
            <a:xfrm>
              <a:off x="3230" y="3443"/>
              <a:ext cx="64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92" name="Line 146"/>
            <p:cNvSpPr>
              <a:spLocks noChangeShapeType="1"/>
            </p:cNvSpPr>
            <p:nvPr/>
          </p:nvSpPr>
          <p:spPr bwMode="auto">
            <a:xfrm flipH="1">
              <a:off x="2848" y="3379"/>
              <a:ext cx="127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93" name="Line 147"/>
            <p:cNvSpPr>
              <a:spLocks noChangeShapeType="1"/>
            </p:cNvSpPr>
            <p:nvPr/>
          </p:nvSpPr>
          <p:spPr bwMode="auto">
            <a:xfrm flipH="1">
              <a:off x="2848" y="3507"/>
              <a:ext cx="127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94" name="Line 148"/>
            <p:cNvSpPr>
              <a:spLocks noChangeShapeType="1"/>
            </p:cNvSpPr>
            <p:nvPr/>
          </p:nvSpPr>
          <p:spPr bwMode="auto">
            <a:xfrm>
              <a:off x="3294" y="3443"/>
              <a:ext cx="64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95" name="Rectangle 149"/>
            <p:cNvSpPr>
              <a:spLocks noChangeArrowheads="1"/>
            </p:cNvSpPr>
            <p:nvPr/>
          </p:nvSpPr>
          <p:spPr bwMode="auto">
            <a:xfrm>
              <a:off x="2656" y="637"/>
              <a:ext cx="14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 b="1">
                  <a:solidFill>
                    <a:srgbClr val="000000"/>
                  </a:solidFill>
                  <a:ea typeface="宋体" pitchFamily="2" charset="-122"/>
                </a:rPr>
                <a:t>D2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396" name="Rectangle 150"/>
            <p:cNvSpPr>
              <a:spLocks noChangeArrowheads="1"/>
            </p:cNvSpPr>
            <p:nvPr/>
          </p:nvSpPr>
          <p:spPr bwMode="auto">
            <a:xfrm>
              <a:off x="2656" y="1593"/>
              <a:ext cx="14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 b="1">
                  <a:solidFill>
                    <a:srgbClr val="000000"/>
                  </a:solidFill>
                  <a:ea typeface="宋体" pitchFamily="2" charset="-122"/>
                </a:rPr>
                <a:t>D1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397" name="Rectangle 151"/>
            <p:cNvSpPr>
              <a:spLocks noChangeArrowheads="1"/>
            </p:cNvSpPr>
            <p:nvPr/>
          </p:nvSpPr>
          <p:spPr bwMode="auto">
            <a:xfrm>
              <a:off x="2656" y="2550"/>
              <a:ext cx="14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 b="1">
                  <a:solidFill>
                    <a:srgbClr val="000000"/>
                  </a:solidFill>
                  <a:ea typeface="宋体" pitchFamily="2" charset="-122"/>
                </a:rPr>
                <a:t>D0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398" name="Rectangle 152"/>
            <p:cNvSpPr>
              <a:spLocks noChangeArrowheads="1"/>
            </p:cNvSpPr>
            <p:nvPr/>
          </p:nvSpPr>
          <p:spPr bwMode="auto">
            <a:xfrm>
              <a:off x="3549" y="637"/>
              <a:ext cx="149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 b="1">
                  <a:solidFill>
                    <a:srgbClr val="000000"/>
                  </a:solidFill>
                  <a:ea typeface="宋体" pitchFamily="2" charset="-122"/>
                </a:rPr>
                <a:t>Q2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399" name="Rectangle 153"/>
            <p:cNvSpPr>
              <a:spLocks noChangeArrowheads="1"/>
            </p:cNvSpPr>
            <p:nvPr/>
          </p:nvSpPr>
          <p:spPr bwMode="auto">
            <a:xfrm>
              <a:off x="3549" y="892"/>
              <a:ext cx="176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 b="1">
                  <a:solidFill>
                    <a:srgbClr val="000000"/>
                  </a:solidFill>
                  <a:ea typeface="宋体" pitchFamily="2" charset="-122"/>
                </a:rPr>
                <a:t>Q2'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400" name="Rectangle 154"/>
            <p:cNvSpPr>
              <a:spLocks noChangeArrowheads="1"/>
            </p:cNvSpPr>
            <p:nvPr/>
          </p:nvSpPr>
          <p:spPr bwMode="auto">
            <a:xfrm>
              <a:off x="3549" y="1593"/>
              <a:ext cx="149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 b="1">
                  <a:solidFill>
                    <a:srgbClr val="000000"/>
                  </a:solidFill>
                  <a:ea typeface="宋体" pitchFamily="2" charset="-122"/>
                </a:rPr>
                <a:t>Q1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401" name="Rectangle 155"/>
            <p:cNvSpPr>
              <a:spLocks noChangeArrowheads="1"/>
            </p:cNvSpPr>
            <p:nvPr/>
          </p:nvSpPr>
          <p:spPr bwMode="auto">
            <a:xfrm>
              <a:off x="3549" y="1848"/>
              <a:ext cx="176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 b="1">
                  <a:solidFill>
                    <a:srgbClr val="000000"/>
                  </a:solidFill>
                  <a:ea typeface="宋体" pitchFamily="2" charset="-122"/>
                </a:rPr>
                <a:t>Q1'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402" name="Rectangle 156"/>
            <p:cNvSpPr>
              <a:spLocks noChangeArrowheads="1"/>
            </p:cNvSpPr>
            <p:nvPr/>
          </p:nvSpPr>
          <p:spPr bwMode="auto">
            <a:xfrm>
              <a:off x="3549" y="2550"/>
              <a:ext cx="149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 b="1">
                  <a:solidFill>
                    <a:srgbClr val="000000"/>
                  </a:solidFill>
                  <a:ea typeface="宋体" pitchFamily="2" charset="-122"/>
                </a:rPr>
                <a:t>Q0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403" name="Rectangle 157"/>
            <p:cNvSpPr>
              <a:spLocks noChangeArrowheads="1"/>
            </p:cNvSpPr>
            <p:nvPr/>
          </p:nvSpPr>
          <p:spPr bwMode="auto">
            <a:xfrm>
              <a:off x="3549" y="2805"/>
              <a:ext cx="176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 b="1">
                  <a:solidFill>
                    <a:srgbClr val="000000"/>
                  </a:solidFill>
                  <a:ea typeface="宋体" pitchFamily="2" charset="-122"/>
                </a:rPr>
                <a:t>Q0'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53404" name="Oval 158"/>
            <p:cNvSpPr>
              <a:spLocks noChangeArrowheads="1"/>
            </p:cNvSpPr>
            <p:nvPr/>
          </p:nvSpPr>
          <p:spPr bwMode="auto">
            <a:xfrm>
              <a:off x="1303" y="1579"/>
              <a:ext cx="28" cy="2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05" name="Oval 159"/>
            <p:cNvSpPr>
              <a:spLocks noChangeArrowheads="1"/>
            </p:cNvSpPr>
            <p:nvPr/>
          </p:nvSpPr>
          <p:spPr bwMode="auto">
            <a:xfrm>
              <a:off x="1239" y="1962"/>
              <a:ext cx="28" cy="2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06" name="Oval 160"/>
            <p:cNvSpPr>
              <a:spLocks noChangeArrowheads="1"/>
            </p:cNvSpPr>
            <p:nvPr/>
          </p:nvSpPr>
          <p:spPr bwMode="auto">
            <a:xfrm>
              <a:off x="1112" y="1707"/>
              <a:ext cx="28" cy="2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07" name="Oval 161"/>
            <p:cNvSpPr>
              <a:spLocks noChangeArrowheads="1"/>
            </p:cNvSpPr>
            <p:nvPr/>
          </p:nvSpPr>
          <p:spPr bwMode="auto">
            <a:xfrm>
              <a:off x="2578" y="1707"/>
              <a:ext cx="29" cy="2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08" name="Oval 162"/>
            <p:cNvSpPr>
              <a:spLocks noChangeArrowheads="1"/>
            </p:cNvSpPr>
            <p:nvPr/>
          </p:nvSpPr>
          <p:spPr bwMode="auto">
            <a:xfrm>
              <a:off x="1941" y="1069"/>
              <a:ext cx="28" cy="2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09" name="Oval 163"/>
            <p:cNvSpPr>
              <a:spLocks noChangeArrowheads="1"/>
            </p:cNvSpPr>
            <p:nvPr/>
          </p:nvSpPr>
          <p:spPr bwMode="auto">
            <a:xfrm>
              <a:off x="4364" y="3429"/>
              <a:ext cx="28" cy="2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10" name="Rectangle 164"/>
            <p:cNvSpPr>
              <a:spLocks noChangeArrowheads="1"/>
            </p:cNvSpPr>
            <p:nvPr/>
          </p:nvSpPr>
          <p:spPr bwMode="auto">
            <a:xfrm>
              <a:off x="4442" y="3379"/>
              <a:ext cx="3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b="1">
                  <a:ea typeface="宋体" pitchFamily="2" charset="-122"/>
                </a:rPr>
                <a:t>SEQ</a:t>
              </a:r>
              <a:endParaRPr kumimoji="0" lang="en-US" altLang="zh-CN" sz="2800" b="1">
                <a:ea typeface="宋体" pitchFamily="2" charset="-122"/>
              </a:endParaRPr>
            </a:p>
          </p:txBody>
        </p:sp>
        <p:sp>
          <p:nvSpPr>
            <p:cNvPr id="53411" name="Oval 165"/>
            <p:cNvSpPr>
              <a:spLocks noChangeArrowheads="1"/>
            </p:cNvSpPr>
            <p:nvPr/>
          </p:nvSpPr>
          <p:spPr bwMode="auto">
            <a:xfrm>
              <a:off x="1303" y="2663"/>
              <a:ext cx="28" cy="29"/>
            </a:xfrm>
            <a:prstGeom prst="ellipse">
              <a:avLst/>
            </a:prstGeom>
            <a:solidFill>
              <a:srgbClr val="008027"/>
            </a:solidFill>
            <a:ln w="19050">
              <a:solidFill>
                <a:srgbClr val="008027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12" name="Line 166"/>
            <p:cNvSpPr>
              <a:spLocks noChangeShapeType="1"/>
            </p:cNvSpPr>
            <p:nvPr/>
          </p:nvSpPr>
          <p:spPr bwMode="auto">
            <a:xfrm>
              <a:off x="1891" y="700"/>
              <a:ext cx="128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13" name="Line 167"/>
            <p:cNvSpPr>
              <a:spLocks noChangeShapeType="1"/>
            </p:cNvSpPr>
            <p:nvPr/>
          </p:nvSpPr>
          <p:spPr bwMode="auto">
            <a:xfrm>
              <a:off x="1891" y="1657"/>
              <a:ext cx="128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14" name="Freeform 168"/>
            <p:cNvSpPr>
              <a:spLocks/>
            </p:cNvSpPr>
            <p:nvPr/>
          </p:nvSpPr>
          <p:spPr bwMode="auto">
            <a:xfrm>
              <a:off x="1891" y="1785"/>
              <a:ext cx="128" cy="255"/>
            </a:xfrm>
            <a:custGeom>
              <a:avLst/>
              <a:gdLst>
                <a:gd name="T0" fmla="*/ 0 w 128"/>
                <a:gd name="T1" fmla="*/ 255 h 255"/>
                <a:gd name="T2" fmla="*/ 64 w 128"/>
                <a:gd name="T3" fmla="*/ 255 h 255"/>
                <a:gd name="T4" fmla="*/ 64 w 128"/>
                <a:gd name="T5" fmla="*/ 0 h 255"/>
                <a:gd name="T6" fmla="*/ 128 w 128"/>
                <a:gd name="T7" fmla="*/ 0 h 2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8"/>
                <a:gd name="T13" fmla="*/ 0 h 255"/>
                <a:gd name="T14" fmla="*/ 128 w 128"/>
                <a:gd name="T15" fmla="*/ 255 h 2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8" h="255">
                  <a:moveTo>
                    <a:pt x="0" y="255"/>
                  </a:moveTo>
                  <a:lnTo>
                    <a:pt x="64" y="255"/>
                  </a:lnTo>
                  <a:lnTo>
                    <a:pt x="64" y="0"/>
                  </a:lnTo>
                  <a:lnTo>
                    <a:pt x="128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15" name="Line 169"/>
            <p:cNvSpPr>
              <a:spLocks noChangeShapeType="1"/>
            </p:cNvSpPr>
            <p:nvPr/>
          </p:nvSpPr>
          <p:spPr bwMode="auto">
            <a:xfrm>
              <a:off x="2529" y="764"/>
              <a:ext cx="255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16" name="Freeform 170"/>
            <p:cNvSpPr>
              <a:spLocks/>
            </p:cNvSpPr>
            <p:nvPr/>
          </p:nvSpPr>
          <p:spPr bwMode="auto">
            <a:xfrm>
              <a:off x="1317" y="1019"/>
              <a:ext cx="64" cy="574"/>
            </a:xfrm>
            <a:custGeom>
              <a:avLst/>
              <a:gdLst>
                <a:gd name="T0" fmla="*/ 0 w 64"/>
                <a:gd name="T1" fmla="*/ 574 h 574"/>
                <a:gd name="T2" fmla="*/ 0 w 64"/>
                <a:gd name="T3" fmla="*/ 0 h 574"/>
                <a:gd name="T4" fmla="*/ 64 w 64"/>
                <a:gd name="T5" fmla="*/ 0 h 574"/>
                <a:gd name="T6" fmla="*/ 0 60000 65536"/>
                <a:gd name="T7" fmla="*/ 0 60000 65536"/>
                <a:gd name="T8" fmla="*/ 0 60000 65536"/>
                <a:gd name="T9" fmla="*/ 0 w 64"/>
                <a:gd name="T10" fmla="*/ 0 h 574"/>
                <a:gd name="T11" fmla="*/ 64 w 64"/>
                <a:gd name="T12" fmla="*/ 574 h 5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4" h="574">
                  <a:moveTo>
                    <a:pt x="0" y="574"/>
                  </a:moveTo>
                  <a:lnTo>
                    <a:pt x="0" y="0"/>
                  </a:lnTo>
                  <a:lnTo>
                    <a:pt x="64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17" name="Line 171"/>
            <p:cNvSpPr>
              <a:spLocks noChangeShapeType="1"/>
            </p:cNvSpPr>
            <p:nvPr/>
          </p:nvSpPr>
          <p:spPr bwMode="auto">
            <a:xfrm flipH="1">
              <a:off x="1317" y="1593"/>
              <a:ext cx="64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18" name="Freeform 172"/>
            <p:cNvSpPr>
              <a:spLocks/>
            </p:cNvSpPr>
            <p:nvPr/>
          </p:nvSpPr>
          <p:spPr bwMode="auto">
            <a:xfrm>
              <a:off x="1189" y="1976"/>
              <a:ext cx="2870" cy="1850"/>
            </a:xfrm>
            <a:custGeom>
              <a:avLst/>
              <a:gdLst>
                <a:gd name="T0" fmla="*/ 2360 w 2870"/>
                <a:gd name="T1" fmla="*/ 0 h 1850"/>
                <a:gd name="T2" fmla="*/ 2870 w 2870"/>
                <a:gd name="T3" fmla="*/ 0 h 1850"/>
                <a:gd name="T4" fmla="*/ 2870 w 2870"/>
                <a:gd name="T5" fmla="*/ 1850 h 1850"/>
                <a:gd name="T6" fmla="*/ 0 w 2870"/>
                <a:gd name="T7" fmla="*/ 1850 h 1850"/>
                <a:gd name="T8" fmla="*/ 0 w 2870"/>
                <a:gd name="T9" fmla="*/ 64 h 1850"/>
                <a:gd name="T10" fmla="*/ 192 w 2870"/>
                <a:gd name="T11" fmla="*/ 64 h 18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70"/>
                <a:gd name="T19" fmla="*/ 0 h 1850"/>
                <a:gd name="T20" fmla="*/ 2870 w 2870"/>
                <a:gd name="T21" fmla="*/ 1850 h 185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70" h="1850">
                  <a:moveTo>
                    <a:pt x="2360" y="0"/>
                  </a:moveTo>
                  <a:lnTo>
                    <a:pt x="2870" y="0"/>
                  </a:lnTo>
                  <a:lnTo>
                    <a:pt x="2870" y="1850"/>
                  </a:lnTo>
                  <a:lnTo>
                    <a:pt x="0" y="1850"/>
                  </a:lnTo>
                  <a:lnTo>
                    <a:pt x="0" y="64"/>
                  </a:lnTo>
                  <a:lnTo>
                    <a:pt x="192" y="64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19" name="Freeform 173"/>
            <p:cNvSpPr>
              <a:spLocks/>
            </p:cNvSpPr>
            <p:nvPr/>
          </p:nvSpPr>
          <p:spPr bwMode="auto">
            <a:xfrm>
              <a:off x="1253" y="1976"/>
              <a:ext cx="2743" cy="1786"/>
            </a:xfrm>
            <a:custGeom>
              <a:avLst/>
              <a:gdLst>
                <a:gd name="T0" fmla="*/ 2296 w 2743"/>
                <a:gd name="T1" fmla="*/ 702 h 1786"/>
                <a:gd name="T2" fmla="*/ 2743 w 2743"/>
                <a:gd name="T3" fmla="*/ 702 h 1786"/>
                <a:gd name="T4" fmla="*/ 2743 w 2743"/>
                <a:gd name="T5" fmla="*/ 1786 h 1786"/>
                <a:gd name="T6" fmla="*/ 0 w 2743"/>
                <a:gd name="T7" fmla="*/ 1786 h 1786"/>
                <a:gd name="T8" fmla="*/ 0 w 2743"/>
                <a:gd name="T9" fmla="*/ 0 h 17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43"/>
                <a:gd name="T16" fmla="*/ 0 h 1786"/>
                <a:gd name="T17" fmla="*/ 2743 w 2743"/>
                <a:gd name="T18" fmla="*/ 1786 h 17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43" h="1786">
                  <a:moveTo>
                    <a:pt x="2296" y="702"/>
                  </a:moveTo>
                  <a:lnTo>
                    <a:pt x="2743" y="702"/>
                  </a:lnTo>
                  <a:lnTo>
                    <a:pt x="2743" y="1786"/>
                  </a:lnTo>
                  <a:lnTo>
                    <a:pt x="0" y="1786"/>
                  </a:lnTo>
                  <a:lnTo>
                    <a:pt x="0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20" name="Freeform 174"/>
            <p:cNvSpPr>
              <a:spLocks/>
            </p:cNvSpPr>
            <p:nvPr/>
          </p:nvSpPr>
          <p:spPr bwMode="auto">
            <a:xfrm>
              <a:off x="1253" y="637"/>
              <a:ext cx="128" cy="1339"/>
            </a:xfrm>
            <a:custGeom>
              <a:avLst/>
              <a:gdLst>
                <a:gd name="T0" fmla="*/ 0 w 128"/>
                <a:gd name="T1" fmla="*/ 1339 h 1339"/>
                <a:gd name="T2" fmla="*/ 0 w 128"/>
                <a:gd name="T3" fmla="*/ 0 h 1339"/>
                <a:gd name="T4" fmla="*/ 128 w 128"/>
                <a:gd name="T5" fmla="*/ 0 h 1339"/>
                <a:gd name="T6" fmla="*/ 0 60000 65536"/>
                <a:gd name="T7" fmla="*/ 0 60000 65536"/>
                <a:gd name="T8" fmla="*/ 0 60000 65536"/>
                <a:gd name="T9" fmla="*/ 0 w 128"/>
                <a:gd name="T10" fmla="*/ 0 h 1339"/>
                <a:gd name="T11" fmla="*/ 128 w 128"/>
                <a:gd name="T12" fmla="*/ 1339 h 133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8" h="1339">
                  <a:moveTo>
                    <a:pt x="0" y="1339"/>
                  </a:moveTo>
                  <a:lnTo>
                    <a:pt x="0" y="0"/>
                  </a:lnTo>
                  <a:lnTo>
                    <a:pt x="128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21" name="Line 175"/>
            <p:cNvSpPr>
              <a:spLocks noChangeShapeType="1"/>
            </p:cNvSpPr>
            <p:nvPr/>
          </p:nvSpPr>
          <p:spPr bwMode="auto">
            <a:xfrm flipH="1">
              <a:off x="1253" y="1976"/>
              <a:ext cx="128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22" name="Freeform 176"/>
            <p:cNvSpPr>
              <a:spLocks/>
            </p:cNvSpPr>
            <p:nvPr/>
          </p:nvSpPr>
          <p:spPr bwMode="auto">
            <a:xfrm>
              <a:off x="1126" y="1721"/>
              <a:ext cx="2997" cy="2168"/>
            </a:xfrm>
            <a:custGeom>
              <a:avLst/>
              <a:gdLst>
                <a:gd name="T0" fmla="*/ 2423 w 2997"/>
                <a:gd name="T1" fmla="*/ 0 h 2168"/>
                <a:gd name="T2" fmla="*/ 2997 w 2997"/>
                <a:gd name="T3" fmla="*/ 0 h 2168"/>
                <a:gd name="T4" fmla="*/ 2997 w 2997"/>
                <a:gd name="T5" fmla="*/ 2168 h 2168"/>
                <a:gd name="T6" fmla="*/ 0 w 2997"/>
                <a:gd name="T7" fmla="*/ 2168 h 2168"/>
                <a:gd name="T8" fmla="*/ 0 w 2997"/>
                <a:gd name="T9" fmla="*/ 0 h 21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97"/>
                <a:gd name="T16" fmla="*/ 0 h 2168"/>
                <a:gd name="T17" fmla="*/ 2997 w 2997"/>
                <a:gd name="T18" fmla="*/ 2168 h 21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97" h="2168">
                  <a:moveTo>
                    <a:pt x="2423" y="0"/>
                  </a:moveTo>
                  <a:lnTo>
                    <a:pt x="2997" y="0"/>
                  </a:lnTo>
                  <a:lnTo>
                    <a:pt x="2997" y="2168"/>
                  </a:lnTo>
                  <a:lnTo>
                    <a:pt x="0" y="2168"/>
                  </a:lnTo>
                  <a:lnTo>
                    <a:pt x="0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23" name="Freeform 177"/>
            <p:cNvSpPr>
              <a:spLocks/>
            </p:cNvSpPr>
            <p:nvPr/>
          </p:nvSpPr>
          <p:spPr bwMode="auto">
            <a:xfrm>
              <a:off x="1126" y="764"/>
              <a:ext cx="255" cy="957"/>
            </a:xfrm>
            <a:custGeom>
              <a:avLst/>
              <a:gdLst>
                <a:gd name="T0" fmla="*/ 0 w 255"/>
                <a:gd name="T1" fmla="*/ 957 h 957"/>
                <a:gd name="T2" fmla="*/ 0 w 255"/>
                <a:gd name="T3" fmla="*/ 0 h 957"/>
                <a:gd name="T4" fmla="*/ 255 w 255"/>
                <a:gd name="T5" fmla="*/ 0 h 957"/>
                <a:gd name="T6" fmla="*/ 0 60000 65536"/>
                <a:gd name="T7" fmla="*/ 0 60000 65536"/>
                <a:gd name="T8" fmla="*/ 0 60000 65536"/>
                <a:gd name="T9" fmla="*/ 0 w 255"/>
                <a:gd name="T10" fmla="*/ 0 h 957"/>
                <a:gd name="T11" fmla="*/ 255 w 255"/>
                <a:gd name="T12" fmla="*/ 957 h 9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5" h="957">
                  <a:moveTo>
                    <a:pt x="0" y="957"/>
                  </a:moveTo>
                  <a:lnTo>
                    <a:pt x="0" y="0"/>
                  </a:lnTo>
                  <a:lnTo>
                    <a:pt x="255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24" name="Line 178"/>
            <p:cNvSpPr>
              <a:spLocks noChangeShapeType="1"/>
            </p:cNvSpPr>
            <p:nvPr/>
          </p:nvSpPr>
          <p:spPr bwMode="auto">
            <a:xfrm flipH="1">
              <a:off x="1126" y="1721"/>
              <a:ext cx="255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25" name="Freeform 179"/>
            <p:cNvSpPr>
              <a:spLocks/>
            </p:cNvSpPr>
            <p:nvPr/>
          </p:nvSpPr>
          <p:spPr bwMode="auto">
            <a:xfrm>
              <a:off x="1062" y="1019"/>
              <a:ext cx="3125" cy="2934"/>
            </a:xfrm>
            <a:custGeom>
              <a:avLst/>
              <a:gdLst>
                <a:gd name="T0" fmla="*/ 2487 w 3125"/>
                <a:gd name="T1" fmla="*/ 0 h 2934"/>
                <a:gd name="T2" fmla="*/ 3125 w 3125"/>
                <a:gd name="T3" fmla="*/ 0 h 2934"/>
                <a:gd name="T4" fmla="*/ 3125 w 3125"/>
                <a:gd name="T5" fmla="*/ 2934 h 2934"/>
                <a:gd name="T6" fmla="*/ 0 w 3125"/>
                <a:gd name="T7" fmla="*/ 2934 h 2934"/>
                <a:gd name="T8" fmla="*/ 0 w 3125"/>
                <a:gd name="T9" fmla="*/ 1084 h 2934"/>
                <a:gd name="T10" fmla="*/ 319 w 3125"/>
                <a:gd name="T11" fmla="*/ 1084 h 29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25"/>
                <a:gd name="T19" fmla="*/ 0 h 2934"/>
                <a:gd name="T20" fmla="*/ 3125 w 3125"/>
                <a:gd name="T21" fmla="*/ 2934 h 293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25" h="2934">
                  <a:moveTo>
                    <a:pt x="2487" y="0"/>
                  </a:moveTo>
                  <a:lnTo>
                    <a:pt x="3125" y="0"/>
                  </a:lnTo>
                  <a:lnTo>
                    <a:pt x="3125" y="2934"/>
                  </a:lnTo>
                  <a:lnTo>
                    <a:pt x="0" y="2934"/>
                  </a:lnTo>
                  <a:lnTo>
                    <a:pt x="0" y="1084"/>
                  </a:lnTo>
                  <a:lnTo>
                    <a:pt x="319" y="1084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26" name="Freeform 180"/>
            <p:cNvSpPr>
              <a:spLocks/>
            </p:cNvSpPr>
            <p:nvPr/>
          </p:nvSpPr>
          <p:spPr bwMode="auto">
            <a:xfrm>
              <a:off x="998" y="764"/>
              <a:ext cx="3253" cy="3253"/>
            </a:xfrm>
            <a:custGeom>
              <a:avLst/>
              <a:gdLst>
                <a:gd name="T0" fmla="*/ 2551 w 3253"/>
                <a:gd name="T1" fmla="*/ 0 h 3253"/>
                <a:gd name="T2" fmla="*/ 3253 w 3253"/>
                <a:gd name="T3" fmla="*/ 0 h 3253"/>
                <a:gd name="T4" fmla="*/ 3253 w 3253"/>
                <a:gd name="T5" fmla="*/ 3253 h 3253"/>
                <a:gd name="T6" fmla="*/ 0 w 3253"/>
                <a:gd name="T7" fmla="*/ 3253 h 3253"/>
                <a:gd name="T8" fmla="*/ 0 w 3253"/>
                <a:gd name="T9" fmla="*/ 383 h 3253"/>
                <a:gd name="T10" fmla="*/ 383 w 3253"/>
                <a:gd name="T11" fmla="*/ 383 h 32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253"/>
                <a:gd name="T19" fmla="*/ 0 h 3253"/>
                <a:gd name="T20" fmla="*/ 3253 w 3253"/>
                <a:gd name="T21" fmla="*/ 3253 h 32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253" h="3253">
                  <a:moveTo>
                    <a:pt x="2551" y="0"/>
                  </a:moveTo>
                  <a:lnTo>
                    <a:pt x="3253" y="0"/>
                  </a:lnTo>
                  <a:lnTo>
                    <a:pt x="3253" y="3253"/>
                  </a:lnTo>
                  <a:lnTo>
                    <a:pt x="0" y="3253"/>
                  </a:lnTo>
                  <a:lnTo>
                    <a:pt x="0" y="383"/>
                  </a:lnTo>
                  <a:lnTo>
                    <a:pt x="383" y="383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27" name="Line 181"/>
            <p:cNvSpPr>
              <a:spLocks noChangeShapeType="1"/>
            </p:cNvSpPr>
            <p:nvPr/>
          </p:nvSpPr>
          <p:spPr bwMode="auto">
            <a:xfrm>
              <a:off x="2529" y="1721"/>
              <a:ext cx="64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28" name="Line 182"/>
            <p:cNvSpPr>
              <a:spLocks noChangeShapeType="1"/>
            </p:cNvSpPr>
            <p:nvPr/>
          </p:nvSpPr>
          <p:spPr bwMode="auto">
            <a:xfrm>
              <a:off x="2593" y="1721"/>
              <a:ext cx="19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29" name="Freeform 183"/>
            <p:cNvSpPr>
              <a:spLocks/>
            </p:cNvSpPr>
            <p:nvPr/>
          </p:nvSpPr>
          <p:spPr bwMode="auto">
            <a:xfrm>
              <a:off x="2593" y="1721"/>
              <a:ext cx="255" cy="1786"/>
            </a:xfrm>
            <a:custGeom>
              <a:avLst/>
              <a:gdLst>
                <a:gd name="T0" fmla="*/ 255 w 255"/>
                <a:gd name="T1" fmla="*/ 1786 h 1786"/>
                <a:gd name="T2" fmla="*/ 0 w 255"/>
                <a:gd name="T3" fmla="*/ 1786 h 1786"/>
                <a:gd name="T4" fmla="*/ 0 w 255"/>
                <a:gd name="T5" fmla="*/ 0 h 1786"/>
                <a:gd name="T6" fmla="*/ 0 60000 65536"/>
                <a:gd name="T7" fmla="*/ 0 60000 65536"/>
                <a:gd name="T8" fmla="*/ 0 60000 65536"/>
                <a:gd name="T9" fmla="*/ 0 w 255"/>
                <a:gd name="T10" fmla="*/ 0 h 1786"/>
                <a:gd name="T11" fmla="*/ 255 w 255"/>
                <a:gd name="T12" fmla="*/ 1786 h 17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5" h="1786">
                  <a:moveTo>
                    <a:pt x="255" y="1786"/>
                  </a:moveTo>
                  <a:lnTo>
                    <a:pt x="0" y="1786"/>
                  </a:lnTo>
                  <a:lnTo>
                    <a:pt x="0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30" name="Line 184"/>
            <p:cNvSpPr>
              <a:spLocks noChangeShapeType="1"/>
            </p:cNvSpPr>
            <p:nvPr/>
          </p:nvSpPr>
          <p:spPr bwMode="auto">
            <a:xfrm>
              <a:off x="1891" y="1083"/>
              <a:ext cx="64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31" name="Freeform 185"/>
            <p:cNvSpPr>
              <a:spLocks/>
            </p:cNvSpPr>
            <p:nvPr/>
          </p:nvSpPr>
          <p:spPr bwMode="auto">
            <a:xfrm>
              <a:off x="1955" y="828"/>
              <a:ext cx="64" cy="255"/>
            </a:xfrm>
            <a:custGeom>
              <a:avLst/>
              <a:gdLst>
                <a:gd name="T0" fmla="*/ 0 w 64"/>
                <a:gd name="T1" fmla="*/ 255 h 255"/>
                <a:gd name="T2" fmla="*/ 0 w 64"/>
                <a:gd name="T3" fmla="*/ 0 h 255"/>
                <a:gd name="T4" fmla="*/ 64 w 64"/>
                <a:gd name="T5" fmla="*/ 0 h 255"/>
                <a:gd name="T6" fmla="*/ 0 60000 65536"/>
                <a:gd name="T7" fmla="*/ 0 60000 65536"/>
                <a:gd name="T8" fmla="*/ 0 60000 65536"/>
                <a:gd name="T9" fmla="*/ 0 w 64"/>
                <a:gd name="T10" fmla="*/ 0 h 255"/>
                <a:gd name="T11" fmla="*/ 64 w 64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4" h="255">
                  <a:moveTo>
                    <a:pt x="0" y="255"/>
                  </a:moveTo>
                  <a:lnTo>
                    <a:pt x="0" y="0"/>
                  </a:lnTo>
                  <a:lnTo>
                    <a:pt x="64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32" name="Freeform 186"/>
            <p:cNvSpPr>
              <a:spLocks/>
            </p:cNvSpPr>
            <p:nvPr/>
          </p:nvSpPr>
          <p:spPr bwMode="auto">
            <a:xfrm>
              <a:off x="1955" y="1083"/>
              <a:ext cx="893" cy="2296"/>
            </a:xfrm>
            <a:custGeom>
              <a:avLst/>
              <a:gdLst>
                <a:gd name="T0" fmla="*/ 893 w 893"/>
                <a:gd name="T1" fmla="*/ 2296 h 2296"/>
                <a:gd name="T2" fmla="*/ 701 w 893"/>
                <a:gd name="T3" fmla="*/ 2296 h 2296"/>
                <a:gd name="T4" fmla="*/ 701 w 893"/>
                <a:gd name="T5" fmla="*/ 0 h 2296"/>
                <a:gd name="T6" fmla="*/ 0 w 893"/>
                <a:gd name="T7" fmla="*/ 0 h 22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3"/>
                <a:gd name="T13" fmla="*/ 0 h 2296"/>
                <a:gd name="T14" fmla="*/ 893 w 893"/>
                <a:gd name="T15" fmla="*/ 2296 h 22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3" h="2296">
                  <a:moveTo>
                    <a:pt x="893" y="2296"/>
                  </a:moveTo>
                  <a:lnTo>
                    <a:pt x="701" y="2296"/>
                  </a:lnTo>
                  <a:lnTo>
                    <a:pt x="701" y="0"/>
                  </a:lnTo>
                  <a:lnTo>
                    <a:pt x="0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33" name="Line 187"/>
            <p:cNvSpPr>
              <a:spLocks noChangeShapeType="1"/>
            </p:cNvSpPr>
            <p:nvPr/>
          </p:nvSpPr>
          <p:spPr bwMode="auto">
            <a:xfrm>
              <a:off x="3358" y="3443"/>
              <a:ext cx="1020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34" name="Freeform 188"/>
            <p:cNvSpPr>
              <a:spLocks/>
            </p:cNvSpPr>
            <p:nvPr/>
          </p:nvSpPr>
          <p:spPr bwMode="auto">
            <a:xfrm>
              <a:off x="1317" y="2678"/>
              <a:ext cx="2551" cy="1020"/>
            </a:xfrm>
            <a:custGeom>
              <a:avLst/>
              <a:gdLst>
                <a:gd name="T0" fmla="*/ 2232 w 2551"/>
                <a:gd name="T1" fmla="*/ 255 h 1020"/>
                <a:gd name="T2" fmla="*/ 2551 w 2551"/>
                <a:gd name="T3" fmla="*/ 255 h 1020"/>
                <a:gd name="T4" fmla="*/ 2551 w 2551"/>
                <a:gd name="T5" fmla="*/ 1020 h 1020"/>
                <a:gd name="T6" fmla="*/ 0 w 2551"/>
                <a:gd name="T7" fmla="*/ 1020 h 1020"/>
                <a:gd name="T8" fmla="*/ 0 w 2551"/>
                <a:gd name="T9" fmla="*/ 0 h 10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51"/>
                <a:gd name="T16" fmla="*/ 0 h 1020"/>
                <a:gd name="T17" fmla="*/ 2551 w 2551"/>
                <a:gd name="T18" fmla="*/ 1020 h 10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51" h="1020">
                  <a:moveTo>
                    <a:pt x="2232" y="255"/>
                  </a:moveTo>
                  <a:lnTo>
                    <a:pt x="2551" y="255"/>
                  </a:lnTo>
                  <a:lnTo>
                    <a:pt x="2551" y="1020"/>
                  </a:lnTo>
                  <a:lnTo>
                    <a:pt x="0" y="1020"/>
                  </a:lnTo>
                  <a:lnTo>
                    <a:pt x="0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35" name="Line 189"/>
            <p:cNvSpPr>
              <a:spLocks noChangeShapeType="1"/>
            </p:cNvSpPr>
            <p:nvPr/>
          </p:nvSpPr>
          <p:spPr bwMode="auto">
            <a:xfrm flipV="1">
              <a:off x="1317" y="1593"/>
              <a:ext cx="1" cy="108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36" name="Line 190"/>
            <p:cNvSpPr>
              <a:spLocks noChangeShapeType="1"/>
            </p:cNvSpPr>
            <p:nvPr/>
          </p:nvSpPr>
          <p:spPr bwMode="auto">
            <a:xfrm flipH="1">
              <a:off x="1317" y="2678"/>
              <a:ext cx="146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37" name="Line 192"/>
            <p:cNvSpPr>
              <a:spLocks noChangeShapeType="1"/>
            </p:cNvSpPr>
            <p:nvPr/>
          </p:nvSpPr>
          <p:spPr bwMode="auto">
            <a:xfrm>
              <a:off x="2789" y="1026"/>
              <a:ext cx="0" cy="190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3438" name="Line 193"/>
            <p:cNvSpPr>
              <a:spLocks noChangeShapeType="1"/>
            </p:cNvSpPr>
            <p:nvPr/>
          </p:nvSpPr>
          <p:spPr bwMode="auto">
            <a:xfrm flipH="1">
              <a:off x="2358" y="2931"/>
              <a:ext cx="477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3439" name="Oval 194"/>
            <p:cNvSpPr>
              <a:spLocks noChangeArrowheads="1"/>
            </p:cNvSpPr>
            <p:nvPr/>
          </p:nvSpPr>
          <p:spPr bwMode="auto">
            <a:xfrm>
              <a:off x="2290" y="2908"/>
              <a:ext cx="68" cy="6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440" name="Text Box 195"/>
            <p:cNvSpPr txBox="1">
              <a:spLocks noChangeArrowheads="1"/>
            </p:cNvSpPr>
            <p:nvPr/>
          </p:nvSpPr>
          <p:spPr bwMode="auto">
            <a:xfrm>
              <a:off x="1859" y="2818"/>
              <a:ext cx="49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clock</a:t>
              </a:r>
            </a:p>
          </p:txBody>
        </p:sp>
        <p:sp>
          <p:nvSpPr>
            <p:cNvPr id="53441" name="Oval 196"/>
            <p:cNvSpPr>
              <a:spLocks noChangeArrowheads="1"/>
            </p:cNvSpPr>
            <p:nvPr/>
          </p:nvSpPr>
          <p:spPr bwMode="auto">
            <a:xfrm>
              <a:off x="2767" y="2908"/>
              <a:ext cx="45" cy="45"/>
            </a:xfrm>
            <a:prstGeom prst="ellipse">
              <a:avLst/>
            </a:prstGeom>
            <a:solidFill>
              <a:schemeClr val="tx2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442" name="Oval 197"/>
            <p:cNvSpPr>
              <a:spLocks noChangeArrowheads="1"/>
            </p:cNvSpPr>
            <p:nvPr/>
          </p:nvSpPr>
          <p:spPr bwMode="auto">
            <a:xfrm>
              <a:off x="2767" y="1956"/>
              <a:ext cx="45" cy="45"/>
            </a:xfrm>
            <a:prstGeom prst="ellipse">
              <a:avLst/>
            </a:prstGeom>
            <a:solidFill>
              <a:schemeClr val="tx2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5EDBFF7-8D17-44E8-B3FA-5396F3BCEFA6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6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60C522-03BB-486B-A572-E9C9A38520B9}" type="slidenum">
              <a:rPr lang="en-US" altLang="zh-CN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Switch debouncing</a:t>
            </a:r>
          </a:p>
        </p:txBody>
      </p:sp>
      <p:sp>
        <p:nvSpPr>
          <p:cNvPr id="16389" name="Rectangle 4"/>
          <p:cNvSpPr>
            <a:spLocks noChangeArrowheads="1"/>
          </p:cNvSpPr>
          <p:nvPr/>
        </p:nvSpPr>
        <p:spPr bwMode="auto">
          <a:xfrm>
            <a:off x="395288" y="1133475"/>
            <a:ext cx="3051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r>
              <a:rPr kumimoji="0" lang="en-US" altLang="zh-CN" sz="2000" b="1">
                <a:ea typeface="宋体" pitchFamily="2" charset="-122"/>
              </a:rPr>
              <a:t>Some switch, button</a:t>
            </a:r>
          </a:p>
        </p:txBody>
      </p:sp>
      <p:sp>
        <p:nvSpPr>
          <p:cNvPr id="220166" name="Rectangle 6"/>
          <p:cNvSpPr>
            <a:spLocks noChangeArrowheads="1"/>
          </p:cNvSpPr>
          <p:nvPr/>
        </p:nvSpPr>
        <p:spPr bwMode="auto">
          <a:xfrm>
            <a:off x="4616450" y="908050"/>
            <a:ext cx="4067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r>
              <a:rPr kumimoji="0" lang="en-US" altLang="zh-CN" sz="2000" b="1">
                <a:ea typeface="宋体" pitchFamily="2" charset="-122"/>
              </a:rPr>
              <a:t>A usual switch debouncer </a:t>
            </a:r>
          </a:p>
        </p:txBody>
      </p:sp>
      <p:sp>
        <p:nvSpPr>
          <p:cNvPr id="220168" name="Rectangle 8"/>
          <p:cNvSpPr>
            <a:spLocks noChangeArrowheads="1"/>
          </p:cNvSpPr>
          <p:nvPr/>
        </p:nvSpPr>
        <p:spPr bwMode="auto">
          <a:xfrm>
            <a:off x="431800" y="2979738"/>
            <a:ext cx="395922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>
              <a:buFontTx/>
              <a:buChar char="•"/>
            </a:pPr>
            <a:r>
              <a:rPr kumimoji="0" lang="en-US" altLang="zh-CN" b="1">
                <a:solidFill>
                  <a:srgbClr val="3E04E2"/>
                </a:solidFill>
                <a:latin typeface="华文细黑" pitchFamily="2" charset="-122"/>
                <a:ea typeface="华文细黑" pitchFamily="2" charset="-122"/>
              </a:rPr>
              <a:t>  </a:t>
            </a:r>
            <a:r>
              <a:rPr kumimoji="0" lang="zh-CN" altLang="en-US" b="1">
                <a:solidFill>
                  <a:srgbClr val="3E04E2"/>
                </a:solidFill>
                <a:latin typeface="华文细黑" pitchFamily="2" charset="-122"/>
                <a:ea typeface="华文细黑" pitchFamily="2" charset="-122"/>
              </a:rPr>
              <a:t>当机械触点断开、闭合时</a:t>
            </a:r>
            <a:r>
              <a:rPr kumimoji="0" lang="en-US" altLang="zh-CN" b="1">
                <a:solidFill>
                  <a:srgbClr val="3E04E2"/>
                </a:solidFill>
                <a:latin typeface="华文细黑" pitchFamily="2" charset="-122"/>
                <a:ea typeface="华文细黑" pitchFamily="2" charset="-122"/>
              </a:rPr>
              <a:t>,</a:t>
            </a:r>
            <a:r>
              <a:rPr kumimoji="0" lang="zh-CN" altLang="en-US" b="1">
                <a:solidFill>
                  <a:srgbClr val="3E04E2"/>
                </a:solidFill>
                <a:latin typeface="华文细黑" pitchFamily="2" charset="-122"/>
                <a:ea typeface="华文细黑" pitchFamily="2" charset="-122"/>
              </a:rPr>
              <a:t>电压信号会抖动。抖动时间的长短由按键的机械特性决定</a:t>
            </a:r>
            <a:r>
              <a:rPr kumimoji="0" lang="en-US" altLang="zh-CN" b="1">
                <a:solidFill>
                  <a:srgbClr val="3E04E2"/>
                </a:solidFill>
                <a:latin typeface="华文细黑" pitchFamily="2" charset="-122"/>
                <a:ea typeface="华文细黑" pitchFamily="2" charset="-122"/>
              </a:rPr>
              <a:t>,</a:t>
            </a:r>
            <a:r>
              <a:rPr kumimoji="0" lang="zh-CN" altLang="en-US" b="1">
                <a:solidFill>
                  <a:srgbClr val="3E04E2"/>
                </a:solidFill>
                <a:latin typeface="华文细黑" pitchFamily="2" charset="-122"/>
                <a:ea typeface="华文细黑" pitchFamily="2" charset="-122"/>
              </a:rPr>
              <a:t>一般为</a:t>
            </a:r>
            <a:r>
              <a:rPr kumimoji="0" lang="en-US" altLang="zh-CN" b="1">
                <a:solidFill>
                  <a:srgbClr val="3E04E2"/>
                </a:solidFill>
                <a:latin typeface="华文细黑" pitchFamily="2" charset="-122"/>
                <a:ea typeface="华文细黑" pitchFamily="2" charset="-122"/>
              </a:rPr>
              <a:t>5ms</a:t>
            </a:r>
            <a:r>
              <a:rPr kumimoji="0" lang="zh-CN" altLang="en-US" b="1">
                <a:solidFill>
                  <a:srgbClr val="3E04E2"/>
                </a:solidFill>
                <a:latin typeface="华文细黑" pitchFamily="2" charset="-122"/>
                <a:ea typeface="华文细黑" pitchFamily="2" charset="-122"/>
              </a:rPr>
              <a:t>～</a:t>
            </a:r>
            <a:r>
              <a:rPr kumimoji="0" lang="en-US" altLang="zh-CN" b="1">
                <a:solidFill>
                  <a:srgbClr val="3E04E2"/>
                </a:solidFill>
                <a:latin typeface="华文细黑" pitchFamily="2" charset="-122"/>
                <a:ea typeface="华文细黑" pitchFamily="2" charset="-122"/>
              </a:rPr>
              <a:t>10ms</a:t>
            </a:r>
            <a:r>
              <a:rPr kumimoji="0" lang="zh-CN" altLang="en-US" b="1">
                <a:solidFill>
                  <a:srgbClr val="3E04E2"/>
                </a:solidFill>
                <a:latin typeface="华文细黑" pitchFamily="2" charset="-122"/>
                <a:ea typeface="华文细黑" pitchFamily="2" charset="-122"/>
              </a:rPr>
              <a:t>。</a:t>
            </a:r>
          </a:p>
        </p:txBody>
      </p:sp>
      <p:pic>
        <p:nvPicPr>
          <p:cNvPr id="220169" name="Picture 9" descr="2006716_1821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3924300"/>
            <a:ext cx="343852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393" name="Group 14"/>
          <p:cNvGrpSpPr>
            <a:grpSpLocks/>
          </p:cNvGrpSpPr>
          <p:nvPr/>
        </p:nvGrpSpPr>
        <p:grpSpPr bwMode="auto">
          <a:xfrm>
            <a:off x="476250" y="1808163"/>
            <a:ext cx="1152525" cy="188912"/>
            <a:chOff x="413" y="1219"/>
            <a:chExt cx="726" cy="119"/>
          </a:xfrm>
        </p:grpSpPr>
        <p:sp>
          <p:nvSpPr>
            <p:cNvPr id="16443" name="Line 10"/>
            <p:cNvSpPr>
              <a:spLocks noChangeShapeType="1"/>
            </p:cNvSpPr>
            <p:nvPr/>
          </p:nvSpPr>
          <p:spPr bwMode="auto">
            <a:xfrm>
              <a:off x="413" y="1310"/>
              <a:ext cx="22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444" name="Line 11"/>
            <p:cNvSpPr>
              <a:spLocks noChangeShapeType="1"/>
            </p:cNvSpPr>
            <p:nvPr/>
          </p:nvSpPr>
          <p:spPr bwMode="auto">
            <a:xfrm>
              <a:off x="867" y="1310"/>
              <a:ext cx="27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445" name="Line 12"/>
            <p:cNvSpPr>
              <a:spLocks noChangeShapeType="1"/>
            </p:cNvSpPr>
            <p:nvPr/>
          </p:nvSpPr>
          <p:spPr bwMode="auto">
            <a:xfrm flipV="1">
              <a:off x="640" y="1219"/>
              <a:ext cx="227" cy="9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446" name="Oval 13"/>
            <p:cNvSpPr>
              <a:spLocks noChangeArrowheads="1"/>
            </p:cNvSpPr>
            <p:nvPr/>
          </p:nvSpPr>
          <p:spPr bwMode="auto">
            <a:xfrm>
              <a:off x="821" y="1270"/>
              <a:ext cx="68" cy="68"/>
            </a:xfrm>
            <a:prstGeom prst="ellipse">
              <a:avLst/>
            </a:prstGeom>
            <a:solidFill>
              <a:schemeClr val="bg1"/>
            </a:solidFill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6394" name="Group 24"/>
          <p:cNvGrpSpPr>
            <a:grpSpLocks/>
          </p:cNvGrpSpPr>
          <p:nvPr/>
        </p:nvGrpSpPr>
        <p:grpSpPr bwMode="auto">
          <a:xfrm>
            <a:off x="2322513" y="1673225"/>
            <a:ext cx="1214437" cy="449263"/>
            <a:chOff x="1491" y="1168"/>
            <a:chExt cx="765" cy="283"/>
          </a:xfrm>
        </p:grpSpPr>
        <p:sp>
          <p:nvSpPr>
            <p:cNvPr id="16435" name="Line 16"/>
            <p:cNvSpPr>
              <a:spLocks noChangeShapeType="1"/>
            </p:cNvSpPr>
            <p:nvPr/>
          </p:nvSpPr>
          <p:spPr bwMode="auto">
            <a:xfrm>
              <a:off x="1491" y="1344"/>
              <a:ext cx="22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436" name="Line 18"/>
            <p:cNvSpPr>
              <a:spLocks noChangeShapeType="1"/>
            </p:cNvSpPr>
            <p:nvPr/>
          </p:nvSpPr>
          <p:spPr bwMode="auto">
            <a:xfrm flipV="1">
              <a:off x="1718" y="1253"/>
              <a:ext cx="227" cy="9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6437" name="Group 20"/>
            <p:cNvGrpSpPr>
              <a:grpSpLocks/>
            </p:cNvGrpSpPr>
            <p:nvPr/>
          </p:nvGrpSpPr>
          <p:grpSpPr bwMode="auto">
            <a:xfrm>
              <a:off x="1938" y="1383"/>
              <a:ext cx="318" cy="68"/>
              <a:chOff x="1899" y="1304"/>
              <a:chExt cx="318" cy="68"/>
            </a:xfrm>
          </p:grpSpPr>
          <p:sp>
            <p:nvSpPr>
              <p:cNvPr id="16441" name="Line 17"/>
              <p:cNvSpPr>
                <a:spLocks noChangeShapeType="1"/>
              </p:cNvSpPr>
              <p:nvPr/>
            </p:nvSpPr>
            <p:spPr bwMode="auto">
              <a:xfrm>
                <a:off x="1945" y="1344"/>
                <a:ext cx="27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42" name="Oval 19"/>
              <p:cNvSpPr>
                <a:spLocks noChangeArrowheads="1"/>
              </p:cNvSpPr>
              <p:nvPr/>
            </p:nvSpPr>
            <p:spPr bwMode="auto">
              <a:xfrm>
                <a:off x="1899" y="1304"/>
                <a:ext cx="68" cy="68"/>
              </a:xfrm>
              <a:prstGeom prst="ellipse">
                <a:avLst/>
              </a:prstGeom>
              <a:solidFill>
                <a:schemeClr val="bg1"/>
              </a:solidFill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6438" name="Group 21"/>
            <p:cNvGrpSpPr>
              <a:grpSpLocks/>
            </p:cNvGrpSpPr>
            <p:nvPr/>
          </p:nvGrpSpPr>
          <p:grpSpPr bwMode="auto">
            <a:xfrm>
              <a:off x="1938" y="1168"/>
              <a:ext cx="318" cy="68"/>
              <a:chOff x="1899" y="1304"/>
              <a:chExt cx="318" cy="68"/>
            </a:xfrm>
          </p:grpSpPr>
          <p:sp>
            <p:nvSpPr>
              <p:cNvPr id="16439" name="Line 22"/>
              <p:cNvSpPr>
                <a:spLocks noChangeShapeType="1"/>
              </p:cNvSpPr>
              <p:nvPr/>
            </p:nvSpPr>
            <p:spPr bwMode="auto">
              <a:xfrm>
                <a:off x="1945" y="1344"/>
                <a:ext cx="27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40" name="Oval 23"/>
              <p:cNvSpPr>
                <a:spLocks noChangeArrowheads="1"/>
              </p:cNvSpPr>
              <p:nvPr/>
            </p:nvSpPr>
            <p:spPr bwMode="auto">
              <a:xfrm>
                <a:off x="1899" y="1304"/>
                <a:ext cx="68" cy="68"/>
              </a:xfrm>
              <a:prstGeom prst="ellipse">
                <a:avLst/>
              </a:prstGeom>
              <a:solidFill>
                <a:schemeClr val="bg1"/>
              </a:solidFill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6395" name="Group 33"/>
          <p:cNvGrpSpPr>
            <a:grpSpLocks/>
          </p:cNvGrpSpPr>
          <p:nvPr/>
        </p:nvGrpSpPr>
        <p:grpSpPr bwMode="auto">
          <a:xfrm>
            <a:off x="1331913" y="2419350"/>
            <a:ext cx="1270000" cy="288925"/>
            <a:chOff x="1236" y="1649"/>
            <a:chExt cx="800" cy="182"/>
          </a:xfrm>
        </p:grpSpPr>
        <p:grpSp>
          <p:nvGrpSpPr>
            <p:cNvPr id="16428" name="Group 25"/>
            <p:cNvGrpSpPr>
              <a:grpSpLocks/>
            </p:cNvGrpSpPr>
            <p:nvPr/>
          </p:nvGrpSpPr>
          <p:grpSpPr bwMode="auto">
            <a:xfrm>
              <a:off x="1718" y="1763"/>
              <a:ext cx="318" cy="68"/>
              <a:chOff x="1899" y="1304"/>
              <a:chExt cx="318" cy="68"/>
            </a:xfrm>
          </p:grpSpPr>
          <p:sp>
            <p:nvSpPr>
              <p:cNvPr id="16433" name="Line 26"/>
              <p:cNvSpPr>
                <a:spLocks noChangeShapeType="1"/>
              </p:cNvSpPr>
              <p:nvPr/>
            </p:nvSpPr>
            <p:spPr bwMode="auto">
              <a:xfrm>
                <a:off x="1945" y="1344"/>
                <a:ext cx="27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34" name="Oval 27"/>
              <p:cNvSpPr>
                <a:spLocks noChangeArrowheads="1"/>
              </p:cNvSpPr>
              <p:nvPr/>
            </p:nvSpPr>
            <p:spPr bwMode="auto">
              <a:xfrm>
                <a:off x="1899" y="1304"/>
                <a:ext cx="68" cy="68"/>
              </a:xfrm>
              <a:prstGeom prst="ellipse">
                <a:avLst/>
              </a:prstGeom>
              <a:solidFill>
                <a:schemeClr val="bg1"/>
              </a:solidFill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6429" name="Line 29"/>
            <p:cNvSpPr>
              <a:spLocks noChangeShapeType="1"/>
            </p:cNvSpPr>
            <p:nvPr/>
          </p:nvSpPr>
          <p:spPr bwMode="auto">
            <a:xfrm>
              <a:off x="1236" y="1803"/>
              <a:ext cx="27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430" name="Oval 30"/>
            <p:cNvSpPr>
              <a:spLocks noChangeArrowheads="1"/>
            </p:cNvSpPr>
            <p:nvPr/>
          </p:nvSpPr>
          <p:spPr bwMode="auto">
            <a:xfrm>
              <a:off x="1508" y="1763"/>
              <a:ext cx="68" cy="68"/>
            </a:xfrm>
            <a:prstGeom prst="ellipse">
              <a:avLst/>
            </a:prstGeom>
            <a:solidFill>
              <a:schemeClr val="bg1"/>
            </a:solidFill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1" name="Rectangle 31"/>
            <p:cNvSpPr>
              <a:spLocks noChangeArrowheads="1"/>
            </p:cNvSpPr>
            <p:nvPr/>
          </p:nvSpPr>
          <p:spPr bwMode="auto">
            <a:xfrm>
              <a:off x="1548" y="1649"/>
              <a:ext cx="198" cy="57"/>
            </a:xfrm>
            <a:prstGeom prst="rect">
              <a:avLst/>
            </a:prstGeom>
            <a:solidFill>
              <a:schemeClr val="bg1"/>
            </a:solidFill>
            <a:ln w="28575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2" name="Line 32"/>
            <p:cNvSpPr>
              <a:spLocks noChangeShapeType="1"/>
            </p:cNvSpPr>
            <p:nvPr/>
          </p:nvSpPr>
          <p:spPr bwMode="auto">
            <a:xfrm>
              <a:off x="1491" y="1706"/>
              <a:ext cx="31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6396" name="Line 35"/>
          <p:cNvSpPr>
            <a:spLocks noChangeShapeType="1"/>
          </p:cNvSpPr>
          <p:nvPr/>
        </p:nvSpPr>
        <p:spPr bwMode="auto">
          <a:xfrm>
            <a:off x="385763" y="2933700"/>
            <a:ext cx="3960812" cy="0"/>
          </a:xfrm>
          <a:prstGeom prst="line">
            <a:avLst/>
          </a:prstGeom>
          <a:noFill/>
          <a:ln w="19050">
            <a:solidFill>
              <a:srgbClr val="3E04E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20197" name="Picture 37" descr="ch8 sw debou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513" y="1268413"/>
            <a:ext cx="4410075" cy="401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0194" name="Rectangle 34"/>
          <p:cNvSpPr>
            <a:spLocks noChangeArrowheads="1"/>
          </p:cNvSpPr>
          <p:nvPr/>
        </p:nvSpPr>
        <p:spPr bwMode="auto">
          <a:xfrm>
            <a:off x="6102350" y="2259013"/>
            <a:ext cx="1800225" cy="1889125"/>
          </a:xfrm>
          <a:prstGeom prst="rect">
            <a:avLst/>
          </a:prstGeom>
          <a:noFill/>
          <a:ln w="19050">
            <a:solidFill>
              <a:srgbClr val="03A8E3"/>
            </a:solidFill>
            <a:prstDash val="dash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0198" name="Freeform 38"/>
          <p:cNvSpPr>
            <a:spLocks/>
          </p:cNvSpPr>
          <p:nvPr/>
        </p:nvSpPr>
        <p:spPr bwMode="auto">
          <a:xfrm>
            <a:off x="5337175" y="3114675"/>
            <a:ext cx="90488" cy="358775"/>
          </a:xfrm>
          <a:custGeom>
            <a:avLst/>
            <a:gdLst>
              <a:gd name="T0" fmla="*/ 0 w 85"/>
              <a:gd name="T1" fmla="*/ 569555357 h 226"/>
              <a:gd name="T2" fmla="*/ 96330330 w 85"/>
              <a:gd name="T3" fmla="*/ 284778472 h 226"/>
              <a:gd name="T4" fmla="*/ 0 w 85"/>
              <a:gd name="T5" fmla="*/ 0 h 226"/>
              <a:gd name="T6" fmla="*/ 0 60000 65536"/>
              <a:gd name="T7" fmla="*/ 0 60000 65536"/>
              <a:gd name="T8" fmla="*/ 0 60000 65536"/>
              <a:gd name="T9" fmla="*/ 0 w 85"/>
              <a:gd name="T10" fmla="*/ 0 h 226"/>
              <a:gd name="T11" fmla="*/ 85 w 85"/>
              <a:gd name="T12" fmla="*/ 226 h 2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5" h="226">
                <a:moveTo>
                  <a:pt x="0" y="226"/>
                </a:moveTo>
                <a:cubicBezTo>
                  <a:pt x="42" y="188"/>
                  <a:pt x="85" y="151"/>
                  <a:pt x="85" y="113"/>
                </a:cubicBezTo>
                <a:cubicBezTo>
                  <a:pt x="85" y="75"/>
                  <a:pt x="14" y="19"/>
                  <a:pt x="0" y="0"/>
                </a:cubicBezTo>
              </a:path>
            </a:pathLst>
          </a:custGeom>
          <a:noFill/>
          <a:ln w="28575" cap="sq" cmpd="sng">
            <a:solidFill>
              <a:srgbClr val="DB4C13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0199" name="Text Box 39"/>
          <p:cNvSpPr txBox="1">
            <a:spLocks noChangeArrowheads="1"/>
          </p:cNvSpPr>
          <p:nvPr/>
        </p:nvSpPr>
        <p:spPr bwMode="auto">
          <a:xfrm>
            <a:off x="5876925" y="2297113"/>
            <a:ext cx="6746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D61C56"/>
                </a:solidFill>
              </a:rPr>
              <a:t>S_L</a:t>
            </a:r>
          </a:p>
        </p:txBody>
      </p:sp>
      <p:sp>
        <p:nvSpPr>
          <p:cNvPr id="220200" name="Text Box 40"/>
          <p:cNvSpPr txBox="1">
            <a:spLocks noChangeArrowheads="1"/>
          </p:cNvSpPr>
          <p:nvPr/>
        </p:nvSpPr>
        <p:spPr bwMode="auto">
          <a:xfrm>
            <a:off x="5832475" y="3563938"/>
            <a:ext cx="6746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D61C56"/>
                </a:solidFill>
              </a:rPr>
              <a:t>R_L</a:t>
            </a:r>
          </a:p>
        </p:txBody>
      </p:sp>
      <p:grpSp>
        <p:nvGrpSpPr>
          <p:cNvPr id="8" name="Group 67"/>
          <p:cNvGrpSpPr>
            <a:grpSpLocks/>
          </p:cNvGrpSpPr>
          <p:nvPr/>
        </p:nvGrpSpPr>
        <p:grpSpPr bwMode="auto">
          <a:xfrm>
            <a:off x="4167188" y="5408613"/>
            <a:ext cx="2474912" cy="1169987"/>
            <a:chOff x="2625" y="3407"/>
            <a:chExt cx="1559" cy="737"/>
          </a:xfrm>
        </p:grpSpPr>
        <p:grpSp>
          <p:nvGrpSpPr>
            <p:cNvPr id="16411" name="Group 63"/>
            <p:cNvGrpSpPr>
              <a:grpSpLocks/>
            </p:cNvGrpSpPr>
            <p:nvPr/>
          </p:nvGrpSpPr>
          <p:grpSpPr bwMode="auto">
            <a:xfrm>
              <a:off x="3249" y="3436"/>
              <a:ext cx="907" cy="170"/>
              <a:chOff x="3249" y="3436"/>
              <a:chExt cx="907" cy="170"/>
            </a:xfrm>
          </p:grpSpPr>
          <p:sp>
            <p:nvSpPr>
              <p:cNvPr id="16424" name="Freeform 44"/>
              <p:cNvSpPr>
                <a:spLocks/>
              </p:cNvSpPr>
              <p:nvPr/>
            </p:nvSpPr>
            <p:spPr bwMode="auto">
              <a:xfrm>
                <a:off x="3334" y="3436"/>
                <a:ext cx="56" cy="170"/>
              </a:xfrm>
              <a:custGeom>
                <a:avLst/>
                <a:gdLst>
                  <a:gd name="T0" fmla="*/ 0 w 56"/>
                  <a:gd name="T1" fmla="*/ 170 h 170"/>
                  <a:gd name="T2" fmla="*/ 28 w 56"/>
                  <a:gd name="T3" fmla="*/ 0 h 170"/>
                  <a:gd name="T4" fmla="*/ 56 w 56"/>
                  <a:gd name="T5" fmla="*/ 170 h 170"/>
                  <a:gd name="T6" fmla="*/ 0 60000 65536"/>
                  <a:gd name="T7" fmla="*/ 0 60000 65536"/>
                  <a:gd name="T8" fmla="*/ 0 60000 65536"/>
                  <a:gd name="T9" fmla="*/ 0 w 56"/>
                  <a:gd name="T10" fmla="*/ 0 h 170"/>
                  <a:gd name="T11" fmla="*/ 56 w 56"/>
                  <a:gd name="T12" fmla="*/ 170 h 17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6" h="170">
                    <a:moveTo>
                      <a:pt x="0" y="170"/>
                    </a:moveTo>
                    <a:cubicBezTo>
                      <a:pt x="9" y="85"/>
                      <a:pt x="19" y="0"/>
                      <a:pt x="28" y="0"/>
                    </a:cubicBezTo>
                    <a:cubicBezTo>
                      <a:pt x="37" y="0"/>
                      <a:pt x="46" y="85"/>
                      <a:pt x="56" y="170"/>
                    </a:cubicBezTo>
                  </a:path>
                </a:pathLst>
              </a:custGeom>
              <a:noFill/>
              <a:ln w="22225" cap="sq" cmpd="sng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25" name="Freeform 45"/>
              <p:cNvSpPr>
                <a:spLocks/>
              </p:cNvSpPr>
              <p:nvPr/>
            </p:nvSpPr>
            <p:spPr bwMode="auto">
              <a:xfrm>
                <a:off x="3249" y="3492"/>
                <a:ext cx="85" cy="114"/>
              </a:xfrm>
              <a:custGeom>
                <a:avLst/>
                <a:gdLst>
                  <a:gd name="T0" fmla="*/ 0 w 85"/>
                  <a:gd name="T1" fmla="*/ 114 h 114"/>
                  <a:gd name="T2" fmla="*/ 28 w 85"/>
                  <a:gd name="T3" fmla="*/ 0 h 114"/>
                  <a:gd name="T4" fmla="*/ 85 w 85"/>
                  <a:gd name="T5" fmla="*/ 114 h 114"/>
                  <a:gd name="T6" fmla="*/ 0 60000 65536"/>
                  <a:gd name="T7" fmla="*/ 0 60000 65536"/>
                  <a:gd name="T8" fmla="*/ 0 60000 65536"/>
                  <a:gd name="T9" fmla="*/ 0 w 85"/>
                  <a:gd name="T10" fmla="*/ 0 h 114"/>
                  <a:gd name="T11" fmla="*/ 85 w 85"/>
                  <a:gd name="T12" fmla="*/ 114 h 1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5" h="114">
                    <a:moveTo>
                      <a:pt x="0" y="114"/>
                    </a:moveTo>
                    <a:cubicBezTo>
                      <a:pt x="7" y="57"/>
                      <a:pt x="14" y="0"/>
                      <a:pt x="28" y="0"/>
                    </a:cubicBezTo>
                    <a:cubicBezTo>
                      <a:pt x="42" y="0"/>
                      <a:pt x="63" y="57"/>
                      <a:pt x="85" y="114"/>
                    </a:cubicBezTo>
                  </a:path>
                </a:pathLst>
              </a:custGeom>
              <a:noFill/>
              <a:ln w="22225" cap="sq" cmpd="sng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26" name="Line 47"/>
              <p:cNvSpPr>
                <a:spLocks noChangeShapeType="1"/>
              </p:cNvSpPr>
              <p:nvPr/>
            </p:nvSpPr>
            <p:spPr bwMode="auto">
              <a:xfrm flipV="1">
                <a:off x="3390" y="3436"/>
                <a:ext cx="57" cy="169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27" name="Line 48"/>
              <p:cNvSpPr>
                <a:spLocks noChangeShapeType="1"/>
              </p:cNvSpPr>
              <p:nvPr/>
            </p:nvSpPr>
            <p:spPr bwMode="auto">
              <a:xfrm>
                <a:off x="3447" y="3436"/>
                <a:ext cx="709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6412" name="Text Box 49"/>
            <p:cNvSpPr txBox="1">
              <a:spLocks noChangeArrowheads="1"/>
            </p:cNvSpPr>
            <p:nvPr/>
          </p:nvSpPr>
          <p:spPr bwMode="auto">
            <a:xfrm>
              <a:off x="2625" y="3407"/>
              <a:ext cx="42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rgbClr val="D61C56"/>
                  </a:solidFill>
                </a:rPr>
                <a:t>R_L</a:t>
              </a:r>
            </a:p>
          </p:txBody>
        </p:sp>
        <p:grpSp>
          <p:nvGrpSpPr>
            <p:cNvPr id="16413" name="Group 62"/>
            <p:cNvGrpSpPr>
              <a:grpSpLocks/>
            </p:cNvGrpSpPr>
            <p:nvPr/>
          </p:nvGrpSpPr>
          <p:grpSpPr bwMode="auto">
            <a:xfrm>
              <a:off x="3050" y="3606"/>
              <a:ext cx="1106" cy="241"/>
              <a:chOff x="3050" y="3606"/>
              <a:chExt cx="1106" cy="241"/>
            </a:xfrm>
          </p:grpSpPr>
          <p:sp>
            <p:nvSpPr>
              <p:cNvPr id="16420" name="Line 41"/>
              <p:cNvSpPr>
                <a:spLocks noChangeShapeType="1"/>
              </p:cNvSpPr>
              <p:nvPr/>
            </p:nvSpPr>
            <p:spPr bwMode="auto">
              <a:xfrm>
                <a:off x="3050" y="3606"/>
                <a:ext cx="199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21" name="Line 50"/>
              <p:cNvSpPr>
                <a:spLocks noChangeShapeType="1"/>
              </p:cNvSpPr>
              <p:nvPr/>
            </p:nvSpPr>
            <p:spPr bwMode="auto">
              <a:xfrm>
                <a:off x="3050" y="3663"/>
                <a:ext cx="397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22" name="Line 51"/>
              <p:cNvSpPr>
                <a:spLocks noChangeShapeType="1"/>
              </p:cNvSpPr>
              <p:nvPr/>
            </p:nvSpPr>
            <p:spPr bwMode="auto">
              <a:xfrm>
                <a:off x="3447" y="3663"/>
                <a:ext cx="57" cy="17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23" name="Freeform 52"/>
              <p:cNvSpPr>
                <a:spLocks/>
              </p:cNvSpPr>
              <p:nvPr/>
            </p:nvSpPr>
            <p:spPr bwMode="auto">
              <a:xfrm>
                <a:off x="3504" y="3663"/>
                <a:ext cx="652" cy="184"/>
              </a:xfrm>
              <a:custGeom>
                <a:avLst/>
                <a:gdLst>
                  <a:gd name="T0" fmla="*/ 0 w 652"/>
                  <a:gd name="T1" fmla="*/ 170 h 184"/>
                  <a:gd name="T2" fmla="*/ 56 w 652"/>
                  <a:gd name="T3" fmla="*/ 0 h 184"/>
                  <a:gd name="T4" fmla="*/ 85 w 652"/>
                  <a:gd name="T5" fmla="*/ 170 h 184"/>
                  <a:gd name="T6" fmla="*/ 141 w 652"/>
                  <a:gd name="T7" fmla="*/ 28 h 184"/>
                  <a:gd name="T8" fmla="*/ 198 w 652"/>
                  <a:gd name="T9" fmla="*/ 170 h 184"/>
                  <a:gd name="T10" fmla="*/ 226 w 652"/>
                  <a:gd name="T11" fmla="*/ 113 h 184"/>
                  <a:gd name="T12" fmla="*/ 283 w 652"/>
                  <a:gd name="T13" fmla="*/ 170 h 184"/>
                  <a:gd name="T14" fmla="*/ 652 w 652"/>
                  <a:gd name="T15" fmla="*/ 170 h 18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52"/>
                  <a:gd name="T25" fmla="*/ 0 h 184"/>
                  <a:gd name="T26" fmla="*/ 652 w 652"/>
                  <a:gd name="T27" fmla="*/ 184 h 18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52" h="184">
                    <a:moveTo>
                      <a:pt x="0" y="170"/>
                    </a:moveTo>
                    <a:cubicBezTo>
                      <a:pt x="21" y="85"/>
                      <a:pt x="42" y="0"/>
                      <a:pt x="56" y="0"/>
                    </a:cubicBezTo>
                    <a:cubicBezTo>
                      <a:pt x="70" y="0"/>
                      <a:pt x="71" y="165"/>
                      <a:pt x="85" y="170"/>
                    </a:cubicBezTo>
                    <a:cubicBezTo>
                      <a:pt x="99" y="175"/>
                      <a:pt x="122" y="28"/>
                      <a:pt x="141" y="28"/>
                    </a:cubicBezTo>
                    <a:cubicBezTo>
                      <a:pt x="160" y="28"/>
                      <a:pt x="184" y="156"/>
                      <a:pt x="198" y="170"/>
                    </a:cubicBezTo>
                    <a:cubicBezTo>
                      <a:pt x="212" y="184"/>
                      <a:pt x="212" y="113"/>
                      <a:pt x="226" y="113"/>
                    </a:cubicBezTo>
                    <a:cubicBezTo>
                      <a:pt x="240" y="113"/>
                      <a:pt x="212" y="160"/>
                      <a:pt x="283" y="170"/>
                    </a:cubicBezTo>
                    <a:cubicBezTo>
                      <a:pt x="354" y="180"/>
                      <a:pt x="503" y="175"/>
                      <a:pt x="652" y="170"/>
                    </a:cubicBezTo>
                  </a:path>
                </a:pathLst>
              </a:custGeom>
              <a:noFill/>
              <a:ln w="22225" cap="sq" cmpd="sng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6414" name="Text Box 53"/>
            <p:cNvSpPr txBox="1">
              <a:spLocks noChangeArrowheads="1"/>
            </p:cNvSpPr>
            <p:nvPr/>
          </p:nvSpPr>
          <p:spPr bwMode="auto">
            <a:xfrm>
              <a:off x="2625" y="3634"/>
              <a:ext cx="42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rgbClr val="D61C56"/>
                  </a:solidFill>
                </a:rPr>
                <a:t>S_L</a:t>
              </a:r>
            </a:p>
          </p:txBody>
        </p:sp>
        <p:grpSp>
          <p:nvGrpSpPr>
            <p:cNvPr id="16415" name="Group 61"/>
            <p:cNvGrpSpPr>
              <a:grpSpLocks/>
            </p:cNvGrpSpPr>
            <p:nvPr/>
          </p:nvGrpSpPr>
          <p:grpSpPr bwMode="auto">
            <a:xfrm>
              <a:off x="3078" y="3918"/>
              <a:ext cx="1106" cy="170"/>
              <a:chOff x="3050" y="3918"/>
              <a:chExt cx="1106" cy="170"/>
            </a:xfrm>
          </p:grpSpPr>
          <p:sp>
            <p:nvSpPr>
              <p:cNvPr id="16417" name="Line 54"/>
              <p:cNvSpPr>
                <a:spLocks noChangeShapeType="1"/>
              </p:cNvSpPr>
              <p:nvPr/>
            </p:nvSpPr>
            <p:spPr bwMode="auto">
              <a:xfrm>
                <a:off x="3050" y="4088"/>
                <a:ext cx="369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18" name="Line 55"/>
              <p:cNvSpPr>
                <a:spLocks noChangeShapeType="1"/>
              </p:cNvSpPr>
              <p:nvPr/>
            </p:nvSpPr>
            <p:spPr bwMode="auto">
              <a:xfrm flipV="1">
                <a:off x="3419" y="3918"/>
                <a:ext cx="0" cy="17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19" name="Line 56"/>
              <p:cNvSpPr>
                <a:spLocks noChangeShapeType="1"/>
              </p:cNvSpPr>
              <p:nvPr/>
            </p:nvSpPr>
            <p:spPr bwMode="auto">
              <a:xfrm>
                <a:off x="3419" y="3918"/>
                <a:ext cx="737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6416" name="Text Box 57"/>
            <p:cNvSpPr txBox="1">
              <a:spLocks noChangeArrowheads="1"/>
            </p:cNvSpPr>
            <p:nvPr/>
          </p:nvSpPr>
          <p:spPr bwMode="auto">
            <a:xfrm>
              <a:off x="2710" y="3913"/>
              <a:ext cx="28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rgbClr val="D61C56"/>
                  </a:solidFill>
                </a:rPr>
                <a:t>Q</a:t>
              </a:r>
            </a:p>
          </p:txBody>
        </p:sp>
      </p:grpSp>
      <p:grpSp>
        <p:nvGrpSpPr>
          <p:cNvPr id="12" name="Group 73"/>
          <p:cNvGrpSpPr>
            <a:grpSpLocks/>
          </p:cNvGrpSpPr>
          <p:nvPr/>
        </p:nvGrpSpPr>
        <p:grpSpPr bwMode="auto">
          <a:xfrm>
            <a:off x="4270375" y="3608388"/>
            <a:ext cx="1201738" cy="3060700"/>
            <a:chOff x="2690" y="2183"/>
            <a:chExt cx="757" cy="2018"/>
          </a:xfrm>
        </p:grpSpPr>
        <p:sp>
          <p:nvSpPr>
            <p:cNvPr id="16408" name="Rectangle 65"/>
            <p:cNvSpPr>
              <a:spLocks noChangeArrowheads="1"/>
            </p:cNvSpPr>
            <p:nvPr/>
          </p:nvSpPr>
          <p:spPr bwMode="auto">
            <a:xfrm>
              <a:off x="3249" y="3294"/>
              <a:ext cx="198" cy="907"/>
            </a:xfrm>
            <a:prstGeom prst="rect">
              <a:avLst/>
            </a:prstGeom>
            <a:noFill/>
            <a:ln w="28575" cap="sq">
              <a:solidFill>
                <a:schemeClr val="hlink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9" name="Freeform 68"/>
            <p:cNvSpPr>
              <a:spLocks/>
            </p:cNvSpPr>
            <p:nvPr/>
          </p:nvSpPr>
          <p:spPr bwMode="auto">
            <a:xfrm>
              <a:off x="3141" y="2183"/>
              <a:ext cx="215" cy="1111"/>
            </a:xfrm>
            <a:custGeom>
              <a:avLst/>
              <a:gdLst>
                <a:gd name="T0" fmla="*/ 215 w 215"/>
                <a:gd name="T1" fmla="*/ 0 h 1111"/>
                <a:gd name="T2" fmla="*/ 11 w 215"/>
                <a:gd name="T3" fmla="*/ 499 h 1111"/>
                <a:gd name="T4" fmla="*/ 147 w 215"/>
                <a:gd name="T5" fmla="*/ 1111 h 1111"/>
                <a:gd name="T6" fmla="*/ 0 60000 65536"/>
                <a:gd name="T7" fmla="*/ 0 60000 65536"/>
                <a:gd name="T8" fmla="*/ 0 60000 65536"/>
                <a:gd name="T9" fmla="*/ 0 w 215"/>
                <a:gd name="T10" fmla="*/ 0 h 1111"/>
                <a:gd name="T11" fmla="*/ 215 w 215"/>
                <a:gd name="T12" fmla="*/ 1111 h 111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5" h="1111">
                  <a:moveTo>
                    <a:pt x="215" y="0"/>
                  </a:moveTo>
                  <a:cubicBezTo>
                    <a:pt x="118" y="157"/>
                    <a:pt x="22" y="314"/>
                    <a:pt x="11" y="499"/>
                  </a:cubicBezTo>
                  <a:cubicBezTo>
                    <a:pt x="0" y="684"/>
                    <a:pt x="73" y="897"/>
                    <a:pt x="147" y="1111"/>
                  </a:cubicBezTo>
                </a:path>
              </a:pathLst>
            </a:custGeom>
            <a:noFill/>
            <a:ln w="28575" cap="sq" cmpd="sng">
              <a:solidFill>
                <a:schemeClr val="hlink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410" name="Text Box 69"/>
            <p:cNvSpPr txBox="1">
              <a:spLocks noChangeArrowheads="1"/>
            </p:cNvSpPr>
            <p:nvPr/>
          </p:nvSpPr>
          <p:spPr bwMode="auto">
            <a:xfrm>
              <a:off x="2690" y="2433"/>
              <a:ext cx="462" cy="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>
                  <a:solidFill>
                    <a:schemeClr val="accent2"/>
                  </a:solidFill>
                  <a:latin typeface="华文细黑" pitchFamily="2" charset="-122"/>
                  <a:ea typeface="华文细黑" pitchFamily="2" charset="-122"/>
                </a:rPr>
                <a:t>离开</a:t>
              </a:r>
              <a:r>
                <a:rPr lang="en-US" altLang="zh-CN" b="1">
                  <a:solidFill>
                    <a:schemeClr val="accent2"/>
                  </a:solidFill>
                  <a:latin typeface="华文细黑" pitchFamily="2" charset="-122"/>
                  <a:ea typeface="华文细黑" pitchFamily="2" charset="-122"/>
                </a:rPr>
                <a:t>B</a:t>
              </a:r>
              <a:r>
                <a:rPr lang="zh-CN" altLang="en-US" b="1">
                  <a:solidFill>
                    <a:schemeClr val="accent2"/>
                  </a:solidFill>
                  <a:latin typeface="华文细黑" pitchFamily="2" charset="-122"/>
                  <a:ea typeface="华文细黑" pitchFamily="2" charset="-122"/>
                </a:rPr>
                <a:t>，未到</a:t>
              </a:r>
              <a:r>
                <a:rPr lang="en-US" altLang="zh-CN" b="1">
                  <a:solidFill>
                    <a:schemeClr val="accent2"/>
                  </a:solidFill>
                  <a:latin typeface="华文细黑" pitchFamily="2" charset="-122"/>
                  <a:ea typeface="华文细黑" pitchFamily="2" charset="-122"/>
                </a:rPr>
                <a:t>A</a:t>
              </a:r>
            </a:p>
          </p:txBody>
        </p:sp>
      </p:grpSp>
      <p:grpSp>
        <p:nvGrpSpPr>
          <p:cNvPr id="13" name="Group 74"/>
          <p:cNvGrpSpPr>
            <a:grpSpLocks/>
          </p:cNvGrpSpPr>
          <p:nvPr/>
        </p:nvGrpSpPr>
        <p:grpSpPr bwMode="auto">
          <a:xfrm>
            <a:off x="5327650" y="3249613"/>
            <a:ext cx="639763" cy="3419475"/>
            <a:chOff x="3356" y="2001"/>
            <a:chExt cx="403" cy="2200"/>
          </a:xfrm>
        </p:grpSpPr>
        <p:sp>
          <p:nvSpPr>
            <p:cNvPr id="16405" name="Rectangle 66"/>
            <p:cNvSpPr>
              <a:spLocks noChangeArrowheads="1"/>
            </p:cNvSpPr>
            <p:nvPr/>
          </p:nvSpPr>
          <p:spPr bwMode="auto">
            <a:xfrm>
              <a:off x="3447" y="3294"/>
              <a:ext cx="312" cy="907"/>
            </a:xfrm>
            <a:prstGeom prst="rect">
              <a:avLst/>
            </a:prstGeom>
            <a:noFill/>
            <a:ln w="28575" cap="sq">
              <a:solidFill>
                <a:srgbClr val="CC0099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6" name="Text Box 71"/>
            <p:cNvSpPr txBox="1">
              <a:spLocks noChangeArrowheads="1"/>
            </p:cNvSpPr>
            <p:nvPr/>
          </p:nvSpPr>
          <p:spPr bwMode="auto">
            <a:xfrm>
              <a:off x="3356" y="2456"/>
              <a:ext cx="289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CC0099"/>
                  </a:solidFill>
                  <a:latin typeface="华文细黑" pitchFamily="2" charset="-122"/>
                  <a:ea typeface="华文细黑" pitchFamily="2" charset="-122"/>
                </a:rPr>
                <a:t>碰到</a:t>
              </a:r>
              <a:r>
                <a:rPr lang="en-US" altLang="zh-CN" b="1">
                  <a:solidFill>
                    <a:srgbClr val="CC0099"/>
                  </a:solidFill>
                  <a:latin typeface="华文细黑" pitchFamily="2" charset="-122"/>
                  <a:ea typeface="华文细黑" pitchFamily="2" charset="-122"/>
                </a:rPr>
                <a:t>A</a:t>
              </a:r>
            </a:p>
          </p:txBody>
        </p:sp>
        <p:sp>
          <p:nvSpPr>
            <p:cNvPr id="16407" name="Freeform 72"/>
            <p:cNvSpPr>
              <a:spLocks/>
            </p:cNvSpPr>
            <p:nvPr/>
          </p:nvSpPr>
          <p:spPr bwMode="auto">
            <a:xfrm>
              <a:off x="3492" y="2001"/>
              <a:ext cx="155" cy="1270"/>
            </a:xfrm>
            <a:custGeom>
              <a:avLst/>
              <a:gdLst>
                <a:gd name="T0" fmla="*/ 0 w 155"/>
                <a:gd name="T1" fmla="*/ 0 h 1270"/>
                <a:gd name="T2" fmla="*/ 136 w 155"/>
                <a:gd name="T3" fmla="*/ 477 h 1270"/>
                <a:gd name="T4" fmla="*/ 114 w 155"/>
                <a:gd name="T5" fmla="*/ 1270 h 1270"/>
                <a:gd name="T6" fmla="*/ 0 60000 65536"/>
                <a:gd name="T7" fmla="*/ 0 60000 65536"/>
                <a:gd name="T8" fmla="*/ 0 60000 65536"/>
                <a:gd name="T9" fmla="*/ 0 w 155"/>
                <a:gd name="T10" fmla="*/ 0 h 1270"/>
                <a:gd name="T11" fmla="*/ 155 w 155"/>
                <a:gd name="T12" fmla="*/ 1270 h 127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1270">
                  <a:moveTo>
                    <a:pt x="0" y="0"/>
                  </a:moveTo>
                  <a:cubicBezTo>
                    <a:pt x="58" y="132"/>
                    <a:pt x="117" y="265"/>
                    <a:pt x="136" y="477"/>
                  </a:cubicBezTo>
                  <a:cubicBezTo>
                    <a:pt x="155" y="689"/>
                    <a:pt x="134" y="979"/>
                    <a:pt x="114" y="1270"/>
                  </a:cubicBezTo>
                </a:path>
              </a:pathLst>
            </a:custGeom>
            <a:noFill/>
            <a:ln w="28575" cap="sq" cmpd="sng">
              <a:solidFill>
                <a:srgbClr val="CC0099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0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0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0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0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220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0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0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220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6" grpId="0"/>
      <p:bldP spid="220168" grpId="0"/>
      <p:bldP spid="220194" grpId="0" animBg="1"/>
      <p:bldP spid="220198" grpId="0" animBg="1"/>
      <p:bldP spid="220199" grpId="0"/>
      <p:bldP spid="22020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85DD0EF-89E7-4635-AB73-BCB07B795BE9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9178A7-549E-427F-80C7-5DFF104A1FE5}" type="slidenum">
              <a:rPr lang="en-US" altLang="zh-CN"/>
              <a:pPr>
                <a:defRPr/>
              </a:pPr>
              <a:t>50</a:t>
            </a:fld>
            <a:endParaRPr lang="en-US" altLang="zh-CN"/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44463"/>
            <a:ext cx="7772400" cy="692150"/>
          </a:xfrm>
        </p:spPr>
        <p:txBody>
          <a:bodyPr/>
          <a:lstStyle/>
          <a:p>
            <a:pPr eaLnBrk="1" hangingPunct="1"/>
            <a:r>
              <a:rPr lang="en-US" altLang="zh-CN" smtClean="0"/>
              <a:t>8.5  Shift Register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908050"/>
            <a:ext cx="8218488" cy="1296988"/>
          </a:xfrm>
        </p:spPr>
        <p:txBody>
          <a:bodyPr/>
          <a:lstStyle/>
          <a:p>
            <a:pPr eaLnBrk="1" hangingPunct="1"/>
            <a:r>
              <a:rPr lang="en-US" altLang="zh-CN" sz="2400" smtClean="0"/>
              <a:t>An n-bit register with a provision for shifting its stored data by one bit position at each tick of the clock.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223963" y="2060575"/>
            <a:ext cx="6372225" cy="1825625"/>
            <a:chOff x="771" y="1298"/>
            <a:chExt cx="4014" cy="1150"/>
          </a:xfrm>
        </p:grpSpPr>
        <p:sp>
          <p:nvSpPr>
            <p:cNvPr id="54284" name="Rectangle 117"/>
            <p:cNvSpPr>
              <a:spLocks noChangeArrowheads="1"/>
            </p:cNvSpPr>
            <p:nvPr/>
          </p:nvSpPr>
          <p:spPr bwMode="auto">
            <a:xfrm>
              <a:off x="771" y="1616"/>
              <a:ext cx="1338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  <a:buSzPct val="90000"/>
              </a:pPr>
              <a:r>
                <a:rPr kumimoji="0" lang="en-US" altLang="zh-CN" sz="2400" b="1">
                  <a:ea typeface="宋体" pitchFamily="2" charset="-122"/>
                </a:rPr>
                <a:t>Classified by structure</a:t>
              </a:r>
              <a:r>
                <a:rPr kumimoji="0" lang="zh-CN" altLang="en-US" sz="2400" b="1">
                  <a:ea typeface="宋体" pitchFamily="2" charset="-122"/>
                </a:rPr>
                <a:t>：</a:t>
              </a:r>
            </a:p>
          </p:txBody>
        </p:sp>
        <p:sp>
          <p:nvSpPr>
            <p:cNvPr id="54285" name="Text Box 119"/>
            <p:cNvSpPr txBox="1">
              <a:spLocks noChangeArrowheads="1"/>
            </p:cNvSpPr>
            <p:nvPr/>
          </p:nvSpPr>
          <p:spPr bwMode="auto">
            <a:xfrm>
              <a:off x="2290" y="1298"/>
              <a:ext cx="22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400" b="1">
                  <a:ea typeface="宋体" pitchFamily="2" charset="-122"/>
                </a:rPr>
                <a:t>serial-in, serial-out</a:t>
              </a:r>
            </a:p>
          </p:txBody>
        </p:sp>
        <p:sp>
          <p:nvSpPr>
            <p:cNvPr id="54286" name="Text Box 120"/>
            <p:cNvSpPr txBox="1">
              <a:spLocks noChangeArrowheads="1"/>
            </p:cNvSpPr>
            <p:nvPr/>
          </p:nvSpPr>
          <p:spPr bwMode="auto">
            <a:xfrm>
              <a:off x="2290" y="1570"/>
              <a:ext cx="24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400" b="1">
                  <a:ea typeface="宋体" pitchFamily="2" charset="-122"/>
                </a:rPr>
                <a:t>serial-in, parallel-out</a:t>
              </a:r>
            </a:p>
          </p:txBody>
        </p:sp>
        <p:sp>
          <p:nvSpPr>
            <p:cNvPr id="54287" name="Text Box 121"/>
            <p:cNvSpPr txBox="1">
              <a:spLocks noChangeArrowheads="1"/>
            </p:cNvSpPr>
            <p:nvPr/>
          </p:nvSpPr>
          <p:spPr bwMode="auto">
            <a:xfrm>
              <a:off x="2290" y="1842"/>
              <a:ext cx="23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400" b="1">
                  <a:ea typeface="宋体" pitchFamily="2" charset="-122"/>
                </a:rPr>
                <a:t>parallel-in, serial-out</a:t>
              </a:r>
            </a:p>
          </p:txBody>
        </p:sp>
        <p:sp>
          <p:nvSpPr>
            <p:cNvPr id="54288" name="Text Box 122"/>
            <p:cNvSpPr txBox="1">
              <a:spLocks noChangeArrowheads="1"/>
            </p:cNvSpPr>
            <p:nvPr/>
          </p:nvSpPr>
          <p:spPr bwMode="auto">
            <a:xfrm>
              <a:off x="2290" y="2160"/>
              <a:ext cx="249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400" b="1">
                  <a:ea typeface="宋体" pitchFamily="2" charset="-122"/>
                </a:rPr>
                <a:t>parallel-in, parallel-out</a:t>
              </a:r>
            </a:p>
          </p:txBody>
        </p:sp>
        <p:sp>
          <p:nvSpPr>
            <p:cNvPr id="54289" name="AutoShape 123"/>
            <p:cNvSpPr>
              <a:spLocks/>
            </p:cNvSpPr>
            <p:nvPr/>
          </p:nvSpPr>
          <p:spPr bwMode="auto">
            <a:xfrm>
              <a:off x="2154" y="1434"/>
              <a:ext cx="119" cy="862"/>
            </a:xfrm>
            <a:prstGeom prst="leftBrace">
              <a:avLst>
                <a:gd name="adj1" fmla="val 60364"/>
                <a:gd name="adj2" fmla="val 50000"/>
              </a:avLst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129"/>
          <p:cNvGrpSpPr>
            <a:grpSpLocks/>
          </p:cNvGrpSpPr>
          <p:nvPr/>
        </p:nvGrpSpPr>
        <p:grpSpPr bwMode="auto">
          <a:xfrm>
            <a:off x="1476375" y="4149725"/>
            <a:ext cx="4465638" cy="1187450"/>
            <a:chOff x="385" y="2523"/>
            <a:chExt cx="2813" cy="748"/>
          </a:xfrm>
        </p:grpSpPr>
        <p:sp>
          <p:nvSpPr>
            <p:cNvPr id="54280" name="Rectangle 118"/>
            <p:cNvSpPr>
              <a:spLocks noChangeArrowheads="1"/>
            </p:cNvSpPr>
            <p:nvPr/>
          </p:nvSpPr>
          <p:spPr bwMode="auto">
            <a:xfrm>
              <a:off x="2245" y="2886"/>
              <a:ext cx="95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kumimoji="0" lang="en-US" altLang="zh-CN" sz="2000" b="1">
                  <a:ea typeface="宋体" pitchFamily="2" charset="-122"/>
                </a:rPr>
                <a:t>Shift-right</a:t>
              </a:r>
            </a:p>
          </p:txBody>
        </p:sp>
        <p:sp>
          <p:nvSpPr>
            <p:cNvPr id="54281" name="Rectangle 124"/>
            <p:cNvSpPr>
              <a:spLocks noChangeArrowheads="1"/>
            </p:cNvSpPr>
            <p:nvPr/>
          </p:nvSpPr>
          <p:spPr bwMode="auto">
            <a:xfrm>
              <a:off x="385" y="2523"/>
              <a:ext cx="1814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  <a:buSzPct val="90000"/>
              </a:pPr>
              <a:r>
                <a:rPr kumimoji="0" lang="en-US" altLang="zh-CN" sz="2400" b="1">
                  <a:ea typeface="宋体" pitchFamily="2" charset="-122"/>
                </a:rPr>
                <a:t>Classified by shifting direction</a:t>
              </a:r>
              <a:r>
                <a:rPr kumimoji="0" lang="zh-CN" altLang="en-US" sz="2400" b="1">
                  <a:ea typeface="宋体" pitchFamily="2" charset="-122"/>
                </a:rPr>
                <a:t>：</a:t>
              </a:r>
            </a:p>
          </p:txBody>
        </p:sp>
        <p:sp>
          <p:nvSpPr>
            <p:cNvPr id="54282" name="Rectangle 125"/>
            <p:cNvSpPr>
              <a:spLocks noChangeArrowheads="1"/>
            </p:cNvSpPr>
            <p:nvPr/>
          </p:nvSpPr>
          <p:spPr bwMode="auto">
            <a:xfrm>
              <a:off x="2245" y="2568"/>
              <a:ext cx="95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kumimoji="0" lang="en-US" altLang="zh-CN" sz="2000" b="1">
                  <a:ea typeface="宋体" pitchFamily="2" charset="-122"/>
                </a:rPr>
                <a:t>Shift-left</a:t>
              </a:r>
            </a:p>
          </p:txBody>
        </p:sp>
        <p:sp>
          <p:nvSpPr>
            <p:cNvPr id="54283" name="AutoShape 126"/>
            <p:cNvSpPr>
              <a:spLocks/>
            </p:cNvSpPr>
            <p:nvPr/>
          </p:nvSpPr>
          <p:spPr bwMode="auto">
            <a:xfrm>
              <a:off x="2155" y="2568"/>
              <a:ext cx="45" cy="545"/>
            </a:xfrm>
            <a:prstGeom prst="leftBrace">
              <a:avLst>
                <a:gd name="adj1" fmla="val 100926"/>
                <a:gd name="adj2" fmla="val 50000"/>
              </a:avLst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1FF90B1-A57C-4BDF-A76F-27758D70CA0C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6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AD92EE-C613-410D-B446-7F0AFC2C61ED}" type="slidenum">
              <a:rPr lang="en-US" altLang="zh-CN"/>
              <a:pPr>
                <a:defRPr/>
              </a:pPr>
              <a:t>51</a:t>
            </a:fld>
            <a:endParaRPr lang="en-US" altLang="zh-CN"/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Shift direction</a:t>
            </a:r>
            <a:endParaRPr lang="zh-CN" altLang="zh-CN" smtClean="0"/>
          </a:p>
        </p:txBody>
      </p:sp>
      <p:sp>
        <p:nvSpPr>
          <p:cNvPr id="553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998538"/>
            <a:ext cx="8280400" cy="22320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mtClean="0"/>
              <a:t>An n-bit number D</a:t>
            </a:r>
            <a:r>
              <a:rPr lang="en-US" altLang="zh-CN" baseline="-25000" smtClean="0"/>
              <a:t>n-1</a:t>
            </a:r>
            <a:r>
              <a:rPr lang="en-US" altLang="zh-CN" smtClean="0"/>
              <a:t>D</a:t>
            </a:r>
            <a:r>
              <a:rPr lang="en-US" altLang="zh-CN" baseline="-25000" smtClean="0"/>
              <a:t>n-2</a:t>
            </a:r>
            <a:r>
              <a:rPr lang="en-US" altLang="zh-CN" smtClean="0"/>
              <a:t>……D</a:t>
            </a:r>
            <a:r>
              <a:rPr lang="en-US" altLang="zh-CN" baseline="-25000" smtClean="0"/>
              <a:t>1</a:t>
            </a:r>
            <a:r>
              <a:rPr lang="en-US" altLang="zh-CN" smtClean="0"/>
              <a:t>D</a:t>
            </a:r>
            <a:r>
              <a:rPr lang="en-US" altLang="zh-CN" baseline="-25000" smtClean="0"/>
              <a:t>0 </a:t>
            </a:r>
            <a:r>
              <a:rPr lang="en-US" altLang="zh-CN" smtClean="0"/>
              <a:t>is stored in an n-bit shift register.</a:t>
            </a:r>
            <a:endParaRPr lang="en-US" altLang="zh-CN" baseline="-25000" smtClean="0"/>
          </a:p>
          <a:p>
            <a:pPr eaLnBrk="1" hangingPunct="1">
              <a:buFontTx/>
              <a:buNone/>
            </a:pPr>
            <a:r>
              <a:rPr lang="en-US" altLang="zh-CN" smtClean="0"/>
              <a:t>Shift left</a:t>
            </a:r>
            <a:r>
              <a:rPr lang="zh-CN" altLang="en-US" smtClean="0"/>
              <a:t>：</a:t>
            </a:r>
            <a:r>
              <a:rPr lang="en-US" altLang="zh-CN" smtClean="0"/>
              <a:t>shift from LSB to MSB</a:t>
            </a:r>
          </a:p>
          <a:p>
            <a:pPr eaLnBrk="1" hangingPunct="1">
              <a:buFontTx/>
              <a:buNone/>
            </a:pPr>
            <a:r>
              <a:rPr lang="en-US" altLang="zh-CN" smtClean="0"/>
              <a:t>Shift right</a:t>
            </a:r>
            <a:r>
              <a:rPr lang="zh-CN" altLang="en-US" smtClean="0"/>
              <a:t>：</a:t>
            </a:r>
            <a:r>
              <a:rPr lang="en-US" altLang="zh-CN" smtClean="0"/>
              <a:t>shift from MSB to LSB</a:t>
            </a:r>
          </a:p>
        </p:txBody>
      </p:sp>
      <p:graphicFrame>
        <p:nvGraphicFramePr>
          <p:cNvPr id="210948" name="Group 4"/>
          <p:cNvGraphicFramePr>
            <a:graphicFrameLocks noGrp="1"/>
          </p:cNvGraphicFramePr>
          <p:nvPr/>
        </p:nvGraphicFramePr>
        <p:xfrm>
          <a:off x="4673600" y="4940300"/>
          <a:ext cx="4038600" cy="396875"/>
        </p:xfrm>
        <a:graphic>
          <a:graphicData uri="http://schemas.openxmlformats.org/drawingml/2006/table">
            <a:tbl>
              <a:tblPr/>
              <a:tblGrid>
                <a:gridCol w="762000"/>
                <a:gridCol w="720725"/>
                <a:gridCol w="720725"/>
                <a:gridCol w="576263"/>
                <a:gridCol w="585787"/>
                <a:gridCol w="673100"/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1E07C5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new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1E07C5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n-1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1E07C5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n-2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1E07C5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1E07C5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1E07C5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250825" y="4292600"/>
            <a:ext cx="3600450" cy="900113"/>
            <a:chOff x="159" y="2840"/>
            <a:chExt cx="2268" cy="567"/>
          </a:xfrm>
        </p:grpSpPr>
        <p:sp>
          <p:nvSpPr>
            <p:cNvPr id="55345" name="Rectangle 21"/>
            <p:cNvSpPr>
              <a:spLocks noChangeArrowheads="1"/>
            </p:cNvSpPr>
            <p:nvPr/>
          </p:nvSpPr>
          <p:spPr bwMode="auto">
            <a:xfrm>
              <a:off x="2019" y="2840"/>
              <a:ext cx="408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kumimoji="0" lang="en-US" altLang="zh-CN" sz="2000">
                  <a:ea typeface="宋体" pitchFamily="2" charset="-122"/>
                </a:rPr>
                <a:t>D</a:t>
              </a:r>
              <a:r>
                <a:rPr kumimoji="0" lang="en-US" altLang="zh-CN" sz="2000" baseline="-25000">
                  <a:ea typeface="宋体" pitchFamily="2" charset="-122"/>
                </a:rPr>
                <a:t>0</a:t>
              </a:r>
            </a:p>
          </p:txBody>
        </p:sp>
        <p:sp>
          <p:nvSpPr>
            <p:cNvPr id="55346" name="Rectangle 22"/>
            <p:cNvSpPr>
              <a:spLocks noChangeArrowheads="1"/>
            </p:cNvSpPr>
            <p:nvPr/>
          </p:nvSpPr>
          <p:spPr bwMode="auto">
            <a:xfrm>
              <a:off x="1656" y="2840"/>
              <a:ext cx="363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kumimoji="0" lang="en-US" altLang="zh-CN" sz="2000">
                  <a:ea typeface="宋体" pitchFamily="2" charset="-122"/>
                </a:rPr>
                <a:t>D</a:t>
              </a:r>
              <a:r>
                <a:rPr kumimoji="0" lang="en-US" altLang="zh-CN" sz="2000" baseline="-25000">
                  <a:ea typeface="宋体" pitchFamily="2" charset="-122"/>
                </a:rPr>
                <a:t>1</a:t>
              </a:r>
            </a:p>
          </p:txBody>
        </p:sp>
        <p:sp>
          <p:nvSpPr>
            <p:cNvPr id="55347" name="Rectangle 23"/>
            <p:cNvSpPr>
              <a:spLocks noChangeArrowheads="1"/>
            </p:cNvSpPr>
            <p:nvPr/>
          </p:nvSpPr>
          <p:spPr bwMode="auto">
            <a:xfrm>
              <a:off x="1384" y="2840"/>
              <a:ext cx="272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…</a:t>
              </a:r>
            </a:p>
          </p:txBody>
        </p:sp>
        <p:sp>
          <p:nvSpPr>
            <p:cNvPr id="55348" name="Rectangle 24"/>
            <p:cNvSpPr>
              <a:spLocks noChangeArrowheads="1"/>
            </p:cNvSpPr>
            <p:nvPr/>
          </p:nvSpPr>
          <p:spPr bwMode="auto">
            <a:xfrm>
              <a:off x="1111" y="2840"/>
              <a:ext cx="273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…</a:t>
              </a:r>
            </a:p>
          </p:txBody>
        </p:sp>
        <p:sp>
          <p:nvSpPr>
            <p:cNvPr id="55349" name="Rectangle 25"/>
            <p:cNvSpPr>
              <a:spLocks noChangeArrowheads="1"/>
            </p:cNvSpPr>
            <p:nvPr/>
          </p:nvSpPr>
          <p:spPr bwMode="auto">
            <a:xfrm>
              <a:off x="658" y="2840"/>
              <a:ext cx="453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kumimoji="0" lang="en-US" altLang="zh-CN" sz="2000">
                  <a:ea typeface="宋体" pitchFamily="2" charset="-122"/>
                </a:rPr>
                <a:t>D</a:t>
              </a:r>
              <a:r>
                <a:rPr kumimoji="0" lang="en-US" altLang="zh-CN" sz="2000" baseline="-25000">
                  <a:ea typeface="宋体" pitchFamily="2" charset="-122"/>
                </a:rPr>
                <a:t>n-2</a:t>
              </a:r>
            </a:p>
          </p:txBody>
        </p:sp>
        <p:sp>
          <p:nvSpPr>
            <p:cNvPr id="55350" name="Rectangle 26"/>
            <p:cNvSpPr>
              <a:spLocks noChangeArrowheads="1"/>
            </p:cNvSpPr>
            <p:nvPr/>
          </p:nvSpPr>
          <p:spPr bwMode="auto">
            <a:xfrm>
              <a:off x="204" y="2840"/>
              <a:ext cx="454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kumimoji="0" lang="en-US" altLang="zh-CN" sz="2000">
                  <a:ea typeface="宋体" pitchFamily="2" charset="-122"/>
                </a:rPr>
                <a:t>D</a:t>
              </a:r>
              <a:r>
                <a:rPr kumimoji="0" lang="en-US" altLang="zh-CN" sz="2000" baseline="-25000">
                  <a:ea typeface="宋体" pitchFamily="2" charset="-122"/>
                </a:rPr>
                <a:t>n-1</a:t>
              </a:r>
            </a:p>
          </p:txBody>
        </p:sp>
        <p:sp>
          <p:nvSpPr>
            <p:cNvPr id="55351" name="Line 27"/>
            <p:cNvSpPr>
              <a:spLocks noChangeShapeType="1"/>
            </p:cNvSpPr>
            <p:nvPr/>
          </p:nvSpPr>
          <p:spPr bwMode="auto">
            <a:xfrm>
              <a:off x="204" y="2840"/>
              <a:ext cx="222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52" name="Line 28"/>
            <p:cNvSpPr>
              <a:spLocks noChangeShapeType="1"/>
            </p:cNvSpPr>
            <p:nvPr/>
          </p:nvSpPr>
          <p:spPr bwMode="auto">
            <a:xfrm>
              <a:off x="204" y="3154"/>
              <a:ext cx="222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53" name="Line 29"/>
            <p:cNvSpPr>
              <a:spLocks noChangeShapeType="1"/>
            </p:cNvSpPr>
            <p:nvPr/>
          </p:nvSpPr>
          <p:spPr bwMode="auto">
            <a:xfrm>
              <a:off x="204" y="2840"/>
              <a:ext cx="0" cy="3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54" name="Line 30"/>
            <p:cNvSpPr>
              <a:spLocks noChangeShapeType="1"/>
            </p:cNvSpPr>
            <p:nvPr/>
          </p:nvSpPr>
          <p:spPr bwMode="auto">
            <a:xfrm>
              <a:off x="658" y="2840"/>
              <a:ext cx="0" cy="3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55" name="Line 31"/>
            <p:cNvSpPr>
              <a:spLocks noChangeShapeType="1"/>
            </p:cNvSpPr>
            <p:nvPr/>
          </p:nvSpPr>
          <p:spPr bwMode="auto">
            <a:xfrm>
              <a:off x="1111" y="2840"/>
              <a:ext cx="0" cy="3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56" name="Line 32"/>
            <p:cNvSpPr>
              <a:spLocks noChangeShapeType="1"/>
            </p:cNvSpPr>
            <p:nvPr/>
          </p:nvSpPr>
          <p:spPr bwMode="auto">
            <a:xfrm>
              <a:off x="1384" y="2840"/>
              <a:ext cx="0" cy="3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57" name="Line 33"/>
            <p:cNvSpPr>
              <a:spLocks noChangeShapeType="1"/>
            </p:cNvSpPr>
            <p:nvPr/>
          </p:nvSpPr>
          <p:spPr bwMode="auto">
            <a:xfrm>
              <a:off x="1656" y="2840"/>
              <a:ext cx="0" cy="3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58" name="Line 34"/>
            <p:cNvSpPr>
              <a:spLocks noChangeShapeType="1"/>
            </p:cNvSpPr>
            <p:nvPr/>
          </p:nvSpPr>
          <p:spPr bwMode="auto">
            <a:xfrm>
              <a:off x="2019" y="2840"/>
              <a:ext cx="0" cy="3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59" name="Line 35"/>
            <p:cNvSpPr>
              <a:spLocks noChangeShapeType="1"/>
            </p:cNvSpPr>
            <p:nvPr/>
          </p:nvSpPr>
          <p:spPr bwMode="auto">
            <a:xfrm>
              <a:off x="2427" y="2840"/>
              <a:ext cx="0" cy="3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60" name="Text Box 36"/>
            <p:cNvSpPr txBox="1">
              <a:spLocks noChangeArrowheads="1"/>
            </p:cNvSpPr>
            <p:nvPr/>
          </p:nvSpPr>
          <p:spPr bwMode="auto">
            <a:xfrm>
              <a:off x="159" y="3157"/>
              <a:ext cx="45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0000CC"/>
                  </a:solidFill>
                  <a:latin typeface="Garamond" pitchFamily="18" charset="0"/>
                  <a:ea typeface="宋体" pitchFamily="2" charset="-122"/>
                </a:rPr>
                <a:t>Qn-1</a:t>
              </a:r>
            </a:p>
          </p:txBody>
        </p:sp>
        <p:sp>
          <p:nvSpPr>
            <p:cNvPr id="55361" name="Text Box 37"/>
            <p:cNvSpPr txBox="1">
              <a:spLocks noChangeArrowheads="1"/>
            </p:cNvSpPr>
            <p:nvPr/>
          </p:nvSpPr>
          <p:spPr bwMode="auto">
            <a:xfrm>
              <a:off x="658" y="3157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0000CC"/>
                  </a:solidFill>
                  <a:latin typeface="Garamond" pitchFamily="18" charset="0"/>
                  <a:ea typeface="宋体" pitchFamily="2" charset="-122"/>
                </a:rPr>
                <a:t>Qn-2</a:t>
              </a:r>
            </a:p>
          </p:txBody>
        </p:sp>
        <p:sp>
          <p:nvSpPr>
            <p:cNvPr id="55362" name="Text Box 38"/>
            <p:cNvSpPr txBox="1">
              <a:spLocks noChangeArrowheads="1"/>
            </p:cNvSpPr>
            <p:nvPr/>
          </p:nvSpPr>
          <p:spPr bwMode="auto">
            <a:xfrm>
              <a:off x="1656" y="3157"/>
              <a:ext cx="3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0000CC"/>
                  </a:solidFill>
                  <a:latin typeface="Garamond" pitchFamily="18" charset="0"/>
                  <a:ea typeface="宋体" pitchFamily="2" charset="-122"/>
                </a:rPr>
                <a:t>Q1</a:t>
              </a:r>
            </a:p>
          </p:txBody>
        </p:sp>
        <p:sp>
          <p:nvSpPr>
            <p:cNvPr id="55363" name="Text Box 39"/>
            <p:cNvSpPr txBox="1">
              <a:spLocks noChangeArrowheads="1"/>
            </p:cNvSpPr>
            <p:nvPr/>
          </p:nvSpPr>
          <p:spPr bwMode="auto">
            <a:xfrm>
              <a:off x="2019" y="3157"/>
              <a:ext cx="3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0000CC"/>
                  </a:solidFill>
                  <a:latin typeface="Garamond" pitchFamily="18" charset="0"/>
                  <a:ea typeface="宋体" pitchFamily="2" charset="-122"/>
                </a:rPr>
                <a:t>Q0</a:t>
              </a:r>
            </a:p>
          </p:txBody>
        </p:sp>
        <p:sp>
          <p:nvSpPr>
            <p:cNvPr id="55364" name="Text Box 40"/>
            <p:cNvSpPr txBox="1">
              <a:spLocks noChangeArrowheads="1"/>
            </p:cNvSpPr>
            <p:nvPr/>
          </p:nvSpPr>
          <p:spPr bwMode="auto">
            <a:xfrm>
              <a:off x="1248" y="3112"/>
              <a:ext cx="3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0000CC"/>
                  </a:solidFill>
                  <a:ea typeface="宋体" pitchFamily="2" charset="-122"/>
                </a:rPr>
                <a:t>…</a:t>
              </a:r>
              <a:endParaRPr kumimoji="0" lang="en-US" altLang="zh-CN" sz="2000" b="1">
                <a:solidFill>
                  <a:srgbClr val="0000CC"/>
                </a:solidFill>
                <a:latin typeface="Garamond" pitchFamily="18" charset="0"/>
                <a:ea typeface="宋体" pitchFamily="2" charset="-122"/>
              </a:endParaRPr>
            </a:p>
          </p:txBody>
        </p:sp>
      </p:grp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4673600" y="3284538"/>
            <a:ext cx="4291013" cy="950912"/>
            <a:chOff x="2944" y="2205"/>
            <a:chExt cx="2703" cy="599"/>
          </a:xfrm>
        </p:grpSpPr>
        <p:sp>
          <p:nvSpPr>
            <p:cNvPr id="55326" name="Rectangle 42"/>
            <p:cNvSpPr>
              <a:spLocks noChangeArrowheads="1"/>
            </p:cNvSpPr>
            <p:nvPr/>
          </p:nvSpPr>
          <p:spPr bwMode="auto">
            <a:xfrm>
              <a:off x="4640" y="2477"/>
              <a:ext cx="424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kumimoji="0" lang="en-US" altLang="zh-CN" sz="2000">
                  <a:ea typeface="宋体" pitchFamily="2" charset="-122"/>
                </a:rPr>
                <a:t>D</a:t>
              </a:r>
              <a:r>
                <a:rPr kumimoji="0" lang="en-US" altLang="zh-CN" sz="2000" baseline="-25000">
                  <a:ea typeface="宋体" pitchFamily="2" charset="-122"/>
                </a:rPr>
                <a:t>0</a:t>
              </a:r>
            </a:p>
          </p:txBody>
        </p:sp>
        <p:sp>
          <p:nvSpPr>
            <p:cNvPr id="55327" name="Rectangle 43"/>
            <p:cNvSpPr>
              <a:spLocks noChangeArrowheads="1"/>
            </p:cNvSpPr>
            <p:nvPr/>
          </p:nvSpPr>
          <p:spPr bwMode="auto">
            <a:xfrm>
              <a:off x="4216" y="2477"/>
              <a:ext cx="424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kumimoji="0" lang="en-US" altLang="zh-CN" sz="2000">
                  <a:ea typeface="宋体" pitchFamily="2" charset="-122"/>
                </a:rPr>
                <a:t>D</a:t>
              </a:r>
              <a:r>
                <a:rPr kumimoji="0" lang="en-US" altLang="zh-CN" sz="2000" baseline="-25000">
                  <a:ea typeface="宋体" pitchFamily="2" charset="-122"/>
                </a:rPr>
                <a:t>1</a:t>
              </a:r>
            </a:p>
          </p:txBody>
        </p:sp>
        <p:sp>
          <p:nvSpPr>
            <p:cNvPr id="55328" name="Rectangle 44"/>
            <p:cNvSpPr>
              <a:spLocks noChangeArrowheads="1"/>
            </p:cNvSpPr>
            <p:nvPr/>
          </p:nvSpPr>
          <p:spPr bwMode="auto">
            <a:xfrm>
              <a:off x="3792" y="2477"/>
              <a:ext cx="424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…</a:t>
              </a:r>
            </a:p>
          </p:txBody>
        </p:sp>
        <p:sp>
          <p:nvSpPr>
            <p:cNvPr id="55329" name="Rectangle 45"/>
            <p:cNvSpPr>
              <a:spLocks noChangeArrowheads="1"/>
            </p:cNvSpPr>
            <p:nvPr/>
          </p:nvSpPr>
          <p:spPr bwMode="auto">
            <a:xfrm>
              <a:off x="3424" y="2477"/>
              <a:ext cx="368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…</a:t>
              </a:r>
            </a:p>
          </p:txBody>
        </p:sp>
        <p:sp>
          <p:nvSpPr>
            <p:cNvPr id="55330" name="Rectangle 46"/>
            <p:cNvSpPr>
              <a:spLocks noChangeArrowheads="1"/>
            </p:cNvSpPr>
            <p:nvPr/>
          </p:nvSpPr>
          <p:spPr bwMode="auto">
            <a:xfrm>
              <a:off x="2944" y="2477"/>
              <a:ext cx="48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kumimoji="0" lang="en-US" altLang="zh-CN" sz="2000">
                  <a:ea typeface="宋体" pitchFamily="2" charset="-122"/>
                </a:rPr>
                <a:t>D</a:t>
              </a:r>
              <a:r>
                <a:rPr kumimoji="0" lang="en-US" altLang="zh-CN" sz="2000" baseline="-25000">
                  <a:ea typeface="宋体" pitchFamily="2" charset="-122"/>
                </a:rPr>
                <a:t>n-2</a:t>
              </a:r>
            </a:p>
          </p:txBody>
        </p:sp>
        <p:sp>
          <p:nvSpPr>
            <p:cNvPr id="55331" name="Line 47"/>
            <p:cNvSpPr>
              <a:spLocks noChangeShapeType="1"/>
            </p:cNvSpPr>
            <p:nvPr/>
          </p:nvSpPr>
          <p:spPr bwMode="auto">
            <a:xfrm>
              <a:off x="2944" y="2477"/>
              <a:ext cx="2703" cy="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32" name="Line 48"/>
            <p:cNvSpPr>
              <a:spLocks noChangeShapeType="1"/>
            </p:cNvSpPr>
            <p:nvPr/>
          </p:nvSpPr>
          <p:spPr bwMode="auto">
            <a:xfrm flipV="1">
              <a:off x="2944" y="2795"/>
              <a:ext cx="2703" cy="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33" name="Line 49"/>
            <p:cNvSpPr>
              <a:spLocks noChangeShapeType="1"/>
            </p:cNvSpPr>
            <p:nvPr/>
          </p:nvSpPr>
          <p:spPr bwMode="auto">
            <a:xfrm>
              <a:off x="2944" y="2477"/>
              <a:ext cx="0" cy="32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34" name="Line 50"/>
            <p:cNvSpPr>
              <a:spLocks noChangeShapeType="1"/>
            </p:cNvSpPr>
            <p:nvPr/>
          </p:nvSpPr>
          <p:spPr bwMode="auto">
            <a:xfrm>
              <a:off x="3424" y="2477"/>
              <a:ext cx="0" cy="3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35" name="Line 51"/>
            <p:cNvSpPr>
              <a:spLocks noChangeShapeType="1"/>
            </p:cNvSpPr>
            <p:nvPr/>
          </p:nvSpPr>
          <p:spPr bwMode="auto">
            <a:xfrm>
              <a:off x="3792" y="2477"/>
              <a:ext cx="0" cy="3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36" name="Line 52"/>
            <p:cNvSpPr>
              <a:spLocks noChangeShapeType="1"/>
            </p:cNvSpPr>
            <p:nvPr/>
          </p:nvSpPr>
          <p:spPr bwMode="auto">
            <a:xfrm>
              <a:off x="4216" y="2477"/>
              <a:ext cx="0" cy="3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37" name="Line 53"/>
            <p:cNvSpPr>
              <a:spLocks noChangeShapeType="1"/>
            </p:cNvSpPr>
            <p:nvPr/>
          </p:nvSpPr>
          <p:spPr bwMode="auto">
            <a:xfrm>
              <a:off x="4640" y="2477"/>
              <a:ext cx="0" cy="3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38" name="Rectangle 54"/>
            <p:cNvSpPr>
              <a:spLocks noChangeArrowheads="1"/>
            </p:cNvSpPr>
            <p:nvPr/>
          </p:nvSpPr>
          <p:spPr bwMode="auto">
            <a:xfrm>
              <a:off x="5057" y="2478"/>
              <a:ext cx="583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kumimoji="0" lang="en-US" altLang="zh-CN" sz="2000">
                  <a:ea typeface="宋体" pitchFamily="2" charset="-122"/>
                </a:rPr>
                <a:t>D</a:t>
              </a:r>
              <a:r>
                <a:rPr kumimoji="0" lang="en-US" altLang="zh-CN" sz="2000" baseline="-25000">
                  <a:ea typeface="宋体" pitchFamily="2" charset="-122"/>
                </a:rPr>
                <a:t>new</a:t>
              </a:r>
            </a:p>
          </p:txBody>
        </p:sp>
        <p:sp>
          <p:nvSpPr>
            <p:cNvPr id="55339" name="Line 55"/>
            <p:cNvSpPr>
              <a:spLocks noChangeShapeType="1"/>
            </p:cNvSpPr>
            <p:nvPr/>
          </p:nvSpPr>
          <p:spPr bwMode="auto">
            <a:xfrm>
              <a:off x="5064" y="2477"/>
              <a:ext cx="0" cy="3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40" name="Line 56"/>
            <p:cNvSpPr>
              <a:spLocks noChangeShapeType="1"/>
            </p:cNvSpPr>
            <p:nvPr/>
          </p:nvSpPr>
          <p:spPr bwMode="auto">
            <a:xfrm>
              <a:off x="5647" y="2477"/>
              <a:ext cx="0" cy="32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41" name="Text Box 57"/>
            <p:cNvSpPr txBox="1">
              <a:spLocks noChangeArrowheads="1"/>
            </p:cNvSpPr>
            <p:nvPr/>
          </p:nvSpPr>
          <p:spPr bwMode="auto">
            <a:xfrm>
              <a:off x="2971" y="2205"/>
              <a:ext cx="45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0000CC"/>
                  </a:solidFill>
                  <a:latin typeface="Garamond" pitchFamily="18" charset="0"/>
                  <a:ea typeface="宋体" pitchFamily="2" charset="-122"/>
                </a:rPr>
                <a:t>Qn-1</a:t>
              </a:r>
            </a:p>
          </p:txBody>
        </p:sp>
        <p:sp>
          <p:nvSpPr>
            <p:cNvPr id="55342" name="Text Box 58"/>
            <p:cNvSpPr txBox="1">
              <a:spLocks noChangeArrowheads="1"/>
            </p:cNvSpPr>
            <p:nvPr/>
          </p:nvSpPr>
          <p:spPr bwMode="auto">
            <a:xfrm>
              <a:off x="3379" y="2205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0000CC"/>
                  </a:solidFill>
                  <a:latin typeface="Garamond" pitchFamily="18" charset="0"/>
                  <a:ea typeface="宋体" pitchFamily="2" charset="-122"/>
                </a:rPr>
                <a:t>Qn-2</a:t>
              </a:r>
            </a:p>
          </p:txBody>
        </p:sp>
        <p:sp>
          <p:nvSpPr>
            <p:cNvPr id="55343" name="Text Box 59"/>
            <p:cNvSpPr txBox="1">
              <a:spLocks noChangeArrowheads="1"/>
            </p:cNvSpPr>
            <p:nvPr/>
          </p:nvSpPr>
          <p:spPr bwMode="auto">
            <a:xfrm>
              <a:off x="4649" y="2205"/>
              <a:ext cx="3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0000CC"/>
                  </a:solidFill>
                  <a:latin typeface="Garamond" pitchFamily="18" charset="0"/>
                  <a:ea typeface="宋体" pitchFamily="2" charset="-122"/>
                </a:rPr>
                <a:t>Q1</a:t>
              </a:r>
            </a:p>
          </p:txBody>
        </p:sp>
        <p:sp>
          <p:nvSpPr>
            <p:cNvPr id="55344" name="Text Box 60"/>
            <p:cNvSpPr txBox="1">
              <a:spLocks noChangeArrowheads="1"/>
            </p:cNvSpPr>
            <p:nvPr/>
          </p:nvSpPr>
          <p:spPr bwMode="auto">
            <a:xfrm>
              <a:off x="5057" y="2205"/>
              <a:ext cx="3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0000CC"/>
                  </a:solidFill>
                  <a:latin typeface="Garamond" pitchFamily="18" charset="0"/>
                  <a:ea typeface="宋体" pitchFamily="2" charset="-122"/>
                </a:rPr>
                <a:t>Q0</a:t>
              </a: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3851275" y="3473450"/>
            <a:ext cx="793750" cy="819150"/>
            <a:chOff x="2426" y="2188"/>
            <a:chExt cx="500" cy="516"/>
          </a:xfrm>
        </p:grpSpPr>
        <p:sp>
          <p:nvSpPr>
            <p:cNvPr id="55324" name="Line 62"/>
            <p:cNvSpPr>
              <a:spLocks noChangeShapeType="1"/>
            </p:cNvSpPr>
            <p:nvPr/>
          </p:nvSpPr>
          <p:spPr bwMode="auto">
            <a:xfrm flipV="1">
              <a:off x="2426" y="2523"/>
              <a:ext cx="499" cy="181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25" name="Text Box 63"/>
            <p:cNvSpPr txBox="1">
              <a:spLocks noChangeArrowheads="1"/>
            </p:cNvSpPr>
            <p:nvPr/>
          </p:nvSpPr>
          <p:spPr bwMode="auto">
            <a:xfrm rot="-1223984">
              <a:off x="2472" y="2188"/>
              <a:ext cx="454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0000CC"/>
                  </a:solidFill>
                  <a:latin typeface="Garamond" pitchFamily="18" charset="0"/>
                  <a:ea typeface="宋体" pitchFamily="2" charset="-122"/>
                </a:rPr>
                <a:t>shift left</a:t>
              </a:r>
            </a:p>
          </p:txBody>
        </p:sp>
      </p:grpSp>
      <p:grpSp>
        <p:nvGrpSpPr>
          <p:cNvPr id="5" name="Group 68"/>
          <p:cNvGrpSpPr>
            <a:grpSpLocks/>
          </p:cNvGrpSpPr>
          <p:nvPr/>
        </p:nvGrpSpPr>
        <p:grpSpPr bwMode="auto">
          <a:xfrm>
            <a:off x="3851275" y="4797425"/>
            <a:ext cx="792163" cy="846138"/>
            <a:chOff x="2426" y="3022"/>
            <a:chExt cx="499" cy="533"/>
          </a:xfrm>
        </p:grpSpPr>
        <p:sp>
          <p:nvSpPr>
            <p:cNvPr id="55322" name="Line 65"/>
            <p:cNvSpPr>
              <a:spLocks noChangeShapeType="1"/>
            </p:cNvSpPr>
            <p:nvPr/>
          </p:nvSpPr>
          <p:spPr bwMode="auto">
            <a:xfrm>
              <a:off x="2426" y="3022"/>
              <a:ext cx="499" cy="136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23" name="Text Box 66"/>
            <p:cNvSpPr txBox="1">
              <a:spLocks noChangeArrowheads="1"/>
            </p:cNvSpPr>
            <p:nvPr/>
          </p:nvSpPr>
          <p:spPr bwMode="auto">
            <a:xfrm rot="781040">
              <a:off x="2426" y="3113"/>
              <a:ext cx="454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0000CC"/>
                  </a:solidFill>
                  <a:latin typeface="Garamond" pitchFamily="18" charset="0"/>
                  <a:ea typeface="宋体" pitchFamily="2" charset="-122"/>
                </a:rPr>
                <a:t>shift right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21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AEC99C5-AAEE-4C4E-BA1E-5C9B8A7297C6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3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A4E10-0AEB-4F2D-924C-8FBFC4BE875E}" type="slidenum">
              <a:rPr lang="en-US" altLang="zh-CN"/>
              <a:pPr>
                <a:defRPr/>
              </a:pPr>
              <a:t>52</a:t>
            </a:fld>
            <a:endParaRPr lang="en-US" altLang="zh-CN"/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31763"/>
            <a:ext cx="8229600" cy="633412"/>
          </a:xfrm>
        </p:spPr>
        <p:txBody>
          <a:bodyPr/>
          <a:lstStyle/>
          <a:p>
            <a:pPr eaLnBrk="1" hangingPunct="1"/>
            <a:r>
              <a:rPr lang="en-US" altLang="zh-CN" smtClean="0"/>
              <a:t>1</a:t>
            </a:r>
            <a:r>
              <a:rPr lang="zh-CN" altLang="en-US" smtClean="0"/>
              <a:t>、</a:t>
            </a:r>
            <a:r>
              <a:rPr lang="en-US" altLang="zh-CN" smtClean="0"/>
              <a:t>shift-register structure</a:t>
            </a:r>
          </a:p>
        </p:txBody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908050"/>
            <a:ext cx="4114800" cy="532923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400" smtClean="0"/>
              <a:t>（</a:t>
            </a:r>
            <a:r>
              <a:rPr lang="en-US" altLang="zh-CN" sz="2400" smtClean="0"/>
              <a:t>1</a:t>
            </a:r>
            <a:r>
              <a:rPr lang="zh-CN" altLang="en-US" sz="2400" smtClean="0"/>
              <a:t>）、</a:t>
            </a:r>
            <a:r>
              <a:rPr lang="en-US" altLang="zh-CN" sz="2400" smtClean="0"/>
              <a:t>serial-in, serial-out</a:t>
            </a:r>
          </a:p>
        </p:txBody>
      </p:sp>
      <p:pic>
        <p:nvPicPr>
          <p:cNvPr id="5632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700213"/>
            <a:ext cx="2800350" cy="374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7" name="Text Box 5"/>
          <p:cNvSpPr txBox="1">
            <a:spLocks noChangeArrowheads="1"/>
          </p:cNvSpPr>
          <p:nvPr/>
        </p:nvSpPr>
        <p:spPr bwMode="auto">
          <a:xfrm>
            <a:off x="4140200" y="3860800"/>
            <a:ext cx="4319588" cy="195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solidFill>
                  <a:srgbClr val="0B45E7"/>
                </a:solidFill>
                <a:ea typeface="宋体" pitchFamily="2" charset="-122"/>
              </a:rPr>
              <a:t>After n clock ticks, an input bit appears at the serial output.</a:t>
            </a:r>
          </a:p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solidFill>
                  <a:srgbClr val="0B45E7"/>
                </a:solidFill>
                <a:ea typeface="宋体" pitchFamily="2" charset="-122"/>
              </a:rPr>
              <a:t>it can be used as a pulse-postponed circuit.</a:t>
            </a:r>
          </a:p>
        </p:txBody>
      </p:sp>
      <p:sp>
        <p:nvSpPr>
          <p:cNvPr id="56328" name="Text Box 6"/>
          <p:cNvSpPr txBox="1">
            <a:spLocks noChangeArrowheads="1"/>
          </p:cNvSpPr>
          <p:nvPr/>
        </p:nvSpPr>
        <p:spPr bwMode="auto">
          <a:xfrm>
            <a:off x="4067175" y="1773238"/>
            <a:ext cx="936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000" b="1">
                <a:ea typeface="宋体" pitchFamily="2" charset="-122"/>
              </a:rPr>
              <a:t>input</a:t>
            </a:r>
          </a:p>
        </p:txBody>
      </p:sp>
      <p:sp>
        <p:nvSpPr>
          <p:cNvPr id="56329" name="Text Box 7"/>
          <p:cNvSpPr txBox="1">
            <a:spLocks noChangeArrowheads="1"/>
          </p:cNvSpPr>
          <p:nvPr/>
        </p:nvSpPr>
        <p:spPr bwMode="auto">
          <a:xfrm>
            <a:off x="4067175" y="2349500"/>
            <a:ext cx="10810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000" b="1">
                <a:ea typeface="宋体" pitchFamily="2" charset="-122"/>
              </a:rPr>
              <a:t>output</a:t>
            </a:r>
          </a:p>
        </p:txBody>
      </p:sp>
      <p:grpSp>
        <p:nvGrpSpPr>
          <p:cNvPr id="56330" name="Group 14"/>
          <p:cNvGrpSpPr>
            <a:grpSpLocks/>
          </p:cNvGrpSpPr>
          <p:nvPr/>
        </p:nvGrpSpPr>
        <p:grpSpPr bwMode="auto">
          <a:xfrm>
            <a:off x="5076825" y="1844675"/>
            <a:ext cx="1727200" cy="288925"/>
            <a:chOff x="3198" y="1797"/>
            <a:chExt cx="1088" cy="182"/>
          </a:xfrm>
        </p:grpSpPr>
        <p:sp>
          <p:nvSpPr>
            <p:cNvPr id="56344" name="Line 8"/>
            <p:cNvSpPr>
              <a:spLocks noChangeShapeType="1"/>
            </p:cNvSpPr>
            <p:nvPr/>
          </p:nvSpPr>
          <p:spPr bwMode="auto">
            <a:xfrm>
              <a:off x="3198" y="1979"/>
              <a:ext cx="18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45" name="Line 9"/>
            <p:cNvSpPr>
              <a:spLocks noChangeShapeType="1"/>
            </p:cNvSpPr>
            <p:nvPr/>
          </p:nvSpPr>
          <p:spPr bwMode="auto">
            <a:xfrm flipV="1">
              <a:off x="3379" y="1797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46" name="Line 10"/>
            <p:cNvSpPr>
              <a:spLocks noChangeShapeType="1"/>
            </p:cNvSpPr>
            <p:nvPr/>
          </p:nvSpPr>
          <p:spPr bwMode="auto">
            <a:xfrm>
              <a:off x="3379" y="1797"/>
              <a:ext cx="18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47" name="Line 11"/>
            <p:cNvSpPr>
              <a:spLocks noChangeShapeType="1"/>
            </p:cNvSpPr>
            <p:nvPr/>
          </p:nvSpPr>
          <p:spPr bwMode="auto">
            <a:xfrm>
              <a:off x="3560" y="1797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48" name="Line 12"/>
            <p:cNvSpPr>
              <a:spLocks noChangeShapeType="1"/>
            </p:cNvSpPr>
            <p:nvPr/>
          </p:nvSpPr>
          <p:spPr bwMode="auto">
            <a:xfrm>
              <a:off x="3560" y="1979"/>
              <a:ext cx="72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49" name="Line 13"/>
            <p:cNvSpPr>
              <a:spLocks noChangeShapeType="1"/>
            </p:cNvSpPr>
            <p:nvPr/>
          </p:nvSpPr>
          <p:spPr bwMode="auto">
            <a:xfrm flipV="1">
              <a:off x="4286" y="1797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6331" name="Group 15"/>
          <p:cNvGrpSpPr>
            <a:grpSpLocks/>
          </p:cNvGrpSpPr>
          <p:nvPr/>
        </p:nvGrpSpPr>
        <p:grpSpPr bwMode="auto">
          <a:xfrm>
            <a:off x="6659563" y="2349500"/>
            <a:ext cx="1727200" cy="288925"/>
            <a:chOff x="3198" y="1797"/>
            <a:chExt cx="1088" cy="182"/>
          </a:xfrm>
        </p:grpSpPr>
        <p:sp>
          <p:nvSpPr>
            <p:cNvPr id="56338" name="Line 16"/>
            <p:cNvSpPr>
              <a:spLocks noChangeShapeType="1"/>
            </p:cNvSpPr>
            <p:nvPr/>
          </p:nvSpPr>
          <p:spPr bwMode="auto">
            <a:xfrm>
              <a:off x="3198" y="1979"/>
              <a:ext cx="18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39" name="Line 17"/>
            <p:cNvSpPr>
              <a:spLocks noChangeShapeType="1"/>
            </p:cNvSpPr>
            <p:nvPr/>
          </p:nvSpPr>
          <p:spPr bwMode="auto">
            <a:xfrm flipV="1">
              <a:off x="3379" y="1797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40" name="Line 18"/>
            <p:cNvSpPr>
              <a:spLocks noChangeShapeType="1"/>
            </p:cNvSpPr>
            <p:nvPr/>
          </p:nvSpPr>
          <p:spPr bwMode="auto">
            <a:xfrm>
              <a:off x="3379" y="1797"/>
              <a:ext cx="18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41" name="Line 19"/>
            <p:cNvSpPr>
              <a:spLocks noChangeShapeType="1"/>
            </p:cNvSpPr>
            <p:nvPr/>
          </p:nvSpPr>
          <p:spPr bwMode="auto">
            <a:xfrm>
              <a:off x="3560" y="1797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42" name="Line 20"/>
            <p:cNvSpPr>
              <a:spLocks noChangeShapeType="1"/>
            </p:cNvSpPr>
            <p:nvPr/>
          </p:nvSpPr>
          <p:spPr bwMode="auto">
            <a:xfrm>
              <a:off x="3560" y="1979"/>
              <a:ext cx="72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43" name="Line 21"/>
            <p:cNvSpPr>
              <a:spLocks noChangeShapeType="1"/>
            </p:cNvSpPr>
            <p:nvPr/>
          </p:nvSpPr>
          <p:spPr bwMode="auto">
            <a:xfrm flipV="1">
              <a:off x="4286" y="1797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6332" name="Line 22"/>
          <p:cNvSpPr>
            <a:spLocks noChangeShapeType="1"/>
          </p:cNvSpPr>
          <p:nvPr/>
        </p:nvSpPr>
        <p:spPr bwMode="auto">
          <a:xfrm>
            <a:off x="5364163" y="1557338"/>
            <a:ext cx="0" cy="1295400"/>
          </a:xfrm>
          <a:prstGeom prst="line">
            <a:avLst/>
          </a:prstGeom>
          <a:noFill/>
          <a:ln w="19050">
            <a:solidFill>
              <a:srgbClr val="008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33" name="Line 23"/>
          <p:cNvSpPr>
            <a:spLocks noChangeShapeType="1"/>
          </p:cNvSpPr>
          <p:nvPr/>
        </p:nvSpPr>
        <p:spPr bwMode="auto">
          <a:xfrm>
            <a:off x="6948488" y="1628775"/>
            <a:ext cx="0" cy="1295400"/>
          </a:xfrm>
          <a:prstGeom prst="line">
            <a:avLst/>
          </a:prstGeom>
          <a:noFill/>
          <a:ln w="19050">
            <a:solidFill>
              <a:srgbClr val="008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34" name="AutoShape 24"/>
          <p:cNvSpPr>
            <a:spLocks/>
          </p:cNvSpPr>
          <p:nvPr/>
        </p:nvSpPr>
        <p:spPr bwMode="auto">
          <a:xfrm rot="-5400000">
            <a:off x="5976938" y="2312988"/>
            <a:ext cx="287337" cy="1512887"/>
          </a:xfrm>
          <a:prstGeom prst="leftBrace">
            <a:avLst>
              <a:gd name="adj1" fmla="val 43877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35" name="Text Box 25"/>
          <p:cNvSpPr txBox="1">
            <a:spLocks noChangeArrowheads="1"/>
          </p:cNvSpPr>
          <p:nvPr/>
        </p:nvSpPr>
        <p:spPr bwMode="auto">
          <a:xfrm>
            <a:off x="5435600" y="3284538"/>
            <a:ext cx="15128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000" b="1">
                <a:latin typeface="Garamond" pitchFamily="18" charset="0"/>
                <a:ea typeface="宋体" pitchFamily="2" charset="-122"/>
              </a:rPr>
              <a:t>n clock tick</a:t>
            </a:r>
          </a:p>
        </p:txBody>
      </p:sp>
      <p:sp>
        <p:nvSpPr>
          <p:cNvPr id="56336" name="Text Box 26"/>
          <p:cNvSpPr txBox="1">
            <a:spLocks noChangeArrowheads="1"/>
          </p:cNvSpPr>
          <p:nvPr/>
        </p:nvSpPr>
        <p:spPr bwMode="auto">
          <a:xfrm>
            <a:off x="5076825" y="1341438"/>
            <a:ext cx="5032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000" b="1">
                <a:ea typeface="宋体" pitchFamily="2" charset="-122"/>
              </a:rPr>
              <a:t>t</a:t>
            </a:r>
            <a:r>
              <a:rPr kumimoji="0" lang="en-US" altLang="zh-CN" sz="2000" b="1" baseline="-25000">
                <a:ea typeface="宋体" pitchFamily="2" charset="-122"/>
              </a:rPr>
              <a:t>0</a:t>
            </a:r>
          </a:p>
        </p:txBody>
      </p:sp>
      <p:sp>
        <p:nvSpPr>
          <p:cNvPr id="56337" name="Text Box 27"/>
          <p:cNvSpPr txBox="1">
            <a:spLocks noChangeArrowheads="1"/>
          </p:cNvSpPr>
          <p:nvPr/>
        </p:nvSpPr>
        <p:spPr bwMode="auto">
          <a:xfrm>
            <a:off x="6804025" y="1341438"/>
            <a:ext cx="5032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000" b="1">
                <a:ea typeface="宋体" pitchFamily="2" charset="-122"/>
              </a:rPr>
              <a:t>t</a:t>
            </a:r>
            <a:r>
              <a:rPr kumimoji="0" lang="en-US" altLang="zh-CN" sz="2000" b="1" baseline="-25000">
                <a:ea typeface="宋体" pitchFamily="2" charset="-122"/>
              </a:rPr>
              <a:t>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4DDF9F4-3AF4-46ED-96F4-DFF611F12664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671831-F115-464F-AE28-BFBA22CEE1D1}" type="slidenum">
              <a:rPr lang="en-US" altLang="zh-CN"/>
              <a:pPr>
                <a:defRPr/>
              </a:pPr>
              <a:t>53</a:t>
            </a:fld>
            <a:endParaRPr lang="en-US" altLang="zh-CN"/>
          </a:p>
        </p:txBody>
      </p:sp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85725"/>
          </a:xfrm>
        </p:spPr>
        <p:txBody>
          <a:bodyPr/>
          <a:lstStyle/>
          <a:p>
            <a:pPr eaLnBrk="1" hangingPunct="1"/>
            <a:endParaRPr lang="zh-CN" altLang="zh-CN" sz="3200" smtClean="0"/>
          </a:p>
        </p:txBody>
      </p:sp>
      <p:sp>
        <p:nvSpPr>
          <p:cNvPr id="573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33375"/>
            <a:ext cx="8229600" cy="579278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400" smtClean="0"/>
              <a:t>（</a:t>
            </a:r>
            <a:r>
              <a:rPr lang="en-US" altLang="zh-CN" sz="2400" smtClean="0"/>
              <a:t>2</a:t>
            </a:r>
            <a:r>
              <a:rPr lang="zh-CN" altLang="en-US" sz="2400" smtClean="0"/>
              <a:t>）、</a:t>
            </a:r>
            <a:r>
              <a:rPr lang="en-US" altLang="zh-CN" sz="2400" smtClean="0"/>
              <a:t>serial-in, parallel-out</a:t>
            </a:r>
          </a:p>
        </p:txBody>
      </p:sp>
      <p:sp>
        <p:nvSpPr>
          <p:cNvPr id="57350" name="AutoShape 5"/>
          <p:cNvSpPr>
            <a:spLocks/>
          </p:cNvSpPr>
          <p:nvPr/>
        </p:nvSpPr>
        <p:spPr bwMode="auto">
          <a:xfrm>
            <a:off x="3419475" y="1268413"/>
            <a:ext cx="215900" cy="3024187"/>
          </a:xfrm>
          <a:prstGeom prst="rightBrace">
            <a:avLst>
              <a:gd name="adj1" fmla="val 116728"/>
              <a:gd name="adj2" fmla="val 50551"/>
            </a:avLst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1" name="Text Box 6"/>
          <p:cNvSpPr txBox="1">
            <a:spLocks noChangeArrowheads="1"/>
          </p:cNvSpPr>
          <p:nvPr/>
        </p:nvSpPr>
        <p:spPr bwMode="auto">
          <a:xfrm>
            <a:off x="3635375" y="2420938"/>
            <a:ext cx="431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2000" b="1">
                <a:solidFill>
                  <a:schemeClr val="bg1"/>
                </a:solidFill>
                <a:latin typeface="Garamond" pitchFamily="18" charset="0"/>
                <a:ea typeface="宋体" pitchFamily="2" charset="-122"/>
              </a:rPr>
              <a:t>并出</a:t>
            </a:r>
          </a:p>
        </p:txBody>
      </p:sp>
      <p:pic>
        <p:nvPicPr>
          <p:cNvPr id="5735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3003550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3" name="Text Box 8"/>
          <p:cNvSpPr txBox="1">
            <a:spLocks noChangeArrowheads="1"/>
          </p:cNvSpPr>
          <p:nvPr/>
        </p:nvSpPr>
        <p:spPr bwMode="auto">
          <a:xfrm flipH="1">
            <a:off x="469900" y="1196975"/>
            <a:ext cx="1581150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000" b="1">
                <a:solidFill>
                  <a:srgbClr val="0000CC"/>
                </a:solidFill>
                <a:ea typeface="宋体" pitchFamily="2" charset="-122"/>
              </a:rPr>
              <a:t>serial in</a:t>
            </a:r>
          </a:p>
        </p:txBody>
      </p:sp>
      <p:sp>
        <p:nvSpPr>
          <p:cNvPr id="57354" name="AutoShape 9"/>
          <p:cNvSpPr>
            <a:spLocks/>
          </p:cNvSpPr>
          <p:nvPr/>
        </p:nvSpPr>
        <p:spPr bwMode="auto">
          <a:xfrm>
            <a:off x="4211638" y="1412875"/>
            <a:ext cx="215900" cy="3024188"/>
          </a:xfrm>
          <a:prstGeom prst="rightBrace">
            <a:avLst>
              <a:gd name="adj1" fmla="val 116728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5" name="Text Box 10"/>
          <p:cNvSpPr txBox="1">
            <a:spLocks noChangeArrowheads="1"/>
          </p:cNvSpPr>
          <p:nvPr/>
        </p:nvSpPr>
        <p:spPr bwMode="auto">
          <a:xfrm flipH="1">
            <a:off x="4502150" y="2636838"/>
            <a:ext cx="12239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000" b="1">
                <a:solidFill>
                  <a:srgbClr val="0000CC"/>
                </a:solidFill>
                <a:ea typeface="宋体" pitchFamily="2" charset="-122"/>
              </a:rPr>
              <a:t>parallel out</a:t>
            </a:r>
          </a:p>
        </p:txBody>
      </p:sp>
      <p:sp>
        <p:nvSpPr>
          <p:cNvPr id="57356" name="Text Box 12"/>
          <p:cNvSpPr txBox="1">
            <a:spLocks noChangeArrowheads="1"/>
          </p:cNvSpPr>
          <p:nvPr/>
        </p:nvSpPr>
        <p:spPr bwMode="auto">
          <a:xfrm flipH="1">
            <a:off x="5867400" y="1341438"/>
            <a:ext cx="237648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800" b="1">
                <a:latin typeface="Garamond" pitchFamily="18" charset="0"/>
                <a:ea typeface="宋体" pitchFamily="2" charset="-122"/>
              </a:rPr>
              <a:t>serial-parallel conversion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DF4FED2-8E0E-474D-A09C-7ADB94AE25EA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2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890304-CA23-4909-9295-18F9C2650FC2}" type="slidenum">
              <a:rPr lang="en-US" altLang="zh-CN"/>
              <a:pPr>
                <a:defRPr/>
              </a:pPr>
              <a:t>54</a:t>
            </a:fld>
            <a:endParaRPr lang="en-US" altLang="zh-CN"/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5562"/>
          </a:xfrm>
        </p:spPr>
        <p:txBody>
          <a:bodyPr/>
          <a:lstStyle/>
          <a:p>
            <a:pPr eaLnBrk="1" hangingPunct="1"/>
            <a:endParaRPr lang="zh-CN" altLang="zh-CN" sz="3200" smtClean="0"/>
          </a:p>
        </p:txBody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33375"/>
            <a:ext cx="8229600" cy="431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400" smtClean="0"/>
              <a:t>（</a:t>
            </a:r>
            <a:r>
              <a:rPr lang="en-US" altLang="zh-CN" sz="2400" smtClean="0"/>
              <a:t>3</a:t>
            </a:r>
            <a:r>
              <a:rPr lang="zh-CN" altLang="en-US" sz="2400" smtClean="0"/>
              <a:t>）、</a:t>
            </a:r>
            <a:r>
              <a:rPr lang="en-US" altLang="zh-CN" sz="2400" smtClean="0"/>
              <a:t>parallel-in, serial-out</a:t>
            </a:r>
          </a:p>
        </p:txBody>
      </p:sp>
      <p:pic>
        <p:nvPicPr>
          <p:cNvPr id="5837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981075"/>
            <a:ext cx="5991225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5" name="Text Box 5"/>
          <p:cNvSpPr txBox="1">
            <a:spLocks noChangeArrowheads="1"/>
          </p:cNvSpPr>
          <p:nvPr/>
        </p:nvSpPr>
        <p:spPr bwMode="auto">
          <a:xfrm>
            <a:off x="6486525" y="4572000"/>
            <a:ext cx="15414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000" b="1">
                <a:solidFill>
                  <a:srgbClr val="0B45E7"/>
                </a:solidFill>
                <a:ea typeface="宋体" pitchFamily="2" charset="-122"/>
              </a:rPr>
              <a:t>serial out</a:t>
            </a:r>
          </a:p>
        </p:txBody>
      </p:sp>
      <p:sp>
        <p:nvSpPr>
          <p:cNvPr id="58376" name="AutoShape 6"/>
          <p:cNvSpPr>
            <a:spLocks/>
          </p:cNvSpPr>
          <p:nvPr/>
        </p:nvSpPr>
        <p:spPr bwMode="auto">
          <a:xfrm>
            <a:off x="869950" y="2268538"/>
            <a:ext cx="144463" cy="2879725"/>
          </a:xfrm>
          <a:prstGeom prst="leftBrace">
            <a:avLst>
              <a:gd name="adj1" fmla="val 166117"/>
              <a:gd name="adj2" fmla="val 50000"/>
            </a:avLst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377" name="Text Box 7"/>
          <p:cNvSpPr txBox="1">
            <a:spLocks noChangeArrowheads="1"/>
          </p:cNvSpPr>
          <p:nvPr/>
        </p:nvSpPr>
        <p:spPr bwMode="auto">
          <a:xfrm>
            <a:off x="366713" y="2989263"/>
            <a:ext cx="5048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2000" b="1">
                <a:solidFill>
                  <a:schemeClr val="bg1"/>
                </a:solidFill>
                <a:latin typeface="Garamond" pitchFamily="18" charset="0"/>
                <a:ea typeface="宋体" pitchFamily="2" charset="-122"/>
              </a:rPr>
              <a:t>数据并入</a:t>
            </a:r>
          </a:p>
        </p:txBody>
      </p:sp>
      <p:sp>
        <p:nvSpPr>
          <p:cNvPr id="58378" name="Text Box 8"/>
          <p:cNvSpPr txBox="1">
            <a:spLocks noChangeArrowheads="1"/>
          </p:cNvSpPr>
          <p:nvPr/>
        </p:nvSpPr>
        <p:spPr bwMode="auto">
          <a:xfrm>
            <a:off x="3175000" y="2916238"/>
            <a:ext cx="5048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b="1">
                <a:solidFill>
                  <a:schemeClr val="bg1"/>
                </a:solidFill>
                <a:ea typeface="宋体" pitchFamily="2" charset="-122"/>
              </a:rPr>
              <a:t>U1 </a:t>
            </a:r>
          </a:p>
        </p:txBody>
      </p:sp>
      <p:sp>
        <p:nvSpPr>
          <p:cNvPr id="58379" name="Text Box 9"/>
          <p:cNvSpPr txBox="1">
            <a:spLocks noChangeArrowheads="1"/>
          </p:cNvSpPr>
          <p:nvPr/>
        </p:nvSpPr>
        <p:spPr bwMode="auto">
          <a:xfrm>
            <a:off x="3175000" y="3492500"/>
            <a:ext cx="5048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b="1">
                <a:solidFill>
                  <a:schemeClr val="bg1"/>
                </a:solidFill>
                <a:ea typeface="宋体" pitchFamily="2" charset="-122"/>
              </a:rPr>
              <a:t>U2 </a:t>
            </a:r>
          </a:p>
        </p:txBody>
      </p:sp>
      <p:sp>
        <p:nvSpPr>
          <p:cNvPr id="58380" name="Text Box 10"/>
          <p:cNvSpPr txBox="1">
            <a:spLocks noChangeArrowheads="1"/>
          </p:cNvSpPr>
          <p:nvPr/>
        </p:nvSpPr>
        <p:spPr bwMode="auto">
          <a:xfrm>
            <a:off x="4830763" y="2916238"/>
            <a:ext cx="5048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b="1">
                <a:solidFill>
                  <a:srgbClr val="FF33CC"/>
                </a:solidFill>
                <a:ea typeface="宋体" pitchFamily="2" charset="-122"/>
              </a:rPr>
              <a:t>D2</a:t>
            </a:r>
            <a:r>
              <a:rPr kumimoji="0" lang="en-US" altLang="zh-CN" b="1">
                <a:solidFill>
                  <a:schemeClr val="bg1"/>
                </a:solidFill>
                <a:ea typeface="宋体" pitchFamily="2" charset="-122"/>
              </a:rPr>
              <a:t> </a:t>
            </a:r>
          </a:p>
        </p:txBody>
      </p:sp>
      <p:sp>
        <p:nvSpPr>
          <p:cNvPr id="58381" name="Text Box 11"/>
          <p:cNvSpPr txBox="1">
            <a:spLocks noChangeArrowheads="1"/>
          </p:cNvSpPr>
          <p:nvPr/>
        </p:nvSpPr>
        <p:spPr bwMode="auto">
          <a:xfrm>
            <a:off x="5911850" y="1547813"/>
            <a:ext cx="5048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b="1">
                <a:solidFill>
                  <a:srgbClr val="FF33CC"/>
                </a:solidFill>
                <a:ea typeface="宋体" pitchFamily="2" charset="-122"/>
              </a:rPr>
              <a:t>Q1</a:t>
            </a:r>
            <a:r>
              <a:rPr kumimoji="0" lang="en-US" altLang="zh-CN" b="1">
                <a:solidFill>
                  <a:schemeClr val="bg1"/>
                </a:solidFill>
                <a:ea typeface="宋体" pitchFamily="2" charset="-122"/>
              </a:rPr>
              <a:t> </a:t>
            </a:r>
          </a:p>
        </p:txBody>
      </p:sp>
      <p:sp>
        <p:nvSpPr>
          <p:cNvPr id="58382" name="Text Box 12"/>
          <p:cNvSpPr txBox="1">
            <a:spLocks noChangeArrowheads="1"/>
          </p:cNvSpPr>
          <p:nvPr/>
        </p:nvSpPr>
        <p:spPr bwMode="auto">
          <a:xfrm>
            <a:off x="6659563" y="1125538"/>
            <a:ext cx="2233612" cy="132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b="1">
                <a:ea typeface="宋体" pitchFamily="2" charset="-122"/>
              </a:rPr>
              <a:t>load/shift=1</a:t>
            </a:r>
            <a:r>
              <a:rPr kumimoji="0" lang="zh-CN" altLang="en-US" b="1">
                <a:ea typeface="宋体" pitchFamily="2" charset="-122"/>
              </a:rPr>
              <a:t>，</a:t>
            </a:r>
            <a:r>
              <a:rPr kumimoji="0" lang="en-US" altLang="zh-CN" b="1">
                <a:ea typeface="宋体" pitchFamily="2" charset="-122"/>
              </a:rPr>
              <a:t>load data</a:t>
            </a:r>
            <a:r>
              <a:rPr kumimoji="0" lang="zh-CN" altLang="en-US" b="1">
                <a:ea typeface="宋体" pitchFamily="2" charset="-122"/>
              </a:rPr>
              <a:t>，</a:t>
            </a:r>
            <a:r>
              <a:rPr kumimoji="0" lang="en-US" altLang="zh-CN" b="1">
                <a:ea typeface="宋体" pitchFamily="2" charset="-122"/>
              </a:rPr>
              <a:t>Di=iD</a:t>
            </a:r>
          </a:p>
          <a:p>
            <a:pPr eaLnBrk="1" hangingPunct="1">
              <a:spcBef>
                <a:spcPct val="50000"/>
              </a:spcBef>
            </a:pPr>
            <a:r>
              <a:rPr kumimoji="0" lang="en-US" altLang="zh-CN" b="1">
                <a:ea typeface="宋体" pitchFamily="2" charset="-122"/>
              </a:rPr>
              <a:t>load/shift=0</a:t>
            </a:r>
            <a:r>
              <a:rPr kumimoji="0" lang="zh-CN" altLang="en-US" b="1">
                <a:ea typeface="宋体" pitchFamily="2" charset="-122"/>
              </a:rPr>
              <a:t>，</a:t>
            </a:r>
            <a:r>
              <a:rPr kumimoji="0" lang="en-US" altLang="zh-CN" b="1">
                <a:ea typeface="宋体" pitchFamily="2" charset="-122"/>
              </a:rPr>
              <a:t>data shift</a:t>
            </a:r>
            <a:r>
              <a:rPr kumimoji="0" lang="zh-CN" altLang="en-US" b="1">
                <a:ea typeface="宋体" pitchFamily="2" charset="-122"/>
              </a:rPr>
              <a:t>，</a:t>
            </a:r>
            <a:r>
              <a:rPr kumimoji="0" lang="en-US" altLang="zh-CN" b="1">
                <a:ea typeface="宋体" pitchFamily="2" charset="-122"/>
              </a:rPr>
              <a:t>Di=Qi-1</a:t>
            </a:r>
          </a:p>
        </p:txBody>
      </p:sp>
      <p:sp>
        <p:nvSpPr>
          <p:cNvPr id="75789" name="Text Box 13"/>
          <p:cNvSpPr txBox="1">
            <a:spLocks noChangeArrowheads="1"/>
          </p:cNvSpPr>
          <p:nvPr/>
        </p:nvSpPr>
        <p:spPr bwMode="auto">
          <a:xfrm>
            <a:off x="1476375" y="1096963"/>
            <a:ext cx="35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b="1">
                <a:solidFill>
                  <a:srgbClr val="CC0000"/>
                </a:solidFill>
                <a:ea typeface="宋体" pitchFamily="2" charset="-122"/>
              </a:rPr>
              <a:t>1 </a:t>
            </a:r>
          </a:p>
        </p:txBody>
      </p:sp>
      <p:sp>
        <p:nvSpPr>
          <p:cNvPr id="58384" name="Text Box 14"/>
          <p:cNvSpPr txBox="1">
            <a:spLocks noChangeArrowheads="1"/>
          </p:cNvSpPr>
          <p:nvPr/>
        </p:nvSpPr>
        <p:spPr bwMode="auto">
          <a:xfrm>
            <a:off x="4859338" y="4437063"/>
            <a:ext cx="5048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b="1">
                <a:solidFill>
                  <a:srgbClr val="FF33CC"/>
                </a:solidFill>
                <a:ea typeface="宋体" pitchFamily="2" charset="-122"/>
              </a:rPr>
              <a:t>Dn</a:t>
            </a:r>
            <a:r>
              <a:rPr kumimoji="0" lang="en-US" altLang="zh-CN" b="1">
                <a:solidFill>
                  <a:schemeClr val="bg1"/>
                </a:solidFill>
                <a:ea typeface="宋体" pitchFamily="2" charset="-122"/>
              </a:rPr>
              <a:t> </a:t>
            </a:r>
          </a:p>
        </p:txBody>
      </p:sp>
      <p:sp>
        <p:nvSpPr>
          <p:cNvPr id="58385" name="Text Box 15"/>
          <p:cNvSpPr txBox="1">
            <a:spLocks noChangeArrowheads="1"/>
          </p:cNvSpPr>
          <p:nvPr/>
        </p:nvSpPr>
        <p:spPr bwMode="auto">
          <a:xfrm>
            <a:off x="4859338" y="1628775"/>
            <a:ext cx="5048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b="1">
                <a:solidFill>
                  <a:srgbClr val="FF33CC"/>
                </a:solidFill>
                <a:ea typeface="宋体" pitchFamily="2" charset="-122"/>
              </a:rPr>
              <a:t>D1</a:t>
            </a:r>
            <a:endParaRPr kumimoji="0" lang="en-US" altLang="zh-CN" b="1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75792" name="Text Box 16"/>
          <p:cNvSpPr txBox="1">
            <a:spLocks noChangeArrowheads="1"/>
          </p:cNvSpPr>
          <p:nvPr/>
        </p:nvSpPr>
        <p:spPr bwMode="auto">
          <a:xfrm>
            <a:off x="2484438" y="1081088"/>
            <a:ext cx="35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b="1">
                <a:solidFill>
                  <a:srgbClr val="CC0000"/>
                </a:solidFill>
                <a:ea typeface="宋体" pitchFamily="2" charset="-122"/>
              </a:rPr>
              <a:t>0 </a:t>
            </a:r>
          </a:p>
        </p:txBody>
      </p:sp>
      <p:sp>
        <p:nvSpPr>
          <p:cNvPr id="75794" name="Text Box 18"/>
          <p:cNvSpPr txBox="1">
            <a:spLocks noChangeArrowheads="1"/>
          </p:cNvSpPr>
          <p:nvPr/>
        </p:nvSpPr>
        <p:spPr bwMode="auto">
          <a:xfrm>
            <a:off x="1476375" y="1052513"/>
            <a:ext cx="35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b="1">
                <a:solidFill>
                  <a:srgbClr val="CC0000"/>
                </a:solidFill>
                <a:ea typeface="宋体" pitchFamily="2" charset="-122"/>
              </a:rPr>
              <a:t>0 </a:t>
            </a:r>
          </a:p>
        </p:txBody>
      </p:sp>
      <p:sp>
        <p:nvSpPr>
          <p:cNvPr id="75795" name="Text Box 19"/>
          <p:cNvSpPr txBox="1">
            <a:spLocks noChangeArrowheads="1"/>
          </p:cNvSpPr>
          <p:nvPr/>
        </p:nvSpPr>
        <p:spPr bwMode="auto">
          <a:xfrm>
            <a:off x="2627313" y="1125538"/>
            <a:ext cx="35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b="1">
                <a:solidFill>
                  <a:srgbClr val="CC0000"/>
                </a:solidFill>
                <a:ea typeface="宋体" pitchFamily="2" charset="-122"/>
              </a:rPr>
              <a:t>1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" dur="500"/>
                                        <p:tgtEl>
                                          <p:spTgt spid="757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xit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0" dur="500"/>
                                        <p:tgtEl>
                                          <p:spTgt spid="757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75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75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9" grpId="0"/>
      <p:bldP spid="75792" grpId="0"/>
      <p:bldP spid="75794" grpId="0"/>
      <p:bldP spid="7579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77A8826-F853-4F0A-AA16-584F8E1E5C29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7F0224-FC62-45D2-B6A3-66D99E9E0810}" type="slidenum">
              <a:rPr lang="en-US" altLang="zh-CN"/>
              <a:pPr>
                <a:defRPr/>
              </a:pPr>
              <a:t>55</a:t>
            </a:fld>
            <a:endParaRPr lang="en-US" altLang="zh-CN"/>
          </a:p>
        </p:txBody>
      </p:sp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85725"/>
          </a:xfrm>
        </p:spPr>
        <p:txBody>
          <a:bodyPr/>
          <a:lstStyle/>
          <a:p>
            <a:pPr eaLnBrk="1" hangingPunct="1"/>
            <a:endParaRPr lang="zh-CN" altLang="zh-CN" sz="3200" smtClean="0"/>
          </a:p>
        </p:txBody>
      </p:sp>
      <p:sp>
        <p:nvSpPr>
          <p:cNvPr id="593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60350"/>
            <a:ext cx="8229600" cy="586581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400" smtClean="0"/>
              <a:t>（</a:t>
            </a:r>
            <a:r>
              <a:rPr lang="en-US" altLang="zh-CN" sz="2400" smtClean="0"/>
              <a:t>4</a:t>
            </a:r>
            <a:r>
              <a:rPr lang="zh-CN" altLang="en-US" sz="2400" smtClean="0"/>
              <a:t>）、</a:t>
            </a:r>
            <a:r>
              <a:rPr lang="en-US" altLang="zh-CN" sz="2400" smtClean="0"/>
              <a:t>parallel-in, parallel-out</a:t>
            </a:r>
          </a:p>
        </p:txBody>
      </p:sp>
      <p:pic>
        <p:nvPicPr>
          <p:cNvPr id="5939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8" y="1090613"/>
            <a:ext cx="6335712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Detect the signal’s edge with shift register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3D094D5-D477-459A-B01D-A9410A33A015}" type="datetime1">
              <a:rPr lang="zh-CN" altLang="en-US" smtClean="0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524C93-E27A-49D6-8D52-2EFB19DB6B1C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  <p:grpSp>
        <p:nvGrpSpPr>
          <p:cNvPr id="28" name="组合 27"/>
          <p:cNvGrpSpPr/>
          <p:nvPr/>
        </p:nvGrpSpPr>
        <p:grpSpPr>
          <a:xfrm>
            <a:off x="4957521" y="1703271"/>
            <a:ext cx="3877638" cy="288032"/>
            <a:chOff x="179512" y="1772816"/>
            <a:chExt cx="1404156" cy="288032"/>
          </a:xfrm>
        </p:grpSpPr>
        <p:cxnSp>
          <p:nvCxnSpPr>
            <p:cNvPr id="19" name="直接连接符 18"/>
            <p:cNvCxnSpPr/>
            <p:nvPr/>
          </p:nvCxnSpPr>
          <p:spPr bwMode="auto">
            <a:xfrm>
              <a:off x="179512" y="2060848"/>
              <a:ext cx="360040" cy="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 flipV="1">
              <a:off x="539552" y="1772816"/>
              <a:ext cx="0" cy="288032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/>
            <p:cNvCxnSpPr/>
            <p:nvPr/>
          </p:nvCxnSpPr>
          <p:spPr bwMode="auto">
            <a:xfrm>
              <a:off x="539552" y="1772816"/>
              <a:ext cx="648072" cy="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连接符 24"/>
            <p:cNvCxnSpPr/>
            <p:nvPr/>
          </p:nvCxnSpPr>
          <p:spPr bwMode="auto">
            <a:xfrm>
              <a:off x="1187624" y="1772816"/>
              <a:ext cx="0" cy="288032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直接连接符 26"/>
            <p:cNvCxnSpPr/>
            <p:nvPr/>
          </p:nvCxnSpPr>
          <p:spPr bwMode="auto">
            <a:xfrm>
              <a:off x="1187624" y="2060848"/>
              <a:ext cx="396044" cy="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组合 29"/>
          <p:cNvGrpSpPr/>
          <p:nvPr/>
        </p:nvGrpSpPr>
        <p:grpSpPr>
          <a:xfrm>
            <a:off x="4716437" y="2387347"/>
            <a:ext cx="4310290" cy="360040"/>
            <a:chOff x="1079612" y="4941168"/>
            <a:chExt cx="4860540" cy="360040"/>
          </a:xfrm>
        </p:grpSpPr>
        <p:cxnSp>
          <p:nvCxnSpPr>
            <p:cNvPr id="31" name="直接连接符 30"/>
            <p:cNvCxnSpPr/>
            <p:nvPr/>
          </p:nvCxnSpPr>
          <p:spPr bwMode="auto">
            <a:xfrm>
              <a:off x="1079612" y="5301208"/>
              <a:ext cx="324036" cy="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直接连接符 31"/>
            <p:cNvCxnSpPr/>
            <p:nvPr/>
          </p:nvCxnSpPr>
          <p:spPr bwMode="auto">
            <a:xfrm flipV="1">
              <a:off x="1403648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直接连接符 32"/>
            <p:cNvCxnSpPr/>
            <p:nvPr/>
          </p:nvCxnSpPr>
          <p:spPr bwMode="auto">
            <a:xfrm>
              <a:off x="1403648" y="4941168"/>
              <a:ext cx="216024" cy="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接连接符 33"/>
            <p:cNvCxnSpPr/>
            <p:nvPr/>
          </p:nvCxnSpPr>
          <p:spPr bwMode="auto">
            <a:xfrm>
              <a:off x="1619672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直接连接符 34"/>
            <p:cNvCxnSpPr/>
            <p:nvPr/>
          </p:nvCxnSpPr>
          <p:spPr bwMode="auto">
            <a:xfrm>
              <a:off x="1619672" y="5301208"/>
              <a:ext cx="216024" cy="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直接连接符 35"/>
            <p:cNvCxnSpPr/>
            <p:nvPr/>
          </p:nvCxnSpPr>
          <p:spPr bwMode="auto">
            <a:xfrm flipV="1">
              <a:off x="1835696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直接连接符 36"/>
            <p:cNvCxnSpPr/>
            <p:nvPr/>
          </p:nvCxnSpPr>
          <p:spPr bwMode="auto">
            <a:xfrm>
              <a:off x="1835696" y="4941168"/>
              <a:ext cx="216024" cy="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直接连接符 37"/>
            <p:cNvCxnSpPr/>
            <p:nvPr/>
          </p:nvCxnSpPr>
          <p:spPr bwMode="auto">
            <a:xfrm>
              <a:off x="2051720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接连接符 38"/>
            <p:cNvCxnSpPr/>
            <p:nvPr/>
          </p:nvCxnSpPr>
          <p:spPr bwMode="auto">
            <a:xfrm>
              <a:off x="2051720" y="5301208"/>
              <a:ext cx="216024" cy="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直接连接符 39"/>
            <p:cNvCxnSpPr/>
            <p:nvPr/>
          </p:nvCxnSpPr>
          <p:spPr bwMode="auto">
            <a:xfrm flipV="1">
              <a:off x="2267744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直接连接符 40"/>
            <p:cNvCxnSpPr/>
            <p:nvPr/>
          </p:nvCxnSpPr>
          <p:spPr bwMode="auto">
            <a:xfrm>
              <a:off x="2267744" y="4941168"/>
              <a:ext cx="216024" cy="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直接连接符 41"/>
            <p:cNvCxnSpPr/>
            <p:nvPr/>
          </p:nvCxnSpPr>
          <p:spPr bwMode="auto">
            <a:xfrm>
              <a:off x="2483768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直接连接符 42"/>
            <p:cNvCxnSpPr/>
            <p:nvPr/>
          </p:nvCxnSpPr>
          <p:spPr bwMode="auto">
            <a:xfrm>
              <a:off x="2483768" y="5301208"/>
              <a:ext cx="216024" cy="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直接连接符 43"/>
            <p:cNvCxnSpPr/>
            <p:nvPr/>
          </p:nvCxnSpPr>
          <p:spPr bwMode="auto">
            <a:xfrm flipV="1">
              <a:off x="2699792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直接连接符 44"/>
            <p:cNvCxnSpPr/>
            <p:nvPr/>
          </p:nvCxnSpPr>
          <p:spPr bwMode="auto">
            <a:xfrm>
              <a:off x="2699792" y="4941168"/>
              <a:ext cx="216024" cy="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直接连接符 45"/>
            <p:cNvCxnSpPr/>
            <p:nvPr/>
          </p:nvCxnSpPr>
          <p:spPr bwMode="auto">
            <a:xfrm>
              <a:off x="2915816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直接连接符 46"/>
            <p:cNvCxnSpPr/>
            <p:nvPr/>
          </p:nvCxnSpPr>
          <p:spPr bwMode="auto">
            <a:xfrm>
              <a:off x="2915816" y="5301208"/>
              <a:ext cx="216024" cy="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接连接符 47"/>
            <p:cNvCxnSpPr/>
            <p:nvPr/>
          </p:nvCxnSpPr>
          <p:spPr bwMode="auto">
            <a:xfrm flipV="1">
              <a:off x="3131840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直接连接符 48"/>
            <p:cNvCxnSpPr/>
            <p:nvPr/>
          </p:nvCxnSpPr>
          <p:spPr bwMode="auto">
            <a:xfrm>
              <a:off x="3131840" y="4941168"/>
              <a:ext cx="216024" cy="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直接连接符 49"/>
            <p:cNvCxnSpPr/>
            <p:nvPr/>
          </p:nvCxnSpPr>
          <p:spPr bwMode="auto">
            <a:xfrm>
              <a:off x="3347864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直接连接符 50"/>
            <p:cNvCxnSpPr/>
            <p:nvPr/>
          </p:nvCxnSpPr>
          <p:spPr bwMode="auto">
            <a:xfrm>
              <a:off x="3347864" y="5301208"/>
              <a:ext cx="216024" cy="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直接连接符 51"/>
            <p:cNvCxnSpPr/>
            <p:nvPr/>
          </p:nvCxnSpPr>
          <p:spPr bwMode="auto">
            <a:xfrm flipV="1">
              <a:off x="3563888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直接连接符 52"/>
            <p:cNvCxnSpPr/>
            <p:nvPr/>
          </p:nvCxnSpPr>
          <p:spPr bwMode="auto">
            <a:xfrm>
              <a:off x="3563888" y="4941168"/>
              <a:ext cx="216024" cy="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直接连接符 53"/>
            <p:cNvCxnSpPr/>
            <p:nvPr/>
          </p:nvCxnSpPr>
          <p:spPr bwMode="auto">
            <a:xfrm>
              <a:off x="3779912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直接连接符 54"/>
            <p:cNvCxnSpPr/>
            <p:nvPr/>
          </p:nvCxnSpPr>
          <p:spPr bwMode="auto">
            <a:xfrm>
              <a:off x="3779912" y="5301208"/>
              <a:ext cx="216024" cy="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直接连接符 55"/>
            <p:cNvCxnSpPr/>
            <p:nvPr/>
          </p:nvCxnSpPr>
          <p:spPr bwMode="auto">
            <a:xfrm flipV="1">
              <a:off x="3995936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直接连接符 56"/>
            <p:cNvCxnSpPr/>
            <p:nvPr/>
          </p:nvCxnSpPr>
          <p:spPr bwMode="auto">
            <a:xfrm>
              <a:off x="3995936" y="4941168"/>
              <a:ext cx="216024" cy="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直接连接符 57"/>
            <p:cNvCxnSpPr/>
            <p:nvPr/>
          </p:nvCxnSpPr>
          <p:spPr bwMode="auto">
            <a:xfrm>
              <a:off x="4211960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直接连接符 58"/>
            <p:cNvCxnSpPr/>
            <p:nvPr/>
          </p:nvCxnSpPr>
          <p:spPr bwMode="auto">
            <a:xfrm>
              <a:off x="4211960" y="5301208"/>
              <a:ext cx="216024" cy="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直接连接符 59"/>
            <p:cNvCxnSpPr/>
            <p:nvPr/>
          </p:nvCxnSpPr>
          <p:spPr bwMode="auto">
            <a:xfrm flipV="1">
              <a:off x="4427984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直接连接符 60"/>
            <p:cNvCxnSpPr/>
            <p:nvPr/>
          </p:nvCxnSpPr>
          <p:spPr bwMode="auto">
            <a:xfrm>
              <a:off x="4427984" y="4941168"/>
              <a:ext cx="216024" cy="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直接连接符 61"/>
            <p:cNvCxnSpPr/>
            <p:nvPr/>
          </p:nvCxnSpPr>
          <p:spPr bwMode="auto">
            <a:xfrm>
              <a:off x="4644008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直接连接符 62"/>
            <p:cNvCxnSpPr/>
            <p:nvPr/>
          </p:nvCxnSpPr>
          <p:spPr bwMode="auto">
            <a:xfrm>
              <a:off x="4644008" y="5301208"/>
              <a:ext cx="216024" cy="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直接连接符 63"/>
            <p:cNvCxnSpPr/>
            <p:nvPr/>
          </p:nvCxnSpPr>
          <p:spPr bwMode="auto">
            <a:xfrm flipV="1">
              <a:off x="4860032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接连接符 64"/>
            <p:cNvCxnSpPr/>
            <p:nvPr/>
          </p:nvCxnSpPr>
          <p:spPr bwMode="auto">
            <a:xfrm>
              <a:off x="4860032" y="4941168"/>
              <a:ext cx="216024" cy="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直接连接符 65"/>
            <p:cNvCxnSpPr/>
            <p:nvPr/>
          </p:nvCxnSpPr>
          <p:spPr bwMode="auto">
            <a:xfrm>
              <a:off x="5076056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直接连接符 66"/>
            <p:cNvCxnSpPr/>
            <p:nvPr/>
          </p:nvCxnSpPr>
          <p:spPr bwMode="auto">
            <a:xfrm>
              <a:off x="5076056" y="5301208"/>
              <a:ext cx="216024" cy="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直接连接符 67"/>
            <p:cNvCxnSpPr/>
            <p:nvPr/>
          </p:nvCxnSpPr>
          <p:spPr bwMode="auto">
            <a:xfrm flipV="1">
              <a:off x="5292080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直接连接符 68"/>
            <p:cNvCxnSpPr/>
            <p:nvPr/>
          </p:nvCxnSpPr>
          <p:spPr bwMode="auto">
            <a:xfrm>
              <a:off x="5292080" y="4941168"/>
              <a:ext cx="216024" cy="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直接连接符 69"/>
            <p:cNvCxnSpPr/>
            <p:nvPr/>
          </p:nvCxnSpPr>
          <p:spPr bwMode="auto">
            <a:xfrm>
              <a:off x="5508104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直接连接符 70"/>
            <p:cNvCxnSpPr/>
            <p:nvPr/>
          </p:nvCxnSpPr>
          <p:spPr bwMode="auto">
            <a:xfrm>
              <a:off x="5508104" y="5301208"/>
              <a:ext cx="216024" cy="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直接连接符 71"/>
            <p:cNvCxnSpPr/>
            <p:nvPr/>
          </p:nvCxnSpPr>
          <p:spPr bwMode="auto">
            <a:xfrm flipV="1">
              <a:off x="5724128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直接连接符 72"/>
            <p:cNvCxnSpPr/>
            <p:nvPr/>
          </p:nvCxnSpPr>
          <p:spPr bwMode="auto">
            <a:xfrm>
              <a:off x="5724128" y="4941168"/>
              <a:ext cx="216024" cy="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83" name="TextBox 82"/>
          <p:cNvSpPr txBox="1"/>
          <p:nvPr/>
        </p:nvSpPr>
        <p:spPr>
          <a:xfrm>
            <a:off x="4045601" y="2378055"/>
            <a:ext cx="828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clock</a:t>
            </a:r>
            <a:endParaRPr lang="zh-CN" altLang="en-US" dirty="0"/>
          </a:p>
        </p:txBody>
      </p:sp>
      <p:cxnSp>
        <p:nvCxnSpPr>
          <p:cNvPr id="106" name="直接连接符 105"/>
          <p:cNvCxnSpPr/>
          <p:nvPr/>
        </p:nvCxnSpPr>
        <p:spPr bwMode="auto">
          <a:xfrm flipV="1">
            <a:off x="5770063" y="1487247"/>
            <a:ext cx="0" cy="2304256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直接连接符 107"/>
          <p:cNvCxnSpPr/>
          <p:nvPr/>
        </p:nvCxnSpPr>
        <p:spPr bwMode="auto">
          <a:xfrm flipV="1">
            <a:off x="6148428" y="1487247"/>
            <a:ext cx="0" cy="2304256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直接连接符 108"/>
          <p:cNvCxnSpPr/>
          <p:nvPr/>
        </p:nvCxnSpPr>
        <p:spPr bwMode="auto">
          <a:xfrm flipV="1">
            <a:off x="7685748" y="1487247"/>
            <a:ext cx="0" cy="2304256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直接连接符 109"/>
          <p:cNvCxnSpPr/>
          <p:nvPr/>
        </p:nvCxnSpPr>
        <p:spPr bwMode="auto">
          <a:xfrm flipV="1">
            <a:off x="8068884" y="1487247"/>
            <a:ext cx="0" cy="2304256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接连接符 111"/>
          <p:cNvCxnSpPr/>
          <p:nvPr/>
        </p:nvCxnSpPr>
        <p:spPr bwMode="auto">
          <a:xfrm>
            <a:off x="4770443" y="3395459"/>
            <a:ext cx="1404156" cy="0"/>
          </a:xfrm>
          <a:prstGeom prst="line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3" name="TextBox 112"/>
          <p:cNvSpPr txBox="1"/>
          <p:nvPr/>
        </p:nvSpPr>
        <p:spPr>
          <a:xfrm>
            <a:off x="4284389" y="1703271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Din</a:t>
            </a:r>
            <a:endParaRPr lang="zh-CN" altLang="en-US" dirty="0"/>
          </a:p>
        </p:txBody>
      </p:sp>
      <p:cxnSp>
        <p:nvCxnSpPr>
          <p:cNvPr id="115" name="直接连接符 114"/>
          <p:cNvCxnSpPr/>
          <p:nvPr/>
        </p:nvCxnSpPr>
        <p:spPr bwMode="auto">
          <a:xfrm flipV="1">
            <a:off x="6153200" y="3071423"/>
            <a:ext cx="0" cy="324036"/>
          </a:xfrm>
          <a:prstGeom prst="line">
            <a:avLst/>
          </a:prstGeom>
          <a:solidFill>
            <a:schemeClr val="accent1"/>
          </a:solidFill>
          <a:ln w="19050" cap="sq" cmpd="sng" algn="ctr">
            <a:solidFill>
              <a:srgbClr val="E52E09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35" name="组合 134"/>
          <p:cNvGrpSpPr/>
          <p:nvPr/>
        </p:nvGrpSpPr>
        <p:grpSpPr>
          <a:xfrm>
            <a:off x="6153200" y="3071423"/>
            <a:ext cx="383137" cy="324036"/>
            <a:chOff x="6153200" y="3071423"/>
            <a:chExt cx="383137" cy="324036"/>
          </a:xfrm>
        </p:grpSpPr>
        <p:cxnSp>
          <p:nvCxnSpPr>
            <p:cNvPr id="117" name="直接连接符 116"/>
            <p:cNvCxnSpPr/>
            <p:nvPr/>
          </p:nvCxnSpPr>
          <p:spPr bwMode="auto">
            <a:xfrm>
              <a:off x="6153200" y="3071423"/>
              <a:ext cx="383137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rgbClr val="E52E09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直接连接符 118"/>
            <p:cNvCxnSpPr/>
            <p:nvPr/>
          </p:nvCxnSpPr>
          <p:spPr bwMode="auto">
            <a:xfrm>
              <a:off x="6536337" y="3071423"/>
              <a:ext cx="0" cy="324036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rgbClr val="E52E09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0" name="TextBox 119"/>
          <p:cNvSpPr txBox="1"/>
          <p:nvPr/>
        </p:nvSpPr>
        <p:spPr>
          <a:xfrm>
            <a:off x="5961631" y="3791503"/>
            <a:ext cx="1149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Detect the </a:t>
            </a:r>
            <a:r>
              <a:rPr lang="en-US" altLang="zh-CN" dirty="0" err="1" smtClean="0"/>
              <a:t>posedge</a:t>
            </a:r>
            <a:endParaRPr lang="zh-CN" altLang="en-US" dirty="0"/>
          </a:p>
        </p:txBody>
      </p:sp>
      <p:cxnSp>
        <p:nvCxnSpPr>
          <p:cNvPr id="123" name="直接连接符 122"/>
          <p:cNvCxnSpPr/>
          <p:nvPr/>
        </p:nvCxnSpPr>
        <p:spPr bwMode="auto">
          <a:xfrm>
            <a:off x="6536336" y="3395459"/>
            <a:ext cx="1532549" cy="0"/>
          </a:xfrm>
          <a:prstGeom prst="line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4" name="TextBox 123"/>
          <p:cNvSpPr txBox="1"/>
          <p:nvPr/>
        </p:nvSpPr>
        <p:spPr>
          <a:xfrm>
            <a:off x="4105986" y="3071050"/>
            <a:ext cx="86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Dout</a:t>
            </a:r>
            <a:endParaRPr lang="zh-CN" altLang="en-US" dirty="0"/>
          </a:p>
        </p:txBody>
      </p:sp>
      <p:cxnSp>
        <p:nvCxnSpPr>
          <p:cNvPr id="127" name="直接连接符 126"/>
          <p:cNvCxnSpPr/>
          <p:nvPr/>
        </p:nvCxnSpPr>
        <p:spPr bwMode="auto">
          <a:xfrm flipV="1">
            <a:off x="8068884" y="3071423"/>
            <a:ext cx="0" cy="324036"/>
          </a:xfrm>
          <a:prstGeom prst="line">
            <a:avLst/>
          </a:prstGeom>
          <a:solidFill>
            <a:schemeClr val="accent1"/>
          </a:solidFill>
          <a:ln w="19050" cap="sq" cmpd="sng" algn="ctr">
            <a:solidFill>
              <a:srgbClr val="E52E09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直接连接符 128"/>
          <p:cNvCxnSpPr/>
          <p:nvPr/>
        </p:nvCxnSpPr>
        <p:spPr bwMode="auto">
          <a:xfrm>
            <a:off x="8452021" y="3071423"/>
            <a:ext cx="0" cy="324036"/>
          </a:xfrm>
          <a:prstGeom prst="line">
            <a:avLst/>
          </a:prstGeom>
          <a:solidFill>
            <a:schemeClr val="accent1"/>
          </a:solidFill>
          <a:ln w="19050" cap="sq" cmpd="sng" algn="ctr">
            <a:solidFill>
              <a:srgbClr val="E52E09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36" name="组合 135"/>
          <p:cNvGrpSpPr/>
          <p:nvPr/>
        </p:nvGrpSpPr>
        <p:grpSpPr>
          <a:xfrm>
            <a:off x="8068884" y="3071423"/>
            <a:ext cx="862059" cy="324036"/>
            <a:chOff x="8068884" y="3071423"/>
            <a:chExt cx="862059" cy="324036"/>
          </a:xfrm>
        </p:grpSpPr>
        <p:cxnSp>
          <p:nvCxnSpPr>
            <p:cNvPr id="128" name="直接连接符 127"/>
            <p:cNvCxnSpPr/>
            <p:nvPr/>
          </p:nvCxnSpPr>
          <p:spPr bwMode="auto">
            <a:xfrm>
              <a:off x="8068884" y="3071423"/>
              <a:ext cx="383137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rgbClr val="E52E09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1" name="直接连接符 130"/>
            <p:cNvCxnSpPr/>
            <p:nvPr/>
          </p:nvCxnSpPr>
          <p:spPr bwMode="auto">
            <a:xfrm>
              <a:off x="8452022" y="3395459"/>
              <a:ext cx="478921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2" name="TextBox 131"/>
          <p:cNvSpPr txBox="1"/>
          <p:nvPr/>
        </p:nvSpPr>
        <p:spPr>
          <a:xfrm>
            <a:off x="7877315" y="3791503"/>
            <a:ext cx="1149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Detect the </a:t>
            </a:r>
            <a:r>
              <a:rPr lang="en-US" altLang="zh-CN" dirty="0" err="1" smtClean="0"/>
              <a:t>negedge</a:t>
            </a:r>
            <a:endParaRPr lang="zh-CN" altLang="en-US" dirty="0"/>
          </a:p>
        </p:txBody>
      </p:sp>
      <p:sp>
        <p:nvSpPr>
          <p:cNvPr id="134" name="圆角矩形 133"/>
          <p:cNvSpPr/>
          <p:nvPr/>
        </p:nvSpPr>
        <p:spPr bwMode="auto">
          <a:xfrm>
            <a:off x="611349" y="3732567"/>
            <a:ext cx="3600821" cy="1388621"/>
          </a:xfrm>
          <a:prstGeom prst="roundRect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华文细黑" pitchFamily="2" charset="-122"/>
                <a:ea typeface="华文细黑" pitchFamily="2" charset="-122"/>
              </a:rPr>
              <a:t>有时</a:t>
            </a:r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，</a:t>
            </a:r>
            <a:r>
              <a:rPr lang="zh-CN" altLang="en-US" sz="2400" dirty="0">
                <a:latin typeface="华文细黑" pitchFamily="2" charset="-122"/>
                <a:ea typeface="华文细黑" pitchFamily="2" charset="-122"/>
              </a:rPr>
              <a:t>为了避免边沿形状不好导致检测</a:t>
            </a:r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失误，会用</a:t>
            </a:r>
            <a:r>
              <a:rPr lang="en-US" altLang="zh-CN" sz="2400" dirty="0" smtClean="0">
                <a:latin typeface="华文细黑" pitchFamily="2" charset="-122"/>
                <a:ea typeface="华文细黑" pitchFamily="2" charset="-122"/>
              </a:rPr>
              <a:t>2-3</a:t>
            </a:r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级移位寄存器。</a:t>
            </a:r>
            <a:endParaRPr lang="en-US" altLang="zh-CN" sz="2400" dirty="0" smtClean="0">
              <a:latin typeface="华文细黑" pitchFamily="2" charset="-122"/>
              <a:ea typeface="华文细黑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0" y="1344068"/>
            <a:ext cx="4427984" cy="1362636"/>
            <a:chOff x="0" y="1344068"/>
            <a:chExt cx="4427984" cy="1362636"/>
          </a:xfrm>
        </p:grpSpPr>
        <p:sp>
          <p:nvSpPr>
            <p:cNvPr id="7" name="矩形 6"/>
            <p:cNvSpPr/>
            <p:nvPr/>
          </p:nvSpPr>
          <p:spPr bwMode="auto">
            <a:xfrm>
              <a:off x="1560231" y="1626584"/>
              <a:ext cx="900100" cy="1080120"/>
            </a:xfrm>
            <a:prstGeom prst="rect">
              <a:avLst/>
            </a:prstGeom>
            <a:noFill/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24227" y="1698592"/>
              <a:ext cx="450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D</a:t>
              </a:r>
              <a:endParaRPr lang="zh-CN" altLang="en-US" dirty="0"/>
            </a:p>
          </p:txBody>
        </p:sp>
        <p:sp>
          <p:nvSpPr>
            <p:cNvPr id="9" name="等腰三角形 8"/>
            <p:cNvSpPr/>
            <p:nvPr/>
          </p:nvSpPr>
          <p:spPr bwMode="auto">
            <a:xfrm rot="5400000">
              <a:off x="1519727" y="2387169"/>
              <a:ext cx="225025" cy="144016"/>
            </a:xfrm>
            <a:prstGeom prst="triangle">
              <a:avLst/>
            </a:prstGeom>
            <a:noFill/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0111" y="2274656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clock</a:t>
              </a:r>
              <a:endParaRPr lang="zh-CN" altLang="en-US" dirty="0"/>
            </a:p>
          </p:txBody>
        </p:sp>
        <p:cxnSp>
          <p:nvCxnSpPr>
            <p:cNvPr id="12" name="直接连接符 11"/>
            <p:cNvCxnSpPr>
              <a:stCxn id="9" idx="3"/>
            </p:cNvCxnSpPr>
            <p:nvPr/>
          </p:nvCxnSpPr>
          <p:spPr bwMode="auto">
            <a:xfrm flipH="1" flipV="1">
              <a:off x="1135241" y="2459177"/>
              <a:ext cx="424991" cy="1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TextBox 12"/>
            <p:cNvSpPr txBox="1"/>
            <p:nvPr/>
          </p:nvSpPr>
          <p:spPr>
            <a:xfrm>
              <a:off x="2100291" y="1698592"/>
              <a:ext cx="252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Q</a:t>
              </a:r>
              <a:endParaRPr lang="zh-CN" altLang="en-US" dirty="0"/>
            </a:p>
          </p:txBody>
        </p:sp>
        <p:cxnSp>
          <p:nvCxnSpPr>
            <p:cNvPr id="15" name="直接连接符 14"/>
            <p:cNvCxnSpPr/>
            <p:nvPr/>
          </p:nvCxnSpPr>
          <p:spPr bwMode="auto">
            <a:xfrm flipH="1">
              <a:off x="1164187" y="1883258"/>
              <a:ext cx="396044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接连接符 16"/>
            <p:cNvCxnSpPr/>
            <p:nvPr/>
          </p:nvCxnSpPr>
          <p:spPr bwMode="auto">
            <a:xfrm>
              <a:off x="2460331" y="1883258"/>
              <a:ext cx="432048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TextBox 28"/>
            <p:cNvSpPr txBox="1"/>
            <p:nvPr/>
          </p:nvSpPr>
          <p:spPr>
            <a:xfrm>
              <a:off x="0" y="1649559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Din</a:t>
              </a:r>
              <a:endParaRPr lang="zh-CN" altLang="en-US" dirty="0"/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1362209" y="1410560"/>
              <a:ext cx="1530170" cy="472698"/>
              <a:chOff x="1853698" y="1772816"/>
              <a:chExt cx="1530170" cy="472698"/>
            </a:xfrm>
          </p:grpSpPr>
          <p:cxnSp>
            <p:nvCxnSpPr>
              <p:cNvPr id="85" name="直接连接符 84"/>
              <p:cNvCxnSpPr/>
              <p:nvPr/>
            </p:nvCxnSpPr>
            <p:spPr bwMode="auto">
              <a:xfrm flipV="1">
                <a:off x="1853698" y="1772816"/>
                <a:ext cx="0" cy="472698"/>
              </a:xfrm>
              <a:prstGeom prst="line">
                <a:avLst/>
              </a:prstGeom>
              <a:solidFill>
                <a:schemeClr val="accent1"/>
              </a:solidFill>
              <a:ln w="19050" cap="sq" cmpd="sng" algn="ctr">
                <a:solidFill>
                  <a:schemeClr val="tx1"/>
                </a:solidFill>
                <a:prstDash val="solid"/>
                <a:round/>
                <a:headEnd type="oval" w="med" len="med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7" name="直接连接符 86"/>
              <p:cNvCxnSpPr/>
              <p:nvPr/>
            </p:nvCxnSpPr>
            <p:spPr bwMode="auto">
              <a:xfrm>
                <a:off x="1864567" y="1772816"/>
                <a:ext cx="1340979" cy="0"/>
              </a:xfrm>
              <a:prstGeom prst="line">
                <a:avLst/>
              </a:prstGeom>
              <a:solidFill>
                <a:schemeClr val="accent1"/>
              </a:solidFill>
              <a:ln w="19050" cap="sq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9" name="直接连接符 88"/>
              <p:cNvCxnSpPr/>
              <p:nvPr/>
            </p:nvCxnSpPr>
            <p:spPr bwMode="auto">
              <a:xfrm>
                <a:off x="3205546" y="1772816"/>
                <a:ext cx="0" cy="236349"/>
              </a:xfrm>
              <a:prstGeom prst="line">
                <a:avLst/>
              </a:prstGeom>
              <a:solidFill>
                <a:schemeClr val="accent1"/>
              </a:solidFill>
              <a:ln w="19050" cap="sq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1" name="直接连接符 90"/>
              <p:cNvCxnSpPr/>
              <p:nvPr/>
            </p:nvCxnSpPr>
            <p:spPr bwMode="auto">
              <a:xfrm>
                <a:off x="3205546" y="2009165"/>
                <a:ext cx="178322" cy="0"/>
              </a:xfrm>
              <a:prstGeom prst="line">
                <a:avLst/>
              </a:prstGeom>
              <a:solidFill>
                <a:schemeClr val="accent1"/>
              </a:solidFill>
              <a:ln w="19050" cap="sq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01" name="组合 100"/>
            <p:cNvGrpSpPr/>
            <p:nvPr/>
          </p:nvGrpSpPr>
          <p:grpSpPr>
            <a:xfrm>
              <a:off x="2239285" y="1429613"/>
              <a:ext cx="1184108" cy="670489"/>
              <a:chOff x="2730774" y="1791869"/>
              <a:chExt cx="1184108" cy="670489"/>
            </a:xfrm>
          </p:grpSpPr>
          <p:sp>
            <p:nvSpPr>
              <p:cNvPr id="94" name="弧形 93"/>
              <p:cNvSpPr/>
              <p:nvPr/>
            </p:nvSpPr>
            <p:spPr bwMode="auto">
              <a:xfrm rot="2700000">
                <a:off x="2730329" y="1792314"/>
                <a:ext cx="670489" cy="669600"/>
              </a:xfrm>
              <a:prstGeom prst="arc">
                <a:avLst/>
              </a:prstGeom>
              <a:noFill/>
              <a:ln w="19050" cap="sq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PGothic" pitchFamily="34" charset="-128"/>
                </a:endParaRPr>
              </a:p>
            </p:txBody>
          </p:sp>
          <p:sp>
            <p:nvSpPr>
              <p:cNvPr id="95" name="弧形 94"/>
              <p:cNvSpPr/>
              <p:nvPr/>
            </p:nvSpPr>
            <p:spPr bwMode="auto">
              <a:xfrm rot="2700000">
                <a:off x="2802337" y="1792314"/>
                <a:ext cx="670489" cy="669600"/>
              </a:xfrm>
              <a:prstGeom prst="arc">
                <a:avLst/>
              </a:prstGeom>
              <a:noFill/>
              <a:ln w="19050" cap="sq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PGothic" pitchFamily="34" charset="-128"/>
                </a:endParaRPr>
              </a:p>
            </p:txBody>
          </p:sp>
          <p:sp>
            <p:nvSpPr>
              <p:cNvPr id="100" name="弧形 99"/>
              <p:cNvSpPr/>
              <p:nvPr/>
            </p:nvSpPr>
            <p:spPr bwMode="auto">
              <a:xfrm>
                <a:off x="2943793" y="1890990"/>
                <a:ext cx="971089" cy="457890"/>
              </a:xfrm>
              <a:prstGeom prst="arc">
                <a:avLst>
                  <a:gd name="adj1" fmla="val 15685896"/>
                  <a:gd name="adj2" fmla="val 6145294"/>
                </a:avLst>
              </a:prstGeom>
              <a:noFill/>
              <a:ln w="19050" cap="sq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PGothic" pitchFamily="34" charset="-128"/>
                </a:endParaRPr>
              </a:p>
            </p:txBody>
          </p:sp>
        </p:grpSp>
        <p:cxnSp>
          <p:nvCxnSpPr>
            <p:cNvPr id="103" name="直接连接符 102"/>
            <p:cNvCxnSpPr/>
            <p:nvPr/>
          </p:nvCxnSpPr>
          <p:spPr bwMode="auto">
            <a:xfrm>
              <a:off x="3423393" y="1757679"/>
              <a:ext cx="535859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4" name="TextBox 103"/>
            <p:cNvSpPr txBox="1"/>
            <p:nvPr/>
          </p:nvSpPr>
          <p:spPr>
            <a:xfrm>
              <a:off x="3565926" y="1344068"/>
              <a:ext cx="86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/>
                <a:t>Dout</a:t>
              </a:r>
              <a:endParaRPr lang="zh-CN" altLang="en-US" dirty="0"/>
            </a:p>
          </p:txBody>
        </p:sp>
        <p:sp>
          <p:nvSpPr>
            <p:cNvPr id="2" name="等腰三角形 1"/>
            <p:cNvSpPr/>
            <p:nvPr/>
          </p:nvSpPr>
          <p:spPr bwMode="auto">
            <a:xfrm rot="5400000">
              <a:off x="708040" y="1682041"/>
              <a:ext cx="491278" cy="421015"/>
            </a:xfrm>
            <a:prstGeom prst="triangle">
              <a:avLst/>
            </a:prstGeom>
            <a:noFill/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cxnSp>
          <p:nvCxnSpPr>
            <p:cNvPr id="11" name="直接连接符 10"/>
            <p:cNvCxnSpPr>
              <a:stCxn id="2" idx="3"/>
            </p:cNvCxnSpPr>
            <p:nvPr/>
          </p:nvCxnSpPr>
          <p:spPr bwMode="auto">
            <a:xfrm flipH="1" flipV="1">
              <a:off x="480111" y="1892548"/>
              <a:ext cx="263061" cy="1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0478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Switch </a:t>
            </a:r>
            <a:r>
              <a:rPr lang="en-US" altLang="zh-CN" dirty="0" err="1" smtClean="0"/>
              <a:t>debouncing</a:t>
            </a:r>
            <a:r>
              <a:rPr lang="en-US" altLang="zh-CN" dirty="0" smtClean="0"/>
              <a:t> with shift register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3D094D5-D477-459A-B01D-A9410A33A015}" type="datetime1">
              <a:rPr lang="zh-CN" altLang="en-US" smtClean="0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524C93-E27A-49D6-8D52-2EFB19DB6B1C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89669"/>
              </p:ext>
            </p:extLst>
          </p:nvPr>
        </p:nvGraphicFramePr>
        <p:xfrm>
          <a:off x="753158" y="1340768"/>
          <a:ext cx="6485556" cy="1944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2" r:id="rId3" imgW="4258782" imgH="1273705" progId="Visio.Drawing.11">
                  <p:embed/>
                </p:oleObj>
              </mc:Choice>
              <mc:Fallback>
                <p:oleObj r:id="rId3" imgW="4258782" imgH="127370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158" y="1340768"/>
                        <a:ext cx="6485556" cy="19442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" name="组合 102"/>
          <p:cNvGrpSpPr/>
          <p:nvPr/>
        </p:nvGrpSpPr>
        <p:grpSpPr>
          <a:xfrm>
            <a:off x="1079612" y="3609020"/>
            <a:ext cx="5904656" cy="452512"/>
            <a:chOff x="1079612" y="4221088"/>
            <a:chExt cx="5904656" cy="452512"/>
          </a:xfrm>
        </p:grpSpPr>
        <p:cxnSp>
          <p:nvCxnSpPr>
            <p:cNvPr id="10" name="直接连接符 9"/>
            <p:cNvCxnSpPr/>
            <p:nvPr/>
          </p:nvCxnSpPr>
          <p:spPr bwMode="auto">
            <a:xfrm>
              <a:off x="1079612" y="4221089"/>
              <a:ext cx="1080120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直接连接符 11"/>
            <p:cNvCxnSpPr/>
            <p:nvPr/>
          </p:nvCxnSpPr>
          <p:spPr bwMode="auto">
            <a:xfrm>
              <a:off x="2159732" y="4221088"/>
              <a:ext cx="0" cy="324036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任意多边形 12"/>
            <p:cNvSpPr/>
            <p:nvPr/>
          </p:nvSpPr>
          <p:spPr bwMode="auto">
            <a:xfrm>
              <a:off x="2167467" y="4267200"/>
              <a:ext cx="338902" cy="406400"/>
            </a:xfrm>
            <a:custGeom>
              <a:avLst/>
              <a:gdLst>
                <a:gd name="connsiteX0" fmla="*/ 0 w 338902"/>
                <a:gd name="connsiteY0" fmla="*/ 259644 h 406400"/>
                <a:gd name="connsiteX1" fmla="*/ 11289 w 338902"/>
                <a:gd name="connsiteY1" fmla="*/ 203200 h 406400"/>
                <a:gd name="connsiteX2" fmla="*/ 33866 w 338902"/>
                <a:gd name="connsiteY2" fmla="*/ 169333 h 406400"/>
                <a:gd name="connsiteX3" fmla="*/ 56444 w 338902"/>
                <a:gd name="connsiteY3" fmla="*/ 101600 h 406400"/>
                <a:gd name="connsiteX4" fmla="*/ 79022 w 338902"/>
                <a:gd name="connsiteY4" fmla="*/ 33867 h 406400"/>
                <a:gd name="connsiteX5" fmla="*/ 90311 w 338902"/>
                <a:gd name="connsiteY5" fmla="*/ 0 h 406400"/>
                <a:gd name="connsiteX6" fmla="*/ 101600 w 338902"/>
                <a:gd name="connsiteY6" fmla="*/ 33867 h 406400"/>
                <a:gd name="connsiteX7" fmla="*/ 112889 w 338902"/>
                <a:gd name="connsiteY7" fmla="*/ 270933 h 406400"/>
                <a:gd name="connsiteX8" fmla="*/ 135466 w 338902"/>
                <a:gd name="connsiteY8" fmla="*/ 203200 h 406400"/>
                <a:gd name="connsiteX9" fmla="*/ 146755 w 338902"/>
                <a:gd name="connsiteY9" fmla="*/ 169333 h 406400"/>
                <a:gd name="connsiteX10" fmla="*/ 180622 w 338902"/>
                <a:gd name="connsiteY10" fmla="*/ 203200 h 406400"/>
                <a:gd name="connsiteX11" fmla="*/ 214489 w 338902"/>
                <a:gd name="connsiteY11" fmla="*/ 203200 h 406400"/>
                <a:gd name="connsiteX12" fmla="*/ 237066 w 338902"/>
                <a:gd name="connsiteY12" fmla="*/ 270933 h 406400"/>
                <a:gd name="connsiteX13" fmla="*/ 248355 w 338902"/>
                <a:gd name="connsiteY13" fmla="*/ 304800 h 406400"/>
                <a:gd name="connsiteX14" fmla="*/ 270933 w 338902"/>
                <a:gd name="connsiteY14" fmla="*/ 248356 h 406400"/>
                <a:gd name="connsiteX15" fmla="*/ 282222 w 338902"/>
                <a:gd name="connsiteY15" fmla="*/ 282222 h 406400"/>
                <a:gd name="connsiteX16" fmla="*/ 293511 w 338902"/>
                <a:gd name="connsiteY16" fmla="*/ 338667 h 406400"/>
                <a:gd name="connsiteX17" fmla="*/ 316089 w 338902"/>
                <a:gd name="connsiteY17" fmla="*/ 406400 h 406400"/>
                <a:gd name="connsiteX18" fmla="*/ 338666 w 338902"/>
                <a:gd name="connsiteY18" fmla="*/ 349956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8902" h="406400">
                  <a:moveTo>
                    <a:pt x="0" y="259644"/>
                  </a:moveTo>
                  <a:cubicBezTo>
                    <a:pt x="3763" y="240829"/>
                    <a:pt x="4552" y="221166"/>
                    <a:pt x="11289" y="203200"/>
                  </a:cubicBezTo>
                  <a:cubicBezTo>
                    <a:pt x="16053" y="190496"/>
                    <a:pt x="28356" y="181731"/>
                    <a:pt x="33866" y="169333"/>
                  </a:cubicBezTo>
                  <a:cubicBezTo>
                    <a:pt x="43532" y="147585"/>
                    <a:pt x="48918" y="124178"/>
                    <a:pt x="56444" y="101600"/>
                  </a:cubicBezTo>
                  <a:lnTo>
                    <a:pt x="79022" y="33867"/>
                  </a:lnTo>
                  <a:lnTo>
                    <a:pt x="90311" y="0"/>
                  </a:lnTo>
                  <a:cubicBezTo>
                    <a:pt x="94074" y="11289"/>
                    <a:pt x="100612" y="22008"/>
                    <a:pt x="101600" y="33867"/>
                  </a:cubicBezTo>
                  <a:cubicBezTo>
                    <a:pt x="108170" y="112705"/>
                    <a:pt x="97374" y="193358"/>
                    <a:pt x="112889" y="270933"/>
                  </a:cubicBezTo>
                  <a:cubicBezTo>
                    <a:pt x="117556" y="294270"/>
                    <a:pt x="127940" y="225778"/>
                    <a:pt x="135466" y="203200"/>
                  </a:cubicBezTo>
                  <a:lnTo>
                    <a:pt x="146755" y="169333"/>
                  </a:lnTo>
                  <a:cubicBezTo>
                    <a:pt x="158044" y="180622"/>
                    <a:pt x="171766" y="189916"/>
                    <a:pt x="180622" y="203200"/>
                  </a:cubicBezTo>
                  <a:cubicBezTo>
                    <a:pt x="203991" y="238254"/>
                    <a:pt x="176429" y="260291"/>
                    <a:pt x="214489" y="203200"/>
                  </a:cubicBezTo>
                  <a:lnTo>
                    <a:pt x="237066" y="270933"/>
                  </a:lnTo>
                  <a:lnTo>
                    <a:pt x="248355" y="304800"/>
                  </a:lnTo>
                  <a:cubicBezTo>
                    <a:pt x="255881" y="285985"/>
                    <a:pt x="254072" y="259596"/>
                    <a:pt x="270933" y="248356"/>
                  </a:cubicBezTo>
                  <a:cubicBezTo>
                    <a:pt x="280834" y="241755"/>
                    <a:pt x="279336" y="270678"/>
                    <a:pt x="282222" y="282222"/>
                  </a:cubicBezTo>
                  <a:cubicBezTo>
                    <a:pt x="286876" y="300837"/>
                    <a:pt x="288462" y="320155"/>
                    <a:pt x="293511" y="338667"/>
                  </a:cubicBezTo>
                  <a:cubicBezTo>
                    <a:pt x="299773" y="361627"/>
                    <a:pt x="316089" y="406400"/>
                    <a:pt x="316089" y="406400"/>
                  </a:cubicBezTo>
                  <a:cubicBezTo>
                    <a:pt x="342840" y="366271"/>
                    <a:pt x="338666" y="386101"/>
                    <a:pt x="338666" y="349956"/>
                  </a:cubicBezTo>
                </a:path>
              </a:pathLst>
            </a:custGeom>
            <a:noFill/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cxnSp>
          <p:nvCxnSpPr>
            <p:cNvPr id="15" name="直接连接符 14"/>
            <p:cNvCxnSpPr>
              <a:stCxn id="13" idx="17"/>
            </p:cNvCxnSpPr>
            <p:nvPr/>
          </p:nvCxnSpPr>
          <p:spPr bwMode="auto">
            <a:xfrm>
              <a:off x="2483556" y="4673600"/>
              <a:ext cx="2989808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任意多边形 15"/>
            <p:cNvSpPr/>
            <p:nvPr/>
          </p:nvSpPr>
          <p:spPr bwMode="auto">
            <a:xfrm>
              <a:off x="5473364" y="4357511"/>
              <a:ext cx="248355" cy="316089"/>
            </a:xfrm>
            <a:custGeom>
              <a:avLst/>
              <a:gdLst>
                <a:gd name="connsiteX0" fmla="*/ 0 w 248355"/>
                <a:gd name="connsiteY0" fmla="*/ 316089 h 316089"/>
                <a:gd name="connsiteX1" fmla="*/ 11288 w 248355"/>
                <a:gd name="connsiteY1" fmla="*/ 214489 h 316089"/>
                <a:gd name="connsiteX2" fmla="*/ 33866 w 248355"/>
                <a:gd name="connsiteY2" fmla="*/ 146756 h 316089"/>
                <a:gd name="connsiteX3" fmla="*/ 45155 w 248355"/>
                <a:gd name="connsiteY3" fmla="*/ 112889 h 316089"/>
                <a:gd name="connsiteX4" fmla="*/ 90311 w 248355"/>
                <a:gd name="connsiteY4" fmla="*/ 214489 h 316089"/>
                <a:gd name="connsiteX5" fmla="*/ 101600 w 248355"/>
                <a:gd name="connsiteY5" fmla="*/ 248356 h 316089"/>
                <a:gd name="connsiteX6" fmla="*/ 124177 w 248355"/>
                <a:gd name="connsiteY6" fmla="*/ 146756 h 316089"/>
                <a:gd name="connsiteX7" fmla="*/ 135466 w 248355"/>
                <a:gd name="connsiteY7" fmla="*/ 112889 h 316089"/>
                <a:gd name="connsiteX8" fmla="*/ 146755 w 248355"/>
                <a:gd name="connsiteY8" fmla="*/ 237067 h 316089"/>
                <a:gd name="connsiteX9" fmla="*/ 169333 w 248355"/>
                <a:gd name="connsiteY9" fmla="*/ 169333 h 316089"/>
                <a:gd name="connsiteX10" fmla="*/ 203200 w 248355"/>
                <a:gd name="connsiteY10" fmla="*/ 0 h 316089"/>
                <a:gd name="connsiteX11" fmla="*/ 225777 w 248355"/>
                <a:gd name="connsiteY11" fmla="*/ 112889 h 316089"/>
                <a:gd name="connsiteX12" fmla="*/ 248355 w 248355"/>
                <a:gd name="connsiteY12" fmla="*/ 248356 h 316089"/>
                <a:gd name="connsiteX13" fmla="*/ 248355 w 248355"/>
                <a:gd name="connsiteY13" fmla="*/ 67733 h 31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5" h="316089">
                  <a:moveTo>
                    <a:pt x="0" y="316089"/>
                  </a:moveTo>
                  <a:cubicBezTo>
                    <a:pt x="3763" y="282222"/>
                    <a:pt x="4605" y="247902"/>
                    <a:pt x="11288" y="214489"/>
                  </a:cubicBezTo>
                  <a:cubicBezTo>
                    <a:pt x="15955" y="191152"/>
                    <a:pt x="26340" y="169334"/>
                    <a:pt x="33866" y="146756"/>
                  </a:cubicBezTo>
                  <a:lnTo>
                    <a:pt x="45155" y="112889"/>
                  </a:lnTo>
                  <a:cubicBezTo>
                    <a:pt x="80934" y="166558"/>
                    <a:pt x="63443" y="133885"/>
                    <a:pt x="90311" y="214489"/>
                  </a:cubicBezTo>
                  <a:lnTo>
                    <a:pt x="101600" y="248356"/>
                  </a:lnTo>
                  <a:cubicBezTo>
                    <a:pt x="127013" y="172111"/>
                    <a:pt x="97684" y="265973"/>
                    <a:pt x="124177" y="146756"/>
                  </a:cubicBezTo>
                  <a:cubicBezTo>
                    <a:pt x="126758" y="135140"/>
                    <a:pt x="131703" y="124178"/>
                    <a:pt x="135466" y="112889"/>
                  </a:cubicBezTo>
                  <a:cubicBezTo>
                    <a:pt x="139229" y="154282"/>
                    <a:pt x="125371" y="201427"/>
                    <a:pt x="146755" y="237067"/>
                  </a:cubicBezTo>
                  <a:cubicBezTo>
                    <a:pt x="159000" y="257475"/>
                    <a:pt x="161807" y="191911"/>
                    <a:pt x="169333" y="169333"/>
                  </a:cubicBezTo>
                  <a:cubicBezTo>
                    <a:pt x="187536" y="114725"/>
                    <a:pt x="203200" y="0"/>
                    <a:pt x="203200" y="0"/>
                  </a:cubicBezTo>
                  <a:cubicBezTo>
                    <a:pt x="210726" y="37630"/>
                    <a:pt x="219468" y="75036"/>
                    <a:pt x="225777" y="112889"/>
                  </a:cubicBezTo>
                  <a:cubicBezTo>
                    <a:pt x="233303" y="158045"/>
                    <a:pt x="248355" y="294135"/>
                    <a:pt x="248355" y="248356"/>
                  </a:cubicBezTo>
                  <a:lnTo>
                    <a:pt x="248355" y="67733"/>
                  </a:lnTo>
                </a:path>
              </a:pathLst>
            </a:custGeom>
            <a:noFill/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7" name="任意多边形 16"/>
            <p:cNvSpPr/>
            <p:nvPr/>
          </p:nvSpPr>
          <p:spPr bwMode="auto">
            <a:xfrm>
              <a:off x="5721718" y="4221089"/>
              <a:ext cx="119301" cy="271889"/>
            </a:xfrm>
            <a:custGeom>
              <a:avLst/>
              <a:gdLst>
                <a:gd name="connsiteX0" fmla="*/ 0 w 103012"/>
                <a:gd name="connsiteY0" fmla="*/ 214489 h 214489"/>
                <a:gd name="connsiteX1" fmla="*/ 33867 w 103012"/>
                <a:gd name="connsiteY1" fmla="*/ 101600 h 214489"/>
                <a:gd name="connsiteX2" fmla="*/ 56445 w 103012"/>
                <a:gd name="connsiteY2" fmla="*/ 33867 h 214489"/>
                <a:gd name="connsiteX3" fmla="*/ 67733 w 103012"/>
                <a:gd name="connsiteY3" fmla="*/ 67733 h 214489"/>
                <a:gd name="connsiteX4" fmla="*/ 79022 w 103012"/>
                <a:gd name="connsiteY4" fmla="*/ 203200 h 214489"/>
                <a:gd name="connsiteX5" fmla="*/ 90311 w 103012"/>
                <a:gd name="connsiteY5" fmla="*/ 135467 h 214489"/>
                <a:gd name="connsiteX6" fmla="*/ 101600 w 103012"/>
                <a:gd name="connsiteY6" fmla="*/ 0 h 21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12" h="214489">
                  <a:moveTo>
                    <a:pt x="0" y="214489"/>
                  </a:moveTo>
                  <a:cubicBezTo>
                    <a:pt x="48127" y="94170"/>
                    <a:pt x="1160" y="221525"/>
                    <a:pt x="33867" y="101600"/>
                  </a:cubicBezTo>
                  <a:cubicBezTo>
                    <a:pt x="40129" y="78640"/>
                    <a:pt x="56445" y="33867"/>
                    <a:pt x="56445" y="33867"/>
                  </a:cubicBezTo>
                  <a:cubicBezTo>
                    <a:pt x="60208" y="45156"/>
                    <a:pt x="66160" y="55938"/>
                    <a:pt x="67733" y="67733"/>
                  </a:cubicBezTo>
                  <a:cubicBezTo>
                    <a:pt x="73721" y="112648"/>
                    <a:pt x="64693" y="160213"/>
                    <a:pt x="79022" y="203200"/>
                  </a:cubicBezTo>
                  <a:cubicBezTo>
                    <a:pt x="86260" y="224915"/>
                    <a:pt x="85822" y="157912"/>
                    <a:pt x="90311" y="135467"/>
                  </a:cubicBezTo>
                  <a:cubicBezTo>
                    <a:pt x="108901" y="42517"/>
                    <a:pt x="101600" y="141895"/>
                    <a:pt x="101600" y="0"/>
                  </a:cubicBezTo>
                </a:path>
              </a:pathLst>
            </a:custGeom>
            <a:noFill/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 bwMode="auto">
            <a:xfrm flipV="1">
              <a:off x="5841020" y="4221088"/>
              <a:ext cx="1143248" cy="1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0" name="组合 99"/>
          <p:cNvGrpSpPr/>
          <p:nvPr/>
        </p:nvGrpSpPr>
        <p:grpSpPr>
          <a:xfrm>
            <a:off x="1079612" y="4329100"/>
            <a:ext cx="5724636" cy="360040"/>
            <a:chOff x="1079612" y="4941168"/>
            <a:chExt cx="5724636" cy="360040"/>
          </a:xfrm>
        </p:grpSpPr>
        <p:cxnSp>
          <p:nvCxnSpPr>
            <p:cNvPr id="31" name="直接连接符 30"/>
            <p:cNvCxnSpPr/>
            <p:nvPr/>
          </p:nvCxnSpPr>
          <p:spPr bwMode="auto">
            <a:xfrm>
              <a:off x="1079612" y="5301208"/>
              <a:ext cx="324036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直接连接符 32"/>
            <p:cNvCxnSpPr/>
            <p:nvPr/>
          </p:nvCxnSpPr>
          <p:spPr bwMode="auto">
            <a:xfrm flipV="1">
              <a:off x="1403648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直接连接符 34"/>
            <p:cNvCxnSpPr/>
            <p:nvPr/>
          </p:nvCxnSpPr>
          <p:spPr bwMode="auto">
            <a:xfrm>
              <a:off x="1403648" y="4941168"/>
              <a:ext cx="216024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直接连接符 36"/>
            <p:cNvCxnSpPr/>
            <p:nvPr/>
          </p:nvCxnSpPr>
          <p:spPr bwMode="auto">
            <a:xfrm>
              <a:off x="1619672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接连接符 38"/>
            <p:cNvCxnSpPr/>
            <p:nvPr/>
          </p:nvCxnSpPr>
          <p:spPr bwMode="auto">
            <a:xfrm>
              <a:off x="1619672" y="5301208"/>
              <a:ext cx="216024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直接连接符 39"/>
            <p:cNvCxnSpPr/>
            <p:nvPr/>
          </p:nvCxnSpPr>
          <p:spPr bwMode="auto">
            <a:xfrm flipV="1">
              <a:off x="1835696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直接连接符 40"/>
            <p:cNvCxnSpPr/>
            <p:nvPr/>
          </p:nvCxnSpPr>
          <p:spPr bwMode="auto">
            <a:xfrm>
              <a:off x="1835696" y="4941168"/>
              <a:ext cx="216024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直接连接符 41"/>
            <p:cNvCxnSpPr/>
            <p:nvPr/>
          </p:nvCxnSpPr>
          <p:spPr bwMode="auto">
            <a:xfrm>
              <a:off x="2051720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直接连接符 42"/>
            <p:cNvCxnSpPr/>
            <p:nvPr/>
          </p:nvCxnSpPr>
          <p:spPr bwMode="auto">
            <a:xfrm>
              <a:off x="2051720" y="5301208"/>
              <a:ext cx="216024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直接连接符 43"/>
            <p:cNvCxnSpPr/>
            <p:nvPr/>
          </p:nvCxnSpPr>
          <p:spPr bwMode="auto">
            <a:xfrm flipV="1">
              <a:off x="2267744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直接连接符 44"/>
            <p:cNvCxnSpPr/>
            <p:nvPr/>
          </p:nvCxnSpPr>
          <p:spPr bwMode="auto">
            <a:xfrm>
              <a:off x="2267744" y="4941168"/>
              <a:ext cx="216024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直接连接符 45"/>
            <p:cNvCxnSpPr/>
            <p:nvPr/>
          </p:nvCxnSpPr>
          <p:spPr bwMode="auto">
            <a:xfrm>
              <a:off x="2483768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直接连接符 46"/>
            <p:cNvCxnSpPr/>
            <p:nvPr/>
          </p:nvCxnSpPr>
          <p:spPr bwMode="auto">
            <a:xfrm>
              <a:off x="2483768" y="5301208"/>
              <a:ext cx="216024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接连接符 47"/>
            <p:cNvCxnSpPr/>
            <p:nvPr/>
          </p:nvCxnSpPr>
          <p:spPr bwMode="auto">
            <a:xfrm flipV="1">
              <a:off x="2699792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直接连接符 48"/>
            <p:cNvCxnSpPr/>
            <p:nvPr/>
          </p:nvCxnSpPr>
          <p:spPr bwMode="auto">
            <a:xfrm>
              <a:off x="2699792" y="4941168"/>
              <a:ext cx="216024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直接连接符 49"/>
            <p:cNvCxnSpPr/>
            <p:nvPr/>
          </p:nvCxnSpPr>
          <p:spPr bwMode="auto">
            <a:xfrm>
              <a:off x="2915816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直接连接符 50"/>
            <p:cNvCxnSpPr/>
            <p:nvPr/>
          </p:nvCxnSpPr>
          <p:spPr bwMode="auto">
            <a:xfrm>
              <a:off x="2915816" y="5301208"/>
              <a:ext cx="216024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直接连接符 51"/>
            <p:cNvCxnSpPr/>
            <p:nvPr/>
          </p:nvCxnSpPr>
          <p:spPr bwMode="auto">
            <a:xfrm flipV="1">
              <a:off x="3131840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直接连接符 52"/>
            <p:cNvCxnSpPr/>
            <p:nvPr/>
          </p:nvCxnSpPr>
          <p:spPr bwMode="auto">
            <a:xfrm>
              <a:off x="3131840" y="4941168"/>
              <a:ext cx="216024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直接连接符 53"/>
            <p:cNvCxnSpPr/>
            <p:nvPr/>
          </p:nvCxnSpPr>
          <p:spPr bwMode="auto">
            <a:xfrm>
              <a:off x="3347864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直接连接符 54"/>
            <p:cNvCxnSpPr/>
            <p:nvPr/>
          </p:nvCxnSpPr>
          <p:spPr bwMode="auto">
            <a:xfrm>
              <a:off x="3347864" y="5301208"/>
              <a:ext cx="216024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直接连接符 55"/>
            <p:cNvCxnSpPr/>
            <p:nvPr/>
          </p:nvCxnSpPr>
          <p:spPr bwMode="auto">
            <a:xfrm flipV="1">
              <a:off x="3563888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直接连接符 56"/>
            <p:cNvCxnSpPr/>
            <p:nvPr/>
          </p:nvCxnSpPr>
          <p:spPr bwMode="auto">
            <a:xfrm>
              <a:off x="3563888" y="4941168"/>
              <a:ext cx="216024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直接连接符 57"/>
            <p:cNvCxnSpPr/>
            <p:nvPr/>
          </p:nvCxnSpPr>
          <p:spPr bwMode="auto">
            <a:xfrm>
              <a:off x="3779912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直接连接符 58"/>
            <p:cNvCxnSpPr/>
            <p:nvPr/>
          </p:nvCxnSpPr>
          <p:spPr bwMode="auto">
            <a:xfrm>
              <a:off x="3779912" y="5301208"/>
              <a:ext cx="216024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直接连接符 59"/>
            <p:cNvCxnSpPr/>
            <p:nvPr/>
          </p:nvCxnSpPr>
          <p:spPr bwMode="auto">
            <a:xfrm flipV="1">
              <a:off x="3995936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直接连接符 60"/>
            <p:cNvCxnSpPr/>
            <p:nvPr/>
          </p:nvCxnSpPr>
          <p:spPr bwMode="auto">
            <a:xfrm>
              <a:off x="3995936" y="4941168"/>
              <a:ext cx="216024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直接连接符 61"/>
            <p:cNvCxnSpPr/>
            <p:nvPr/>
          </p:nvCxnSpPr>
          <p:spPr bwMode="auto">
            <a:xfrm>
              <a:off x="4211960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直接连接符 62"/>
            <p:cNvCxnSpPr/>
            <p:nvPr/>
          </p:nvCxnSpPr>
          <p:spPr bwMode="auto">
            <a:xfrm>
              <a:off x="4211960" y="5301208"/>
              <a:ext cx="216024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直接连接符 63"/>
            <p:cNvCxnSpPr/>
            <p:nvPr/>
          </p:nvCxnSpPr>
          <p:spPr bwMode="auto">
            <a:xfrm flipV="1">
              <a:off x="4427984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接连接符 64"/>
            <p:cNvCxnSpPr/>
            <p:nvPr/>
          </p:nvCxnSpPr>
          <p:spPr bwMode="auto">
            <a:xfrm>
              <a:off x="4427984" y="4941168"/>
              <a:ext cx="216024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直接连接符 65"/>
            <p:cNvCxnSpPr/>
            <p:nvPr/>
          </p:nvCxnSpPr>
          <p:spPr bwMode="auto">
            <a:xfrm>
              <a:off x="4644008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直接连接符 66"/>
            <p:cNvCxnSpPr/>
            <p:nvPr/>
          </p:nvCxnSpPr>
          <p:spPr bwMode="auto">
            <a:xfrm>
              <a:off x="4644008" y="5301208"/>
              <a:ext cx="216024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直接连接符 67"/>
            <p:cNvCxnSpPr/>
            <p:nvPr/>
          </p:nvCxnSpPr>
          <p:spPr bwMode="auto">
            <a:xfrm flipV="1">
              <a:off x="4860032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直接连接符 68"/>
            <p:cNvCxnSpPr/>
            <p:nvPr/>
          </p:nvCxnSpPr>
          <p:spPr bwMode="auto">
            <a:xfrm>
              <a:off x="4860032" y="4941168"/>
              <a:ext cx="216024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直接连接符 69"/>
            <p:cNvCxnSpPr/>
            <p:nvPr/>
          </p:nvCxnSpPr>
          <p:spPr bwMode="auto">
            <a:xfrm>
              <a:off x="5076056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直接连接符 70"/>
            <p:cNvCxnSpPr/>
            <p:nvPr/>
          </p:nvCxnSpPr>
          <p:spPr bwMode="auto">
            <a:xfrm>
              <a:off x="5076056" y="5301208"/>
              <a:ext cx="216024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直接连接符 71"/>
            <p:cNvCxnSpPr/>
            <p:nvPr/>
          </p:nvCxnSpPr>
          <p:spPr bwMode="auto">
            <a:xfrm flipV="1">
              <a:off x="5292080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直接连接符 72"/>
            <p:cNvCxnSpPr/>
            <p:nvPr/>
          </p:nvCxnSpPr>
          <p:spPr bwMode="auto">
            <a:xfrm>
              <a:off x="5292080" y="4941168"/>
              <a:ext cx="216024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直接连接符 73"/>
            <p:cNvCxnSpPr/>
            <p:nvPr/>
          </p:nvCxnSpPr>
          <p:spPr bwMode="auto">
            <a:xfrm>
              <a:off x="5508104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直接连接符 74"/>
            <p:cNvCxnSpPr/>
            <p:nvPr/>
          </p:nvCxnSpPr>
          <p:spPr bwMode="auto">
            <a:xfrm>
              <a:off x="5508104" y="5301208"/>
              <a:ext cx="216024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直接连接符 75"/>
            <p:cNvCxnSpPr/>
            <p:nvPr/>
          </p:nvCxnSpPr>
          <p:spPr bwMode="auto">
            <a:xfrm flipV="1">
              <a:off x="5724128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直接连接符 76"/>
            <p:cNvCxnSpPr/>
            <p:nvPr/>
          </p:nvCxnSpPr>
          <p:spPr bwMode="auto">
            <a:xfrm>
              <a:off x="5724128" y="4941168"/>
              <a:ext cx="216024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直接连接符 77"/>
            <p:cNvCxnSpPr/>
            <p:nvPr/>
          </p:nvCxnSpPr>
          <p:spPr bwMode="auto">
            <a:xfrm>
              <a:off x="5940152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直接连接符 78"/>
            <p:cNvCxnSpPr/>
            <p:nvPr/>
          </p:nvCxnSpPr>
          <p:spPr bwMode="auto">
            <a:xfrm>
              <a:off x="5940152" y="5301208"/>
              <a:ext cx="216024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直接连接符 79"/>
            <p:cNvCxnSpPr/>
            <p:nvPr/>
          </p:nvCxnSpPr>
          <p:spPr bwMode="auto">
            <a:xfrm flipV="1">
              <a:off x="6156176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直接连接符 80"/>
            <p:cNvCxnSpPr/>
            <p:nvPr/>
          </p:nvCxnSpPr>
          <p:spPr bwMode="auto">
            <a:xfrm>
              <a:off x="6156176" y="4941168"/>
              <a:ext cx="216024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直接连接符 81"/>
            <p:cNvCxnSpPr/>
            <p:nvPr/>
          </p:nvCxnSpPr>
          <p:spPr bwMode="auto">
            <a:xfrm>
              <a:off x="6372200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直接连接符 82"/>
            <p:cNvCxnSpPr/>
            <p:nvPr/>
          </p:nvCxnSpPr>
          <p:spPr bwMode="auto">
            <a:xfrm>
              <a:off x="6372200" y="5301208"/>
              <a:ext cx="216024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直接连接符 83"/>
            <p:cNvCxnSpPr/>
            <p:nvPr/>
          </p:nvCxnSpPr>
          <p:spPr bwMode="auto">
            <a:xfrm flipV="1">
              <a:off x="6588224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直接连接符 84"/>
            <p:cNvCxnSpPr/>
            <p:nvPr/>
          </p:nvCxnSpPr>
          <p:spPr bwMode="auto">
            <a:xfrm>
              <a:off x="6588224" y="4941168"/>
              <a:ext cx="216024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直接连接符 85"/>
            <p:cNvCxnSpPr/>
            <p:nvPr/>
          </p:nvCxnSpPr>
          <p:spPr bwMode="auto">
            <a:xfrm>
              <a:off x="6804248" y="4941168"/>
              <a:ext cx="0" cy="36004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04" name="TextBox 103"/>
          <p:cNvSpPr txBox="1"/>
          <p:nvPr/>
        </p:nvSpPr>
        <p:spPr>
          <a:xfrm>
            <a:off x="683568" y="3609021"/>
            <a:ext cx="558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</a:t>
            </a:r>
            <a:endParaRPr lang="zh-CN" alt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552" y="432910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clock</a:t>
            </a:r>
            <a:endParaRPr lang="zh-CN" altLang="en-US" dirty="0"/>
          </a:p>
        </p:txBody>
      </p:sp>
      <p:cxnSp>
        <p:nvCxnSpPr>
          <p:cNvPr id="107" name="直接连接符 106"/>
          <p:cNvCxnSpPr/>
          <p:nvPr/>
        </p:nvCxnSpPr>
        <p:spPr bwMode="auto">
          <a:xfrm>
            <a:off x="2699792" y="3490357"/>
            <a:ext cx="0" cy="1944216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直接连接符 107"/>
          <p:cNvCxnSpPr/>
          <p:nvPr/>
        </p:nvCxnSpPr>
        <p:spPr bwMode="auto">
          <a:xfrm>
            <a:off x="3131840" y="3501008"/>
            <a:ext cx="0" cy="1944216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直接连接符 108"/>
          <p:cNvCxnSpPr/>
          <p:nvPr/>
        </p:nvCxnSpPr>
        <p:spPr bwMode="auto">
          <a:xfrm>
            <a:off x="3563888" y="3501008"/>
            <a:ext cx="0" cy="1944216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直接连接符 109"/>
          <p:cNvCxnSpPr/>
          <p:nvPr/>
        </p:nvCxnSpPr>
        <p:spPr bwMode="auto">
          <a:xfrm>
            <a:off x="3995936" y="3511659"/>
            <a:ext cx="0" cy="1944216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" name="直接连接符 110"/>
          <p:cNvCxnSpPr/>
          <p:nvPr/>
        </p:nvCxnSpPr>
        <p:spPr bwMode="auto">
          <a:xfrm>
            <a:off x="4427984" y="3490357"/>
            <a:ext cx="0" cy="1944216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接连接符 111"/>
          <p:cNvCxnSpPr/>
          <p:nvPr/>
        </p:nvCxnSpPr>
        <p:spPr bwMode="auto">
          <a:xfrm>
            <a:off x="4860032" y="3501008"/>
            <a:ext cx="0" cy="1944216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直接连接符 86"/>
          <p:cNvCxnSpPr/>
          <p:nvPr/>
        </p:nvCxnSpPr>
        <p:spPr bwMode="auto">
          <a:xfrm>
            <a:off x="1115616" y="5049180"/>
            <a:ext cx="2448272" cy="0"/>
          </a:xfrm>
          <a:prstGeom prst="line">
            <a:avLst/>
          </a:prstGeom>
          <a:solidFill>
            <a:schemeClr val="accent1"/>
          </a:solidFill>
          <a:ln w="19050" cap="sq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直接连接符 87"/>
          <p:cNvCxnSpPr/>
          <p:nvPr/>
        </p:nvCxnSpPr>
        <p:spPr bwMode="auto">
          <a:xfrm>
            <a:off x="3563888" y="5049180"/>
            <a:ext cx="0" cy="360040"/>
          </a:xfrm>
          <a:prstGeom prst="line">
            <a:avLst/>
          </a:prstGeom>
          <a:solidFill>
            <a:schemeClr val="accent1"/>
          </a:solidFill>
          <a:ln w="19050" cap="sq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直接连接符 88"/>
          <p:cNvCxnSpPr/>
          <p:nvPr/>
        </p:nvCxnSpPr>
        <p:spPr bwMode="auto">
          <a:xfrm>
            <a:off x="3563888" y="5409220"/>
            <a:ext cx="2160240" cy="0"/>
          </a:xfrm>
          <a:prstGeom prst="line">
            <a:avLst/>
          </a:prstGeom>
          <a:solidFill>
            <a:schemeClr val="accent1"/>
          </a:solidFill>
          <a:ln w="19050" cap="sq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直接连接符 89"/>
          <p:cNvCxnSpPr/>
          <p:nvPr/>
        </p:nvCxnSpPr>
        <p:spPr bwMode="auto">
          <a:xfrm>
            <a:off x="5724128" y="5409220"/>
            <a:ext cx="468052" cy="0"/>
          </a:xfrm>
          <a:prstGeom prst="line">
            <a:avLst/>
          </a:prstGeom>
          <a:solidFill>
            <a:schemeClr val="accent1"/>
          </a:solidFill>
          <a:ln w="19050" cap="sq" cmpd="sng" algn="ctr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1" name="组合 90"/>
          <p:cNvGrpSpPr/>
          <p:nvPr/>
        </p:nvGrpSpPr>
        <p:grpSpPr>
          <a:xfrm>
            <a:off x="6192180" y="5049180"/>
            <a:ext cx="936104" cy="360040"/>
            <a:chOff x="6192180" y="5049180"/>
            <a:chExt cx="936104" cy="360040"/>
          </a:xfrm>
        </p:grpSpPr>
        <p:cxnSp>
          <p:nvCxnSpPr>
            <p:cNvPr id="92" name="直接连接符 91"/>
            <p:cNvCxnSpPr/>
            <p:nvPr/>
          </p:nvCxnSpPr>
          <p:spPr bwMode="auto">
            <a:xfrm flipV="1">
              <a:off x="6192180" y="5049180"/>
              <a:ext cx="0" cy="36004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直接连接符 92"/>
            <p:cNvCxnSpPr/>
            <p:nvPr/>
          </p:nvCxnSpPr>
          <p:spPr bwMode="auto">
            <a:xfrm>
              <a:off x="6192180" y="5049180"/>
              <a:ext cx="936104" cy="0"/>
            </a:xfrm>
            <a:prstGeom prst="line">
              <a:avLst/>
            </a:prstGeom>
            <a:solidFill>
              <a:schemeClr val="accent1"/>
            </a:solidFill>
            <a:ln w="19050" cap="sq" cmpd="sng" algn="ctr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4" name="TextBox 93"/>
          <p:cNvSpPr txBox="1"/>
          <p:nvPr/>
        </p:nvSpPr>
        <p:spPr>
          <a:xfrm>
            <a:off x="431540" y="500388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OUT</a:t>
            </a:r>
            <a:endParaRPr lang="zh-CN" alt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5796136" y="5013176"/>
            <a:ext cx="21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3333CC"/>
                </a:solidFill>
              </a:rPr>
              <a:t>?</a:t>
            </a:r>
            <a:endParaRPr lang="zh-CN" altLang="en-US" sz="2400" dirty="0">
              <a:solidFill>
                <a:srgbClr val="3333CC"/>
              </a:solidFill>
            </a:endParaRPr>
          </a:p>
        </p:txBody>
      </p:sp>
      <p:sp>
        <p:nvSpPr>
          <p:cNvPr id="96" name="任意多边形 95"/>
          <p:cNvSpPr/>
          <p:nvPr/>
        </p:nvSpPr>
        <p:spPr bwMode="auto">
          <a:xfrm>
            <a:off x="5759532" y="3930732"/>
            <a:ext cx="364177" cy="1140032"/>
          </a:xfrm>
          <a:custGeom>
            <a:avLst/>
            <a:gdLst>
              <a:gd name="connsiteX0" fmla="*/ 0 w 364177"/>
              <a:gd name="connsiteY0" fmla="*/ 0 h 1140032"/>
              <a:gd name="connsiteX1" fmla="*/ 320634 w 364177"/>
              <a:gd name="connsiteY1" fmla="*/ 332510 h 1140032"/>
              <a:gd name="connsiteX2" fmla="*/ 261258 w 364177"/>
              <a:gd name="connsiteY2" fmla="*/ 1140032 h 114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177" h="1140032">
                <a:moveTo>
                  <a:pt x="0" y="0"/>
                </a:moveTo>
                <a:cubicBezTo>
                  <a:pt x="138545" y="71252"/>
                  <a:pt x="277091" y="142505"/>
                  <a:pt x="320634" y="332510"/>
                </a:cubicBezTo>
                <a:cubicBezTo>
                  <a:pt x="364177" y="522515"/>
                  <a:pt x="312717" y="831273"/>
                  <a:pt x="261258" y="1140032"/>
                </a:cubicBezTo>
              </a:path>
            </a:pathLst>
          </a:custGeom>
          <a:noFill/>
          <a:ln w="12700" cap="sq" cmpd="sng" algn="ctr">
            <a:solidFill>
              <a:srgbClr val="3333CC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97" name="直接连接符 96"/>
          <p:cNvCxnSpPr/>
          <p:nvPr/>
        </p:nvCxnSpPr>
        <p:spPr bwMode="auto">
          <a:xfrm>
            <a:off x="5292080" y="3537012"/>
            <a:ext cx="0" cy="1944216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8" name="直接连接符 97"/>
          <p:cNvCxnSpPr/>
          <p:nvPr/>
        </p:nvCxnSpPr>
        <p:spPr bwMode="auto">
          <a:xfrm>
            <a:off x="5724128" y="3547663"/>
            <a:ext cx="0" cy="1944216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9" name="直接连接符 98"/>
          <p:cNvCxnSpPr/>
          <p:nvPr/>
        </p:nvCxnSpPr>
        <p:spPr bwMode="auto">
          <a:xfrm>
            <a:off x="6156176" y="3517989"/>
            <a:ext cx="0" cy="1944216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直接连接符 100"/>
          <p:cNvCxnSpPr/>
          <p:nvPr/>
        </p:nvCxnSpPr>
        <p:spPr bwMode="auto">
          <a:xfrm>
            <a:off x="2267744" y="3501008"/>
            <a:ext cx="0" cy="1944216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5473364" y="5589240"/>
            <a:ext cx="2771044" cy="92333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华文新魏" pitchFamily="2" charset="-122"/>
                <a:ea typeface="华文新魏" pitchFamily="2" charset="-122"/>
              </a:rPr>
              <a:t>这里输出</a:t>
            </a:r>
            <a:r>
              <a:rPr lang="en-US" altLang="zh-CN" b="1" dirty="0" smtClean="0">
                <a:latin typeface="华文新魏" pitchFamily="2" charset="-122"/>
                <a:ea typeface="华文新魏" pitchFamily="2" charset="-122"/>
              </a:rPr>
              <a:t>0</a:t>
            </a:r>
            <a:r>
              <a:rPr lang="zh-CN" altLang="en-US" b="1" dirty="0" smtClean="0">
                <a:latin typeface="华文新魏" pitchFamily="2" charset="-122"/>
                <a:ea typeface="华文新魏" pitchFamily="2" charset="-122"/>
              </a:rPr>
              <a:t>或者</a:t>
            </a:r>
            <a:r>
              <a:rPr lang="en-US" altLang="zh-CN" b="1" dirty="0" smtClean="0"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b="1" dirty="0" smtClean="0">
                <a:latin typeface="华文新魏" pitchFamily="2" charset="-122"/>
                <a:ea typeface="华文新魏" pitchFamily="2" charset="-122"/>
              </a:rPr>
              <a:t>，要视具体采集数据的瞬间而定，此处是假设为</a:t>
            </a:r>
            <a:r>
              <a:rPr lang="en-US" altLang="zh-CN" b="1" dirty="0" smtClean="0">
                <a:latin typeface="华文新魏" pitchFamily="2" charset="-122"/>
                <a:ea typeface="华文新魏" pitchFamily="2" charset="-122"/>
              </a:rPr>
              <a:t>0</a:t>
            </a:r>
            <a:endParaRPr lang="zh-CN" altLang="en-US" b="1" dirty="0"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141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 animBg="1"/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54772A8-D9BC-4788-9BC5-EBA274773A51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6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EA344-5D32-41BC-9462-9AB7F4DE9898}" type="slidenum">
              <a:rPr lang="en-US" altLang="zh-CN"/>
              <a:pPr>
                <a:defRPr/>
              </a:pPr>
              <a:t>58</a:t>
            </a:fld>
            <a:endParaRPr lang="en-US" altLang="zh-CN"/>
          </a:p>
        </p:txBody>
      </p:sp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2</a:t>
            </a:r>
            <a:r>
              <a:rPr lang="zh-CN" altLang="en-US" smtClean="0"/>
              <a:t>、</a:t>
            </a:r>
            <a:r>
              <a:rPr lang="en-US" altLang="zh-CN" smtClean="0"/>
              <a:t>MSI shift register</a:t>
            </a:r>
          </a:p>
        </p:txBody>
      </p:sp>
      <p:sp>
        <p:nvSpPr>
          <p:cNvPr id="604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229600" cy="1041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mtClean="0"/>
              <a:t>74×164, serial-in, parallel-out with asynchronous clear input</a:t>
            </a:r>
            <a:r>
              <a:rPr lang="zh-CN" altLang="en-US" smtClean="0"/>
              <a:t>（</a:t>
            </a:r>
            <a:r>
              <a:rPr lang="en-US" altLang="zh-CN" smtClean="0"/>
              <a:t>CLR_L</a:t>
            </a:r>
            <a:r>
              <a:rPr lang="zh-CN" altLang="en-US" smtClean="0"/>
              <a:t>）</a:t>
            </a:r>
            <a:r>
              <a:rPr lang="en-US" altLang="zh-CN" smtClean="0"/>
              <a:t>.</a:t>
            </a:r>
          </a:p>
        </p:txBody>
      </p:sp>
      <p:pic>
        <p:nvPicPr>
          <p:cNvPr id="604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422525"/>
            <a:ext cx="2065338" cy="295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3" name="AutoShape 5"/>
          <p:cNvSpPr>
            <a:spLocks/>
          </p:cNvSpPr>
          <p:nvPr/>
        </p:nvSpPr>
        <p:spPr bwMode="auto">
          <a:xfrm>
            <a:off x="1042988" y="3359150"/>
            <a:ext cx="144462" cy="360363"/>
          </a:xfrm>
          <a:prstGeom prst="leftBrace">
            <a:avLst>
              <a:gd name="adj1" fmla="val 20788"/>
              <a:gd name="adj2" fmla="val 50000"/>
            </a:avLst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24" name="Line 9"/>
          <p:cNvSpPr>
            <a:spLocks noChangeShapeType="1"/>
          </p:cNvSpPr>
          <p:nvPr/>
        </p:nvSpPr>
        <p:spPr bwMode="auto">
          <a:xfrm>
            <a:off x="3492500" y="2997200"/>
            <a:ext cx="0" cy="1873250"/>
          </a:xfrm>
          <a:prstGeom prst="line">
            <a:avLst/>
          </a:prstGeom>
          <a:noFill/>
          <a:ln w="28575">
            <a:solidFill>
              <a:srgbClr val="FF33CC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5" name="Text Box 10"/>
          <p:cNvSpPr txBox="1">
            <a:spLocks noChangeArrowheads="1"/>
          </p:cNvSpPr>
          <p:nvPr/>
        </p:nvSpPr>
        <p:spPr bwMode="auto">
          <a:xfrm>
            <a:off x="3114675" y="3286125"/>
            <a:ext cx="793750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000" b="1">
                <a:solidFill>
                  <a:srgbClr val="FF33CC"/>
                </a:solidFill>
                <a:latin typeface="Garamond" pitchFamily="18" charset="0"/>
                <a:ea typeface="宋体" pitchFamily="2" charset="-122"/>
              </a:rPr>
              <a:t>shift direction</a:t>
            </a:r>
          </a:p>
        </p:txBody>
      </p:sp>
      <p:sp>
        <p:nvSpPr>
          <p:cNvPr id="60426" name="Text Box 20"/>
          <p:cNvSpPr txBox="1">
            <a:spLocks noChangeArrowheads="1"/>
          </p:cNvSpPr>
          <p:nvPr/>
        </p:nvSpPr>
        <p:spPr bwMode="auto">
          <a:xfrm>
            <a:off x="179388" y="5445125"/>
            <a:ext cx="1944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000" b="1">
                <a:ea typeface="宋体" pitchFamily="2" charset="-122"/>
              </a:rPr>
              <a:t>SERA·SERB</a:t>
            </a:r>
          </a:p>
        </p:txBody>
      </p:sp>
      <p:sp>
        <p:nvSpPr>
          <p:cNvPr id="60427" name="Freeform 21"/>
          <p:cNvSpPr>
            <a:spLocks/>
          </p:cNvSpPr>
          <p:nvPr/>
        </p:nvSpPr>
        <p:spPr bwMode="auto">
          <a:xfrm>
            <a:off x="492125" y="3573463"/>
            <a:ext cx="550863" cy="1800225"/>
          </a:xfrm>
          <a:custGeom>
            <a:avLst/>
            <a:gdLst>
              <a:gd name="T0" fmla="*/ 418346368 w 347"/>
              <a:gd name="T1" fmla="*/ 2147483647 h 1134"/>
              <a:gd name="T2" fmla="*/ 75604754 w 347"/>
              <a:gd name="T3" fmla="*/ 572076215 h 1134"/>
              <a:gd name="T4" fmla="*/ 874495895 w 347"/>
              <a:gd name="T5" fmla="*/ 0 h 1134"/>
              <a:gd name="T6" fmla="*/ 0 60000 65536"/>
              <a:gd name="T7" fmla="*/ 0 60000 65536"/>
              <a:gd name="T8" fmla="*/ 0 60000 65536"/>
              <a:gd name="T9" fmla="*/ 0 w 347"/>
              <a:gd name="T10" fmla="*/ 0 h 1134"/>
              <a:gd name="T11" fmla="*/ 347 w 347"/>
              <a:gd name="T12" fmla="*/ 1134 h 11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7" h="1134">
                <a:moveTo>
                  <a:pt x="166" y="1134"/>
                </a:moveTo>
                <a:cubicBezTo>
                  <a:pt x="83" y="775"/>
                  <a:pt x="0" y="416"/>
                  <a:pt x="30" y="227"/>
                </a:cubicBezTo>
                <a:cubicBezTo>
                  <a:pt x="60" y="38"/>
                  <a:pt x="203" y="19"/>
                  <a:pt x="347" y="0"/>
                </a:cubicBezTo>
              </a:path>
            </a:pathLst>
          </a:custGeom>
          <a:noFill/>
          <a:ln w="28575" cap="sq" cmpd="sng">
            <a:solidFill>
              <a:srgbClr val="1DA513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2" name="Group 129"/>
          <p:cNvGrpSpPr>
            <a:grpSpLocks/>
          </p:cNvGrpSpPr>
          <p:nvPr/>
        </p:nvGrpSpPr>
        <p:grpSpPr bwMode="auto">
          <a:xfrm>
            <a:off x="4527550" y="2438400"/>
            <a:ext cx="3644900" cy="3646488"/>
            <a:chOff x="2625" y="1536"/>
            <a:chExt cx="2296" cy="2297"/>
          </a:xfrm>
        </p:grpSpPr>
        <p:sp>
          <p:nvSpPr>
            <p:cNvPr id="60429" name="Rectangle 23"/>
            <p:cNvSpPr>
              <a:spLocks noChangeArrowheads="1"/>
            </p:cNvSpPr>
            <p:nvPr/>
          </p:nvSpPr>
          <p:spPr bwMode="auto">
            <a:xfrm>
              <a:off x="2625" y="2443"/>
              <a:ext cx="737" cy="1390"/>
            </a:xfrm>
            <a:prstGeom prst="rect">
              <a:avLst/>
            </a:prstGeom>
            <a:solidFill>
              <a:srgbClr val="FEF2BE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0" name="Line 24"/>
            <p:cNvSpPr>
              <a:spLocks noChangeShapeType="1"/>
            </p:cNvSpPr>
            <p:nvPr/>
          </p:nvSpPr>
          <p:spPr bwMode="auto">
            <a:xfrm>
              <a:off x="3362" y="3492"/>
              <a:ext cx="624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31" name="Line 25"/>
            <p:cNvSpPr>
              <a:spLocks noChangeShapeType="1"/>
            </p:cNvSpPr>
            <p:nvPr/>
          </p:nvSpPr>
          <p:spPr bwMode="auto">
            <a:xfrm>
              <a:off x="3362" y="3691"/>
              <a:ext cx="1247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32" name="Text Box 26"/>
            <p:cNvSpPr txBox="1">
              <a:spLocks noChangeArrowheads="1"/>
            </p:cNvSpPr>
            <p:nvPr/>
          </p:nvSpPr>
          <p:spPr bwMode="auto">
            <a:xfrm>
              <a:off x="2908" y="3375"/>
              <a:ext cx="51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0" lang="en-US" altLang="zh-CN" b="1">
                  <a:solidFill>
                    <a:srgbClr val="3E04E2"/>
                  </a:solidFill>
                  <a:ea typeface="宋体" pitchFamily="2" charset="-122"/>
                </a:rPr>
                <a:t>RXD</a:t>
              </a:r>
            </a:p>
          </p:txBody>
        </p:sp>
        <p:sp>
          <p:nvSpPr>
            <p:cNvPr id="60433" name="Text Box 27"/>
            <p:cNvSpPr txBox="1">
              <a:spLocks noChangeArrowheads="1"/>
            </p:cNvSpPr>
            <p:nvPr/>
          </p:nvSpPr>
          <p:spPr bwMode="auto">
            <a:xfrm>
              <a:off x="2908" y="3573"/>
              <a:ext cx="51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0" lang="en-US" altLang="zh-CN" b="1">
                  <a:solidFill>
                    <a:srgbClr val="3E04E2"/>
                  </a:solidFill>
                  <a:ea typeface="宋体" pitchFamily="2" charset="-122"/>
                </a:rPr>
                <a:t>TXD</a:t>
              </a:r>
            </a:p>
          </p:txBody>
        </p:sp>
        <p:sp>
          <p:nvSpPr>
            <p:cNvPr id="60434" name="Text Box 28"/>
            <p:cNvSpPr txBox="1">
              <a:spLocks noChangeArrowheads="1"/>
            </p:cNvSpPr>
            <p:nvPr/>
          </p:nvSpPr>
          <p:spPr bwMode="auto">
            <a:xfrm>
              <a:off x="2738" y="2472"/>
              <a:ext cx="51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0" lang="en-US" altLang="zh-CN" b="1">
                  <a:solidFill>
                    <a:srgbClr val="3E04E2"/>
                  </a:solidFill>
                  <a:ea typeface="宋体" pitchFamily="2" charset="-122"/>
                </a:rPr>
                <a:t>MCU</a:t>
              </a:r>
            </a:p>
          </p:txBody>
        </p:sp>
        <p:sp>
          <p:nvSpPr>
            <p:cNvPr id="60435" name="Rectangle 81"/>
            <p:cNvSpPr>
              <a:spLocks noChangeArrowheads="1"/>
            </p:cNvSpPr>
            <p:nvPr/>
          </p:nvSpPr>
          <p:spPr bwMode="auto">
            <a:xfrm>
              <a:off x="4726" y="2179"/>
              <a:ext cx="195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900" b="1">
                  <a:solidFill>
                    <a:srgbClr val="0000FF"/>
                  </a:solidFill>
                  <a:ea typeface="宋体" pitchFamily="2" charset="-122"/>
                </a:rPr>
                <a:t>U1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60436" name="Rectangle 82"/>
            <p:cNvSpPr>
              <a:spLocks noChangeArrowheads="1"/>
            </p:cNvSpPr>
            <p:nvPr/>
          </p:nvSpPr>
          <p:spPr bwMode="auto">
            <a:xfrm>
              <a:off x="3730" y="2762"/>
              <a:ext cx="576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700" b="1">
                  <a:solidFill>
                    <a:srgbClr val="038FEF"/>
                  </a:solidFill>
                  <a:ea typeface="宋体" pitchFamily="2" charset="-122"/>
                </a:rPr>
                <a:t>74HC164</a:t>
              </a:r>
              <a:endParaRPr kumimoji="0" lang="en-US" altLang="zh-CN" b="1">
                <a:solidFill>
                  <a:srgbClr val="038FEF"/>
                </a:solidFill>
                <a:ea typeface="宋体" pitchFamily="2" charset="-122"/>
              </a:endParaRPr>
            </a:p>
          </p:txBody>
        </p:sp>
        <p:sp>
          <p:nvSpPr>
            <p:cNvPr id="60437" name="Rectangle 83"/>
            <p:cNvSpPr>
              <a:spLocks noChangeArrowheads="1"/>
            </p:cNvSpPr>
            <p:nvPr/>
          </p:nvSpPr>
          <p:spPr bwMode="auto">
            <a:xfrm>
              <a:off x="3645" y="2415"/>
              <a:ext cx="1182" cy="766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38" name="Rectangle 84"/>
            <p:cNvSpPr>
              <a:spLocks noChangeArrowheads="1"/>
            </p:cNvSpPr>
            <p:nvPr/>
          </p:nvSpPr>
          <p:spPr bwMode="auto">
            <a:xfrm rot="-5400000">
              <a:off x="3784" y="2489"/>
              <a:ext cx="168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 b="1">
                  <a:solidFill>
                    <a:srgbClr val="0000FF"/>
                  </a:solidFill>
                  <a:ea typeface="宋体" pitchFamily="2" charset="-122"/>
                </a:rPr>
                <a:t>QA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60439" name="Rectangle 85"/>
            <p:cNvSpPr>
              <a:spLocks noChangeArrowheads="1"/>
            </p:cNvSpPr>
            <p:nvPr/>
          </p:nvSpPr>
          <p:spPr bwMode="auto">
            <a:xfrm rot="-5400000">
              <a:off x="3798" y="2266"/>
              <a:ext cx="6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3</a:t>
              </a:r>
              <a:endParaRPr kumimoji="0" lang="en-US" altLang="zh-CN" sz="2000">
                <a:ea typeface="宋体" pitchFamily="2" charset="-122"/>
              </a:endParaRPr>
            </a:p>
          </p:txBody>
        </p:sp>
        <p:sp>
          <p:nvSpPr>
            <p:cNvPr id="60440" name="Line 86"/>
            <p:cNvSpPr>
              <a:spLocks noChangeShapeType="1"/>
            </p:cNvSpPr>
            <p:nvPr/>
          </p:nvSpPr>
          <p:spPr bwMode="auto">
            <a:xfrm flipV="1">
              <a:off x="3860" y="2202"/>
              <a:ext cx="1" cy="21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41" name="Rectangle 87"/>
            <p:cNvSpPr>
              <a:spLocks noChangeArrowheads="1"/>
            </p:cNvSpPr>
            <p:nvPr/>
          </p:nvSpPr>
          <p:spPr bwMode="auto">
            <a:xfrm rot="-5400000">
              <a:off x="3891" y="2489"/>
              <a:ext cx="168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 b="1">
                  <a:solidFill>
                    <a:srgbClr val="0000FF"/>
                  </a:solidFill>
                  <a:ea typeface="宋体" pitchFamily="2" charset="-122"/>
                </a:rPr>
                <a:t>QB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60442" name="Rectangle 88"/>
            <p:cNvSpPr>
              <a:spLocks noChangeArrowheads="1"/>
            </p:cNvSpPr>
            <p:nvPr/>
          </p:nvSpPr>
          <p:spPr bwMode="auto">
            <a:xfrm rot="-5400000">
              <a:off x="3905" y="2266"/>
              <a:ext cx="6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4</a:t>
              </a:r>
              <a:endParaRPr kumimoji="0" lang="en-US" altLang="zh-CN" sz="2000">
                <a:ea typeface="宋体" pitchFamily="2" charset="-122"/>
              </a:endParaRPr>
            </a:p>
          </p:txBody>
        </p:sp>
        <p:sp>
          <p:nvSpPr>
            <p:cNvPr id="60443" name="Line 89"/>
            <p:cNvSpPr>
              <a:spLocks noChangeShapeType="1"/>
            </p:cNvSpPr>
            <p:nvPr/>
          </p:nvSpPr>
          <p:spPr bwMode="auto">
            <a:xfrm flipV="1">
              <a:off x="3967" y="2202"/>
              <a:ext cx="1" cy="21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44" name="Rectangle 90"/>
            <p:cNvSpPr>
              <a:spLocks noChangeArrowheads="1"/>
            </p:cNvSpPr>
            <p:nvPr/>
          </p:nvSpPr>
          <p:spPr bwMode="auto">
            <a:xfrm rot="-5400000">
              <a:off x="3999" y="2489"/>
              <a:ext cx="168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 b="1">
                  <a:solidFill>
                    <a:srgbClr val="0000FF"/>
                  </a:solidFill>
                  <a:ea typeface="宋体" pitchFamily="2" charset="-122"/>
                </a:rPr>
                <a:t>QC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60445" name="Rectangle 91"/>
            <p:cNvSpPr>
              <a:spLocks noChangeArrowheads="1"/>
            </p:cNvSpPr>
            <p:nvPr/>
          </p:nvSpPr>
          <p:spPr bwMode="auto">
            <a:xfrm rot="-5400000">
              <a:off x="4013" y="2266"/>
              <a:ext cx="6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5</a:t>
              </a:r>
              <a:endParaRPr kumimoji="0" lang="en-US" altLang="zh-CN" sz="2000">
                <a:ea typeface="宋体" pitchFamily="2" charset="-122"/>
              </a:endParaRPr>
            </a:p>
          </p:txBody>
        </p:sp>
        <p:sp>
          <p:nvSpPr>
            <p:cNvPr id="60446" name="Line 92"/>
            <p:cNvSpPr>
              <a:spLocks noChangeShapeType="1"/>
            </p:cNvSpPr>
            <p:nvPr/>
          </p:nvSpPr>
          <p:spPr bwMode="auto">
            <a:xfrm flipV="1">
              <a:off x="4075" y="2202"/>
              <a:ext cx="1" cy="21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47" name="Rectangle 93"/>
            <p:cNvSpPr>
              <a:spLocks noChangeArrowheads="1"/>
            </p:cNvSpPr>
            <p:nvPr/>
          </p:nvSpPr>
          <p:spPr bwMode="auto">
            <a:xfrm rot="-5400000">
              <a:off x="4107" y="2490"/>
              <a:ext cx="168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 b="1">
                  <a:solidFill>
                    <a:srgbClr val="0000FF"/>
                  </a:solidFill>
                  <a:ea typeface="宋体" pitchFamily="2" charset="-122"/>
                </a:rPr>
                <a:t>QD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60448" name="Rectangle 94"/>
            <p:cNvSpPr>
              <a:spLocks noChangeArrowheads="1"/>
            </p:cNvSpPr>
            <p:nvPr/>
          </p:nvSpPr>
          <p:spPr bwMode="auto">
            <a:xfrm rot="-5400000">
              <a:off x="4121" y="2266"/>
              <a:ext cx="6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6</a:t>
              </a:r>
              <a:endParaRPr kumimoji="0" lang="en-US" altLang="zh-CN" sz="2000">
                <a:ea typeface="宋体" pitchFamily="2" charset="-122"/>
              </a:endParaRPr>
            </a:p>
          </p:txBody>
        </p:sp>
        <p:sp>
          <p:nvSpPr>
            <p:cNvPr id="60449" name="Line 95"/>
            <p:cNvSpPr>
              <a:spLocks noChangeShapeType="1"/>
            </p:cNvSpPr>
            <p:nvPr/>
          </p:nvSpPr>
          <p:spPr bwMode="auto">
            <a:xfrm flipV="1">
              <a:off x="4182" y="2202"/>
              <a:ext cx="1" cy="21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50" name="Rectangle 96"/>
            <p:cNvSpPr>
              <a:spLocks noChangeArrowheads="1"/>
            </p:cNvSpPr>
            <p:nvPr/>
          </p:nvSpPr>
          <p:spPr bwMode="auto">
            <a:xfrm rot="-5400000">
              <a:off x="3793" y="3008"/>
              <a:ext cx="8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 b="1">
                  <a:solidFill>
                    <a:srgbClr val="0000FF"/>
                  </a:solidFill>
                  <a:ea typeface="宋体" pitchFamily="2" charset="-122"/>
                </a:rPr>
                <a:t>A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60451" name="Rectangle 97"/>
            <p:cNvSpPr>
              <a:spLocks noChangeArrowheads="1"/>
            </p:cNvSpPr>
            <p:nvPr/>
          </p:nvSpPr>
          <p:spPr bwMode="auto">
            <a:xfrm rot="-5400000">
              <a:off x="3798" y="3255"/>
              <a:ext cx="6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1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60452" name="Line 98"/>
            <p:cNvSpPr>
              <a:spLocks noChangeShapeType="1"/>
            </p:cNvSpPr>
            <p:nvPr/>
          </p:nvSpPr>
          <p:spPr bwMode="auto">
            <a:xfrm>
              <a:off x="3844" y="3181"/>
              <a:ext cx="0" cy="31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53" name="Rectangle 99"/>
            <p:cNvSpPr>
              <a:spLocks noChangeArrowheads="1"/>
            </p:cNvSpPr>
            <p:nvPr/>
          </p:nvSpPr>
          <p:spPr bwMode="auto">
            <a:xfrm rot="-5400000">
              <a:off x="3934" y="3008"/>
              <a:ext cx="8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 b="1">
                  <a:solidFill>
                    <a:srgbClr val="0000FF"/>
                  </a:solidFill>
                  <a:ea typeface="宋体" pitchFamily="2" charset="-122"/>
                </a:rPr>
                <a:t>B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60454" name="Rectangle 100"/>
            <p:cNvSpPr>
              <a:spLocks noChangeArrowheads="1"/>
            </p:cNvSpPr>
            <p:nvPr/>
          </p:nvSpPr>
          <p:spPr bwMode="auto">
            <a:xfrm rot="-5400000">
              <a:off x="3905" y="3255"/>
              <a:ext cx="6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2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60455" name="Line 101"/>
            <p:cNvSpPr>
              <a:spLocks noChangeShapeType="1"/>
            </p:cNvSpPr>
            <p:nvPr/>
          </p:nvSpPr>
          <p:spPr bwMode="auto">
            <a:xfrm>
              <a:off x="3986" y="3181"/>
              <a:ext cx="0" cy="31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56" name="Rectangle 102"/>
            <p:cNvSpPr>
              <a:spLocks noChangeArrowheads="1"/>
            </p:cNvSpPr>
            <p:nvPr/>
          </p:nvSpPr>
          <p:spPr bwMode="auto">
            <a:xfrm rot="-5400000">
              <a:off x="4291" y="2936"/>
              <a:ext cx="230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 b="1">
                  <a:solidFill>
                    <a:srgbClr val="0000FF"/>
                  </a:solidFill>
                  <a:ea typeface="宋体" pitchFamily="2" charset="-122"/>
                </a:rPr>
                <a:t>CLR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60457" name="Rectangle 103"/>
            <p:cNvSpPr>
              <a:spLocks noChangeArrowheads="1"/>
            </p:cNvSpPr>
            <p:nvPr/>
          </p:nvSpPr>
          <p:spPr bwMode="auto">
            <a:xfrm rot="-5400000">
              <a:off x="4336" y="3257"/>
              <a:ext cx="6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9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60458" name="Oval 104"/>
            <p:cNvSpPr>
              <a:spLocks noChangeArrowheads="1"/>
            </p:cNvSpPr>
            <p:nvPr/>
          </p:nvSpPr>
          <p:spPr bwMode="auto">
            <a:xfrm>
              <a:off x="4362" y="3191"/>
              <a:ext cx="71" cy="72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59" name="Line 105"/>
            <p:cNvSpPr>
              <a:spLocks noChangeShapeType="1"/>
            </p:cNvSpPr>
            <p:nvPr/>
          </p:nvSpPr>
          <p:spPr bwMode="auto">
            <a:xfrm>
              <a:off x="4397" y="3263"/>
              <a:ext cx="1" cy="143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60" name="Rectangle 106"/>
            <p:cNvSpPr>
              <a:spLocks noChangeArrowheads="1"/>
            </p:cNvSpPr>
            <p:nvPr/>
          </p:nvSpPr>
          <p:spPr bwMode="auto">
            <a:xfrm rot="-5400000">
              <a:off x="4506" y="2900"/>
              <a:ext cx="230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 b="1">
                  <a:solidFill>
                    <a:srgbClr val="0000FF"/>
                  </a:solidFill>
                  <a:ea typeface="宋体" pitchFamily="2" charset="-122"/>
                </a:rPr>
                <a:t>CLK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60461" name="Rectangle 107"/>
            <p:cNvSpPr>
              <a:spLocks noChangeArrowheads="1"/>
            </p:cNvSpPr>
            <p:nvPr/>
          </p:nvSpPr>
          <p:spPr bwMode="auto">
            <a:xfrm rot="-5400000">
              <a:off x="4551" y="3257"/>
              <a:ext cx="6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8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60462" name="Line 108"/>
            <p:cNvSpPr>
              <a:spLocks noChangeShapeType="1"/>
            </p:cNvSpPr>
            <p:nvPr/>
          </p:nvSpPr>
          <p:spPr bwMode="auto">
            <a:xfrm flipH="1">
              <a:off x="4609" y="3181"/>
              <a:ext cx="0" cy="51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63" name="Line 109"/>
            <p:cNvSpPr>
              <a:spLocks noChangeShapeType="1"/>
            </p:cNvSpPr>
            <p:nvPr/>
          </p:nvSpPr>
          <p:spPr bwMode="auto">
            <a:xfrm>
              <a:off x="4612" y="3121"/>
              <a:ext cx="36" cy="6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64" name="Line 110"/>
            <p:cNvSpPr>
              <a:spLocks noChangeShapeType="1"/>
            </p:cNvSpPr>
            <p:nvPr/>
          </p:nvSpPr>
          <p:spPr bwMode="auto">
            <a:xfrm flipH="1">
              <a:off x="4577" y="3121"/>
              <a:ext cx="35" cy="6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65" name="Rectangle 111"/>
            <p:cNvSpPr>
              <a:spLocks noChangeArrowheads="1"/>
            </p:cNvSpPr>
            <p:nvPr/>
          </p:nvSpPr>
          <p:spPr bwMode="auto">
            <a:xfrm rot="-5400000">
              <a:off x="4217" y="2493"/>
              <a:ext cx="16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 b="1">
                  <a:solidFill>
                    <a:srgbClr val="0000FF"/>
                  </a:solidFill>
                  <a:ea typeface="宋体" pitchFamily="2" charset="-122"/>
                </a:rPr>
                <a:t>QE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60466" name="Rectangle 112"/>
            <p:cNvSpPr>
              <a:spLocks noChangeArrowheads="1"/>
            </p:cNvSpPr>
            <p:nvPr/>
          </p:nvSpPr>
          <p:spPr bwMode="auto">
            <a:xfrm rot="-5400000">
              <a:off x="4195" y="2232"/>
              <a:ext cx="13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10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60467" name="Line 113"/>
            <p:cNvSpPr>
              <a:spLocks noChangeShapeType="1"/>
            </p:cNvSpPr>
            <p:nvPr/>
          </p:nvSpPr>
          <p:spPr bwMode="auto">
            <a:xfrm flipV="1">
              <a:off x="4290" y="2202"/>
              <a:ext cx="1" cy="21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68" name="Rectangle 114"/>
            <p:cNvSpPr>
              <a:spLocks noChangeArrowheads="1"/>
            </p:cNvSpPr>
            <p:nvPr/>
          </p:nvSpPr>
          <p:spPr bwMode="auto">
            <a:xfrm rot="-5400000">
              <a:off x="4328" y="2498"/>
              <a:ext cx="15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 b="1">
                  <a:solidFill>
                    <a:srgbClr val="0000FF"/>
                  </a:solidFill>
                  <a:ea typeface="宋体" pitchFamily="2" charset="-122"/>
                </a:rPr>
                <a:t>QF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60469" name="Rectangle 115"/>
            <p:cNvSpPr>
              <a:spLocks noChangeArrowheads="1"/>
            </p:cNvSpPr>
            <p:nvPr/>
          </p:nvSpPr>
          <p:spPr bwMode="auto">
            <a:xfrm rot="-5400000">
              <a:off x="4303" y="2232"/>
              <a:ext cx="13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11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60470" name="Line 116"/>
            <p:cNvSpPr>
              <a:spLocks noChangeShapeType="1"/>
            </p:cNvSpPr>
            <p:nvPr/>
          </p:nvSpPr>
          <p:spPr bwMode="auto">
            <a:xfrm flipV="1">
              <a:off x="4397" y="2202"/>
              <a:ext cx="1" cy="21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71" name="Rectangle 117"/>
            <p:cNvSpPr>
              <a:spLocks noChangeArrowheads="1"/>
            </p:cNvSpPr>
            <p:nvPr/>
          </p:nvSpPr>
          <p:spPr bwMode="auto">
            <a:xfrm rot="-5400000">
              <a:off x="4426" y="2488"/>
              <a:ext cx="17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 b="1">
                  <a:solidFill>
                    <a:srgbClr val="0000FF"/>
                  </a:solidFill>
                  <a:ea typeface="宋体" pitchFamily="2" charset="-122"/>
                </a:rPr>
                <a:t>QG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60472" name="Rectangle 118"/>
            <p:cNvSpPr>
              <a:spLocks noChangeArrowheads="1"/>
            </p:cNvSpPr>
            <p:nvPr/>
          </p:nvSpPr>
          <p:spPr bwMode="auto">
            <a:xfrm rot="-5400000">
              <a:off x="4410" y="2232"/>
              <a:ext cx="13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12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60473" name="Line 119"/>
            <p:cNvSpPr>
              <a:spLocks noChangeShapeType="1"/>
            </p:cNvSpPr>
            <p:nvPr/>
          </p:nvSpPr>
          <p:spPr bwMode="auto">
            <a:xfrm flipV="1">
              <a:off x="4505" y="2202"/>
              <a:ext cx="1" cy="21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74" name="Rectangle 120"/>
            <p:cNvSpPr>
              <a:spLocks noChangeArrowheads="1"/>
            </p:cNvSpPr>
            <p:nvPr/>
          </p:nvSpPr>
          <p:spPr bwMode="auto">
            <a:xfrm rot="-5400000">
              <a:off x="4537" y="2491"/>
              <a:ext cx="168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 b="1">
                  <a:solidFill>
                    <a:srgbClr val="0000FF"/>
                  </a:solidFill>
                  <a:ea typeface="宋体" pitchFamily="2" charset="-122"/>
                </a:rPr>
                <a:t>QH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60475" name="Rectangle 121"/>
            <p:cNvSpPr>
              <a:spLocks noChangeArrowheads="1"/>
            </p:cNvSpPr>
            <p:nvPr/>
          </p:nvSpPr>
          <p:spPr bwMode="auto">
            <a:xfrm rot="-5400000">
              <a:off x="4518" y="2232"/>
              <a:ext cx="13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0" lang="en-US" altLang="zh-CN" sz="1400">
                  <a:solidFill>
                    <a:srgbClr val="0000FF"/>
                  </a:solidFill>
                  <a:latin typeface="Courier New" pitchFamily="49" charset="0"/>
                  <a:ea typeface="宋体" pitchFamily="2" charset="-122"/>
                </a:rPr>
                <a:t>13</a:t>
              </a:r>
              <a:endParaRPr kumimoji="0" lang="en-US" altLang="zh-CN" sz="2000" b="1">
                <a:ea typeface="宋体" pitchFamily="2" charset="-122"/>
              </a:endParaRPr>
            </a:p>
          </p:txBody>
        </p:sp>
        <p:sp>
          <p:nvSpPr>
            <p:cNvPr id="60476" name="Line 122"/>
            <p:cNvSpPr>
              <a:spLocks noChangeShapeType="1"/>
            </p:cNvSpPr>
            <p:nvPr/>
          </p:nvSpPr>
          <p:spPr bwMode="auto">
            <a:xfrm flipV="1">
              <a:off x="4612" y="2202"/>
              <a:ext cx="1" cy="21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0477" name="Group 128"/>
            <p:cNvGrpSpPr>
              <a:grpSpLocks/>
            </p:cNvGrpSpPr>
            <p:nvPr/>
          </p:nvGrpSpPr>
          <p:grpSpPr bwMode="auto">
            <a:xfrm>
              <a:off x="3787" y="1536"/>
              <a:ext cx="907" cy="652"/>
              <a:chOff x="3787" y="1395"/>
              <a:chExt cx="907" cy="652"/>
            </a:xfrm>
          </p:grpSpPr>
          <p:grpSp>
            <p:nvGrpSpPr>
              <p:cNvPr id="60478" name="Group 125"/>
              <p:cNvGrpSpPr>
                <a:grpSpLocks/>
              </p:cNvGrpSpPr>
              <p:nvPr/>
            </p:nvGrpSpPr>
            <p:grpSpPr bwMode="auto">
              <a:xfrm>
                <a:off x="4071" y="1480"/>
                <a:ext cx="312" cy="481"/>
                <a:chOff x="4014" y="1480"/>
                <a:chExt cx="312" cy="481"/>
              </a:xfrm>
            </p:grpSpPr>
            <p:sp>
              <p:nvSpPr>
                <p:cNvPr id="60481" name="AutoShape 123"/>
                <p:cNvSpPr>
                  <a:spLocks noChangeArrowheads="1"/>
                </p:cNvSpPr>
                <p:nvPr/>
              </p:nvSpPr>
              <p:spPr bwMode="auto">
                <a:xfrm>
                  <a:off x="4014" y="1480"/>
                  <a:ext cx="312" cy="255"/>
                </a:xfrm>
                <a:prstGeom prst="bevel">
                  <a:avLst>
                    <a:gd name="adj" fmla="val 12500"/>
                  </a:avLst>
                </a:prstGeom>
                <a:noFill/>
                <a:ln w="12700" cap="sq">
                  <a:solidFill>
                    <a:srgbClr val="3E04E2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0482" name="AutoShape 124"/>
                <p:cNvSpPr>
                  <a:spLocks noChangeArrowheads="1"/>
                </p:cNvSpPr>
                <p:nvPr/>
              </p:nvSpPr>
              <p:spPr bwMode="auto">
                <a:xfrm>
                  <a:off x="4014" y="1706"/>
                  <a:ext cx="312" cy="255"/>
                </a:xfrm>
                <a:prstGeom prst="bevel">
                  <a:avLst>
                    <a:gd name="adj" fmla="val 12500"/>
                  </a:avLst>
                </a:prstGeom>
                <a:noFill/>
                <a:ln w="12700" cap="sq">
                  <a:solidFill>
                    <a:srgbClr val="3E04E2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60479" name="Rectangle 126"/>
              <p:cNvSpPr>
                <a:spLocks noChangeArrowheads="1"/>
              </p:cNvSpPr>
              <p:nvPr/>
            </p:nvSpPr>
            <p:spPr bwMode="auto">
              <a:xfrm>
                <a:off x="3787" y="1395"/>
                <a:ext cx="907" cy="652"/>
              </a:xfrm>
              <a:prstGeom prst="rect">
                <a:avLst/>
              </a:prstGeom>
              <a:noFill/>
              <a:ln w="19050" cap="sq">
                <a:solidFill>
                  <a:srgbClr val="3E04E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480" name="Oval 127"/>
              <p:cNvSpPr>
                <a:spLocks noChangeArrowheads="1"/>
              </p:cNvSpPr>
              <p:nvPr/>
            </p:nvSpPr>
            <p:spPr bwMode="auto">
              <a:xfrm>
                <a:off x="4468" y="1961"/>
                <a:ext cx="56" cy="57"/>
              </a:xfrm>
              <a:prstGeom prst="ellipse">
                <a:avLst/>
              </a:prstGeom>
              <a:solidFill>
                <a:srgbClr val="01375B"/>
              </a:solidFill>
              <a:ln w="12700" cap="sq">
                <a:solidFill>
                  <a:srgbClr val="3E04E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070F140-E479-4E94-8AD1-8C74FF8CC404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6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410057-D3A2-41E3-AB8F-970C790DEBE1}" type="slidenum">
              <a:rPr lang="en-US" altLang="zh-CN"/>
              <a:pPr>
                <a:defRPr/>
              </a:pPr>
              <a:t>59</a:t>
            </a:fld>
            <a:endParaRPr lang="en-US" altLang="zh-CN"/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zh-CN" smtClean="0"/>
              <a:t>MSI shift register</a:t>
            </a:r>
          </a:p>
        </p:txBody>
      </p:sp>
      <p:sp>
        <p:nvSpPr>
          <p:cNvPr id="6144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765175"/>
            <a:ext cx="4244975" cy="1368425"/>
          </a:xfrm>
        </p:spPr>
        <p:txBody>
          <a:bodyPr/>
          <a:lstStyle/>
          <a:p>
            <a:pPr eaLnBrk="1" hangingPunct="1"/>
            <a:r>
              <a:rPr lang="en-US" altLang="zh-CN" sz="2400" smtClean="0"/>
              <a:t>74×194</a:t>
            </a:r>
            <a:r>
              <a:rPr lang="zh-CN" altLang="en-US" sz="2400" smtClean="0"/>
              <a:t>，</a:t>
            </a:r>
            <a:r>
              <a:rPr lang="en-US" altLang="zh-CN" sz="2400" smtClean="0"/>
              <a:t>4-bit bidirectional, parallel-in, parallel-out</a:t>
            </a:r>
            <a:endParaRPr lang="en-US" altLang="zh-CN" smtClean="0"/>
          </a:p>
        </p:txBody>
      </p:sp>
      <p:pic>
        <p:nvPicPr>
          <p:cNvPr id="6144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908175"/>
            <a:ext cx="1970087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8429" name="Group 61"/>
          <p:cNvGraphicFramePr>
            <a:graphicFrameLocks noGrp="1"/>
          </p:cNvGraphicFramePr>
          <p:nvPr>
            <p:ph sz="half" idx="2"/>
          </p:nvPr>
        </p:nvGraphicFramePr>
        <p:xfrm>
          <a:off x="3203575" y="1600200"/>
          <a:ext cx="5832475" cy="3364866"/>
        </p:xfrm>
        <a:graphic>
          <a:graphicData uri="http://schemas.openxmlformats.org/drawingml/2006/table">
            <a:tbl>
              <a:tblPr/>
              <a:tblGrid>
                <a:gridCol w="1296988"/>
                <a:gridCol w="758825"/>
                <a:gridCol w="825500"/>
                <a:gridCol w="719137"/>
                <a:gridCol w="720725"/>
                <a:gridCol w="1511300"/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Function input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Next state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1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S1S0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QA*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QB*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QC*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QD*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QD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Hold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RIN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QC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Shift right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1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LIN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Shift left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load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2169" name="Oval 249"/>
          <p:cNvSpPr>
            <a:spLocks noChangeArrowheads="1"/>
          </p:cNvSpPr>
          <p:nvPr/>
        </p:nvSpPr>
        <p:spPr bwMode="auto">
          <a:xfrm>
            <a:off x="900113" y="2628900"/>
            <a:ext cx="503237" cy="503238"/>
          </a:xfrm>
          <a:prstGeom prst="ellips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170" name="Line 250"/>
          <p:cNvSpPr>
            <a:spLocks noChangeShapeType="1"/>
          </p:cNvSpPr>
          <p:nvPr/>
        </p:nvSpPr>
        <p:spPr bwMode="auto">
          <a:xfrm flipV="1">
            <a:off x="1403350" y="2636838"/>
            <a:ext cx="1728788" cy="134937"/>
          </a:xfrm>
          <a:prstGeom prst="line">
            <a:avLst/>
          </a:prstGeom>
          <a:noFill/>
          <a:ln w="28575">
            <a:solidFill>
              <a:srgbClr val="165FF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175" name="Text Box 255"/>
          <p:cNvSpPr txBox="1">
            <a:spLocks noChangeArrowheads="1"/>
          </p:cNvSpPr>
          <p:nvPr/>
        </p:nvSpPr>
        <p:spPr bwMode="auto">
          <a:xfrm>
            <a:off x="179388" y="5157788"/>
            <a:ext cx="8785225" cy="70167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zh-CN" altLang="en-US" sz="2000" b="1">
                <a:latin typeface="华文细黑" pitchFamily="2" charset="-122"/>
                <a:ea typeface="华文细黑" pitchFamily="2" charset="-122"/>
              </a:rPr>
              <a:t>注意：此处的左移（</a:t>
            </a:r>
            <a:r>
              <a:rPr kumimoji="0" lang="en-US" altLang="zh-CN" sz="2000" b="1">
                <a:latin typeface="华文细黑" pitchFamily="2" charset="-122"/>
                <a:ea typeface="华文细黑" pitchFamily="2" charset="-122"/>
              </a:rPr>
              <a:t>QD</a:t>
            </a:r>
            <a:r>
              <a:rPr kumimoji="0" lang="zh-CN" altLang="en-US" sz="2000" b="1">
                <a:latin typeface="华文细黑" pitchFamily="2" charset="-122"/>
                <a:ea typeface="华文细黑" pitchFamily="2" charset="-122"/>
              </a:rPr>
              <a:t>到</a:t>
            </a:r>
            <a:r>
              <a:rPr kumimoji="0" lang="en-US" altLang="zh-CN" sz="2000" b="1">
                <a:latin typeface="华文细黑" pitchFamily="2" charset="-122"/>
                <a:ea typeface="华文细黑" pitchFamily="2" charset="-122"/>
              </a:rPr>
              <a:t>QA</a:t>
            </a:r>
            <a:r>
              <a:rPr kumimoji="0" lang="zh-CN" altLang="en-US" sz="2000" b="1">
                <a:latin typeface="华文细黑" pitchFamily="2" charset="-122"/>
                <a:ea typeface="华文细黑" pitchFamily="2" charset="-122"/>
              </a:rPr>
              <a:t>）、右移（</a:t>
            </a:r>
            <a:r>
              <a:rPr kumimoji="0" lang="en-US" altLang="zh-CN" sz="2000" b="1">
                <a:latin typeface="华文细黑" pitchFamily="2" charset="-122"/>
                <a:ea typeface="华文细黑" pitchFamily="2" charset="-122"/>
              </a:rPr>
              <a:t>QA</a:t>
            </a:r>
            <a:r>
              <a:rPr kumimoji="0" lang="zh-CN" altLang="en-US" sz="2000" b="1">
                <a:latin typeface="华文细黑" pitchFamily="2" charset="-122"/>
                <a:ea typeface="华文细黑" pitchFamily="2" charset="-122"/>
              </a:rPr>
              <a:t>到</a:t>
            </a:r>
            <a:r>
              <a:rPr kumimoji="0" lang="en-US" altLang="zh-CN" sz="2000" b="1">
                <a:latin typeface="华文细黑" pitchFamily="2" charset="-122"/>
                <a:ea typeface="华文细黑" pitchFamily="2" charset="-122"/>
              </a:rPr>
              <a:t>QD</a:t>
            </a:r>
            <a:r>
              <a:rPr kumimoji="0" lang="zh-CN" altLang="en-US" sz="2000" b="1">
                <a:latin typeface="华文细黑" pitchFamily="2" charset="-122"/>
                <a:ea typeface="华文细黑" pitchFamily="2" charset="-122"/>
              </a:rPr>
              <a:t>）是针对该器件定义的，与数据单元的左</a:t>
            </a:r>
            <a:r>
              <a:rPr kumimoji="0" lang="en-US" altLang="zh-CN" sz="2000" b="1">
                <a:latin typeface="华文细黑" pitchFamily="2" charset="-122"/>
                <a:ea typeface="华文细黑" pitchFamily="2" charset="-122"/>
              </a:rPr>
              <a:t>/</a:t>
            </a:r>
            <a:r>
              <a:rPr kumimoji="0" lang="zh-CN" altLang="en-US" sz="2000" b="1">
                <a:latin typeface="华文细黑" pitchFamily="2" charset="-122"/>
                <a:ea typeface="华文细黑" pitchFamily="2" charset="-122"/>
              </a:rPr>
              <a:t>右移不同。</a:t>
            </a:r>
          </a:p>
        </p:txBody>
      </p:sp>
      <p:grpSp>
        <p:nvGrpSpPr>
          <p:cNvPr id="2" name="Group 57"/>
          <p:cNvGrpSpPr>
            <a:grpSpLocks/>
          </p:cNvGrpSpPr>
          <p:nvPr/>
        </p:nvGrpSpPr>
        <p:grpSpPr bwMode="auto">
          <a:xfrm>
            <a:off x="2627313" y="2852738"/>
            <a:ext cx="396875" cy="1008062"/>
            <a:chOff x="1655" y="1797"/>
            <a:chExt cx="250" cy="635"/>
          </a:xfrm>
        </p:grpSpPr>
        <p:sp>
          <p:nvSpPr>
            <p:cNvPr id="61496" name="Text Box 53"/>
            <p:cNvSpPr txBox="1">
              <a:spLocks noChangeArrowheads="1"/>
            </p:cNvSpPr>
            <p:nvPr/>
          </p:nvSpPr>
          <p:spPr bwMode="auto">
            <a:xfrm>
              <a:off x="1655" y="2259"/>
              <a:ext cx="24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rgbClr val="A50021"/>
                  </a:solidFill>
                </a:rPr>
                <a:t>Q3</a:t>
              </a:r>
            </a:p>
          </p:txBody>
        </p:sp>
        <p:sp>
          <p:nvSpPr>
            <p:cNvPr id="61497" name="Text Box 54"/>
            <p:cNvSpPr txBox="1">
              <a:spLocks noChangeArrowheads="1"/>
            </p:cNvSpPr>
            <p:nvPr/>
          </p:nvSpPr>
          <p:spPr bwMode="auto">
            <a:xfrm>
              <a:off x="1655" y="1956"/>
              <a:ext cx="24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rgbClr val="A50021"/>
                  </a:solidFill>
                </a:rPr>
                <a:t>Q1</a:t>
              </a:r>
            </a:p>
          </p:txBody>
        </p:sp>
        <p:sp>
          <p:nvSpPr>
            <p:cNvPr id="61498" name="Text Box 55"/>
            <p:cNvSpPr txBox="1">
              <a:spLocks noChangeArrowheads="1"/>
            </p:cNvSpPr>
            <p:nvPr/>
          </p:nvSpPr>
          <p:spPr bwMode="auto">
            <a:xfrm>
              <a:off x="1655" y="2115"/>
              <a:ext cx="24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rgbClr val="A50021"/>
                  </a:solidFill>
                </a:rPr>
                <a:t>Q2</a:t>
              </a:r>
            </a:p>
          </p:txBody>
        </p:sp>
        <p:sp>
          <p:nvSpPr>
            <p:cNvPr id="61499" name="Text Box 56"/>
            <p:cNvSpPr txBox="1">
              <a:spLocks noChangeArrowheads="1"/>
            </p:cNvSpPr>
            <p:nvPr/>
          </p:nvSpPr>
          <p:spPr bwMode="auto">
            <a:xfrm>
              <a:off x="1656" y="1797"/>
              <a:ext cx="24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rgbClr val="A50021"/>
                  </a:solidFill>
                </a:rPr>
                <a:t>Q0</a:t>
              </a: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2016125" y="3897313"/>
            <a:ext cx="5184775" cy="2724150"/>
            <a:chOff x="1270" y="2455"/>
            <a:chExt cx="3266" cy="1716"/>
          </a:xfrm>
        </p:grpSpPr>
        <p:sp>
          <p:nvSpPr>
            <p:cNvPr id="61494" name="Text Box 58"/>
            <p:cNvSpPr txBox="1">
              <a:spLocks noChangeArrowheads="1"/>
            </p:cNvSpPr>
            <p:nvPr/>
          </p:nvSpPr>
          <p:spPr bwMode="auto">
            <a:xfrm>
              <a:off x="1270" y="3725"/>
              <a:ext cx="3266" cy="446"/>
            </a:xfrm>
            <a:prstGeom prst="rect">
              <a:avLst/>
            </a:prstGeom>
            <a:noFill/>
            <a:ln w="12700">
              <a:solidFill>
                <a:srgbClr val="CC0099"/>
              </a:solidFill>
              <a:prstDash val="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CC0099"/>
                  </a:solidFill>
                  <a:ea typeface="楷体_GB2312" pitchFamily="49" charset="-122"/>
                </a:rPr>
                <a:t>应用中，习惯性按照数据移位方向命名，即右移是从高到低，因而</a:t>
              </a:r>
              <a:r>
                <a:rPr lang="en-US" altLang="zh-CN" sz="2000" b="1" dirty="0">
                  <a:solidFill>
                    <a:srgbClr val="CC0099"/>
                  </a:solidFill>
                  <a:ea typeface="楷体_GB2312" pitchFamily="49" charset="-122"/>
                </a:rPr>
                <a:t>QA——Q3</a:t>
              </a:r>
              <a:endParaRPr lang="en-US" altLang="zh-CN" sz="2000" b="1" dirty="0">
                <a:solidFill>
                  <a:srgbClr val="CC0099"/>
                </a:solidFill>
                <a:ea typeface="楷体_GB2312" pitchFamily="49" charset="-122"/>
              </a:endParaRPr>
            </a:p>
          </p:txBody>
        </p:sp>
        <p:sp>
          <p:nvSpPr>
            <p:cNvPr id="61495" name="Freeform 59"/>
            <p:cNvSpPr>
              <a:spLocks/>
            </p:cNvSpPr>
            <p:nvPr/>
          </p:nvSpPr>
          <p:spPr bwMode="auto">
            <a:xfrm>
              <a:off x="1814" y="2455"/>
              <a:ext cx="582" cy="1270"/>
            </a:xfrm>
            <a:custGeom>
              <a:avLst/>
              <a:gdLst>
                <a:gd name="T0" fmla="*/ 386 w 582"/>
                <a:gd name="T1" fmla="*/ 1474 h 1474"/>
                <a:gd name="T2" fmla="*/ 567 w 582"/>
                <a:gd name="T3" fmla="*/ 1157 h 1474"/>
                <a:gd name="T4" fmla="*/ 476 w 582"/>
                <a:gd name="T5" fmla="*/ 680 h 1474"/>
                <a:gd name="T6" fmla="*/ 0 w 582"/>
                <a:gd name="T7" fmla="*/ 0 h 14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2"/>
                <a:gd name="T13" fmla="*/ 0 h 1474"/>
                <a:gd name="T14" fmla="*/ 582 w 582"/>
                <a:gd name="T15" fmla="*/ 1474 h 14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2" h="1474">
                  <a:moveTo>
                    <a:pt x="386" y="1474"/>
                  </a:moveTo>
                  <a:cubicBezTo>
                    <a:pt x="469" y="1381"/>
                    <a:pt x="552" y="1289"/>
                    <a:pt x="567" y="1157"/>
                  </a:cubicBezTo>
                  <a:cubicBezTo>
                    <a:pt x="582" y="1025"/>
                    <a:pt x="570" y="873"/>
                    <a:pt x="476" y="680"/>
                  </a:cubicBezTo>
                  <a:cubicBezTo>
                    <a:pt x="382" y="487"/>
                    <a:pt x="191" y="243"/>
                    <a:pt x="0" y="0"/>
                  </a:cubicBezTo>
                </a:path>
              </a:pathLst>
            </a:custGeom>
            <a:noFill/>
            <a:ln w="28575" cap="sq" cmpd="sng">
              <a:solidFill>
                <a:srgbClr val="CC0099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8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8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8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2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69" grpId="0" animBg="1"/>
      <p:bldP spid="82170" grpId="0" animBg="1"/>
      <p:bldP spid="82175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EE579BE-31B6-4229-9535-0028290710DA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6227BF-3850-4379-B96C-C1D96AC8050E}" type="slidenum">
              <a:rPr lang="en-US" altLang="zh-CN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3. Multibit registers and latches</a:t>
            </a:r>
          </a:p>
        </p:txBody>
      </p:sp>
      <p:sp>
        <p:nvSpPr>
          <p:cNvPr id="10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229600" cy="1597025"/>
          </a:xfrm>
        </p:spPr>
        <p:txBody>
          <a:bodyPr/>
          <a:lstStyle/>
          <a:p>
            <a:pPr eaLnBrk="1" hangingPunct="1">
              <a:buClr>
                <a:srgbClr val="1157F3"/>
              </a:buClr>
            </a:pPr>
            <a:r>
              <a:rPr lang="en-US" altLang="zh-CN" smtClean="0"/>
              <a:t>Collection of two or more D f-fs with a common clock input . </a:t>
            </a:r>
          </a:p>
          <a:p>
            <a:pPr eaLnBrk="1" hangingPunct="1">
              <a:buClr>
                <a:srgbClr val="1157F3"/>
              </a:buClr>
            </a:pPr>
            <a:r>
              <a:rPr lang="en-US" altLang="zh-CN" smtClean="0"/>
              <a:t>Cab be used to store a multiple-bit data.</a:t>
            </a:r>
          </a:p>
        </p:txBody>
      </p:sp>
      <p:graphicFrame>
        <p:nvGraphicFramePr>
          <p:cNvPr id="1026" name="Object 4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2390775" y="2865438"/>
          <a:ext cx="1804988" cy="270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" name="Artwork" r:id="rId3" imgW="1848108" imgH="2857899" progId="Adobe.Illustrator.7">
                  <p:embed/>
                </p:oleObj>
              </mc:Choice>
              <mc:Fallback>
                <p:oleObj name="Artwork" r:id="rId3" imgW="1848108" imgH="2857899" progId="Adobe.Illustrator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0775" y="2865438"/>
                        <a:ext cx="1804988" cy="2706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8"/>
          <p:cNvGraphicFramePr>
            <a:graphicFrameLocks noChangeAspect="1"/>
          </p:cNvGraphicFramePr>
          <p:nvPr/>
        </p:nvGraphicFramePr>
        <p:xfrm>
          <a:off x="611188" y="2798763"/>
          <a:ext cx="1427162" cy="279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" name="Artwork" r:id="rId5" imgW="1467055" imgH="2866667" progId="Adobe.Illustrator.7">
                  <p:embed/>
                </p:oleObj>
              </mc:Choice>
              <mc:Fallback>
                <p:oleObj name="Artwork" r:id="rId5" imgW="1467055" imgH="2866667" progId="Adobe.Illustrator.7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798763"/>
                        <a:ext cx="1427162" cy="279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9"/>
          <p:cNvGraphicFramePr>
            <a:graphicFrameLocks noChangeAspect="1"/>
          </p:cNvGraphicFramePr>
          <p:nvPr/>
        </p:nvGraphicFramePr>
        <p:xfrm>
          <a:off x="6877050" y="2708275"/>
          <a:ext cx="1552575" cy="302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" name="Artwork" r:id="rId7" imgW="1467055" imgH="2857899" progId="Adobe.Illustrator.7">
                  <p:embed/>
                </p:oleObj>
              </mc:Choice>
              <mc:Fallback>
                <p:oleObj name="Artwork" r:id="rId7" imgW="1467055" imgH="2857899" progId="Adobe.Illustrator.7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2708275"/>
                        <a:ext cx="1552575" cy="302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1"/>
          <p:cNvGrpSpPr>
            <a:grpSpLocks noChangeAspect="1"/>
          </p:cNvGrpSpPr>
          <p:nvPr/>
        </p:nvGrpSpPr>
        <p:grpSpPr bwMode="auto">
          <a:xfrm>
            <a:off x="4751388" y="2816225"/>
            <a:ext cx="1573212" cy="2959100"/>
            <a:chOff x="2993" y="1774"/>
            <a:chExt cx="991" cy="1864"/>
          </a:xfrm>
          <a:noFill/>
        </p:grpSpPr>
        <p:sp>
          <p:nvSpPr>
            <p:cNvPr id="3" name="AutoShape 20"/>
            <p:cNvSpPr>
              <a:spLocks noChangeAspect="1" noChangeArrowheads="1" noTextEdit="1"/>
            </p:cNvSpPr>
            <p:nvPr/>
          </p:nvSpPr>
          <p:spPr bwMode="auto">
            <a:xfrm>
              <a:off x="2993" y="1774"/>
              <a:ext cx="991" cy="186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046" name="Picture 2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3" y="1774"/>
              <a:ext cx="994" cy="18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双括号 3"/>
          <p:cNvSpPr/>
          <p:nvPr/>
        </p:nvSpPr>
        <p:spPr bwMode="auto">
          <a:xfrm>
            <a:off x="2231740" y="5697252"/>
            <a:ext cx="2160240" cy="349212"/>
          </a:xfrm>
          <a:prstGeom prst="bracketPair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rPr>
              <a:t>with </a:t>
            </a:r>
            <a:r>
              <a:rPr kumimoji="1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rPr>
              <a:t>tri-state output</a:t>
            </a:r>
            <a:endParaRPr kumimoji="1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" name="双括号 4"/>
          <p:cNvSpPr/>
          <p:nvPr/>
        </p:nvSpPr>
        <p:spPr bwMode="auto">
          <a:xfrm>
            <a:off x="6696236" y="5871858"/>
            <a:ext cx="2088233" cy="715089"/>
          </a:xfrm>
          <a:prstGeom prst="bracketPair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rPr>
              <a:t>latch with tri-state output</a:t>
            </a:r>
            <a:endParaRPr kumimoji="1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8EEF7A9-5B85-462B-9A6F-61E13F4CA154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3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B33C4-3237-498B-BDB4-5D945FAD271C}" type="slidenum">
              <a:rPr lang="en-US" altLang="zh-CN"/>
              <a:pPr>
                <a:defRPr/>
              </a:pPr>
              <a:t>60</a:t>
            </a:fld>
            <a:endParaRPr lang="en-US" altLang="zh-CN"/>
          </a:p>
        </p:txBody>
      </p:sp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3</a:t>
            </a:r>
            <a:r>
              <a:rPr lang="zh-CN" altLang="en-US" sz="3200" smtClean="0"/>
              <a:t>、</a:t>
            </a:r>
            <a:r>
              <a:rPr lang="en-US" altLang="zh-CN" sz="3200" smtClean="0"/>
              <a:t>application of shift register: serial/parallel conversion</a:t>
            </a:r>
          </a:p>
        </p:txBody>
      </p:sp>
      <p:sp>
        <p:nvSpPr>
          <p:cNvPr id="62469" name="AutoShape 4"/>
          <p:cNvSpPr>
            <a:spLocks noChangeArrowheads="1"/>
          </p:cNvSpPr>
          <p:nvPr/>
        </p:nvSpPr>
        <p:spPr bwMode="auto">
          <a:xfrm rot="5400000">
            <a:off x="611982" y="1988344"/>
            <a:ext cx="2808287" cy="2663825"/>
          </a:xfrm>
          <a:prstGeom prst="flowChartDocument">
            <a:avLst/>
          </a:prstGeom>
          <a:noFill/>
          <a:ln w="12700" cap="sq">
            <a:solidFill>
              <a:srgbClr val="2149F3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70" name="AutoShape 5"/>
          <p:cNvSpPr>
            <a:spLocks noChangeArrowheads="1"/>
          </p:cNvSpPr>
          <p:nvPr/>
        </p:nvSpPr>
        <p:spPr bwMode="auto">
          <a:xfrm rot="-5400000">
            <a:off x="5435600" y="1916113"/>
            <a:ext cx="2808287" cy="2808288"/>
          </a:xfrm>
          <a:prstGeom prst="flowChartDocument">
            <a:avLst/>
          </a:prstGeom>
          <a:noFill/>
          <a:ln w="12700" cap="sq">
            <a:solidFill>
              <a:srgbClr val="2149F3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71" name="Rectangle 6"/>
          <p:cNvSpPr>
            <a:spLocks noChangeArrowheads="1"/>
          </p:cNvSpPr>
          <p:nvPr/>
        </p:nvSpPr>
        <p:spPr bwMode="auto">
          <a:xfrm>
            <a:off x="1908175" y="2060575"/>
            <a:ext cx="1223963" cy="792163"/>
          </a:xfrm>
          <a:prstGeom prst="rect">
            <a:avLst/>
          </a:prstGeom>
          <a:noFill/>
          <a:ln w="22225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0" hangingPunct="0"/>
            <a:r>
              <a:rPr kumimoji="0" lang="en-US" altLang="zh-CN" sz="2000" b="1">
                <a:ea typeface="宋体" pitchFamily="2" charset="-122"/>
              </a:rPr>
              <a:t>control circuit</a:t>
            </a:r>
          </a:p>
        </p:txBody>
      </p:sp>
      <p:sp>
        <p:nvSpPr>
          <p:cNvPr id="62472" name="Rectangle 7"/>
          <p:cNvSpPr>
            <a:spLocks noChangeArrowheads="1"/>
          </p:cNvSpPr>
          <p:nvPr/>
        </p:nvSpPr>
        <p:spPr bwMode="auto">
          <a:xfrm>
            <a:off x="1547813" y="3429000"/>
            <a:ext cx="1584325" cy="1079500"/>
          </a:xfrm>
          <a:prstGeom prst="rect">
            <a:avLst/>
          </a:prstGeom>
          <a:noFill/>
          <a:ln w="22225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0" hangingPunct="0"/>
            <a:r>
              <a:rPr kumimoji="0" lang="en-US" altLang="zh-CN" sz="2000" b="1">
                <a:ea typeface="宋体" pitchFamily="2" charset="-122"/>
              </a:rPr>
              <a:t>parallel-serial conversion</a:t>
            </a:r>
          </a:p>
        </p:txBody>
      </p:sp>
      <p:sp>
        <p:nvSpPr>
          <p:cNvPr id="62473" name="AutoShape 8"/>
          <p:cNvSpPr>
            <a:spLocks noChangeArrowheads="1"/>
          </p:cNvSpPr>
          <p:nvPr/>
        </p:nvSpPr>
        <p:spPr bwMode="auto">
          <a:xfrm>
            <a:off x="1116013" y="3789363"/>
            <a:ext cx="431800" cy="21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9F16"/>
          </a:solidFill>
          <a:ln w="12700" cap="sq">
            <a:solidFill>
              <a:srgbClr val="B69F1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74" name="Text Box 9"/>
          <p:cNvSpPr txBox="1">
            <a:spLocks noChangeArrowheads="1"/>
          </p:cNvSpPr>
          <p:nvPr/>
        </p:nvSpPr>
        <p:spPr bwMode="auto">
          <a:xfrm>
            <a:off x="250825" y="3159125"/>
            <a:ext cx="12969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000" b="1">
                <a:ea typeface="宋体" pitchFamily="2" charset="-122"/>
              </a:rPr>
              <a:t>parallel-in data</a:t>
            </a:r>
          </a:p>
        </p:txBody>
      </p:sp>
      <p:sp>
        <p:nvSpPr>
          <p:cNvPr id="62475" name="AutoShape 10"/>
          <p:cNvSpPr>
            <a:spLocks noChangeArrowheads="1"/>
          </p:cNvSpPr>
          <p:nvPr/>
        </p:nvSpPr>
        <p:spPr bwMode="auto">
          <a:xfrm>
            <a:off x="2411413" y="2852738"/>
            <a:ext cx="215900" cy="576262"/>
          </a:xfrm>
          <a:prstGeom prst="downArrow">
            <a:avLst>
              <a:gd name="adj1" fmla="val 50000"/>
              <a:gd name="adj2" fmla="val 66728"/>
            </a:avLst>
          </a:prstGeom>
          <a:solidFill>
            <a:srgbClr val="B69F16"/>
          </a:solidFill>
          <a:ln w="12700" cap="sq">
            <a:solidFill>
              <a:srgbClr val="B69F16"/>
            </a:solidFill>
            <a:miter lim="800000"/>
            <a:headEnd type="none" w="sm" len="sm"/>
            <a:tailEnd type="none" w="sm" len="sm"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62476" name="Rectangle 11"/>
          <p:cNvSpPr>
            <a:spLocks noChangeArrowheads="1"/>
          </p:cNvSpPr>
          <p:nvPr/>
        </p:nvSpPr>
        <p:spPr bwMode="auto">
          <a:xfrm>
            <a:off x="5651500" y="3429000"/>
            <a:ext cx="1657350" cy="936625"/>
          </a:xfrm>
          <a:prstGeom prst="rect">
            <a:avLst/>
          </a:prstGeom>
          <a:noFill/>
          <a:ln w="22225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0" hangingPunct="0"/>
            <a:r>
              <a:rPr kumimoji="0" lang="en-US" altLang="zh-CN" sz="2000" b="1">
                <a:ea typeface="宋体" pitchFamily="2" charset="-122"/>
              </a:rPr>
              <a:t>parallel-serial conversion</a:t>
            </a:r>
          </a:p>
        </p:txBody>
      </p:sp>
      <p:sp>
        <p:nvSpPr>
          <p:cNvPr id="62477" name="Rectangle 12"/>
          <p:cNvSpPr>
            <a:spLocks noChangeArrowheads="1"/>
          </p:cNvSpPr>
          <p:nvPr/>
        </p:nvSpPr>
        <p:spPr bwMode="auto">
          <a:xfrm>
            <a:off x="5651500" y="2060575"/>
            <a:ext cx="1223963" cy="792163"/>
          </a:xfrm>
          <a:prstGeom prst="rect">
            <a:avLst/>
          </a:prstGeom>
          <a:noFill/>
          <a:ln w="22225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0" hangingPunct="0"/>
            <a:r>
              <a:rPr kumimoji="0" lang="en-US" altLang="zh-CN" sz="2000" b="1">
                <a:ea typeface="宋体" pitchFamily="2" charset="-122"/>
              </a:rPr>
              <a:t>control circuit</a:t>
            </a:r>
          </a:p>
        </p:txBody>
      </p:sp>
      <p:sp>
        <p:nvSpPr>
          <p:cNvPr id="62478" name="AutoShape 13"/>
          <p:cNvSpPr>
            <a:spLocks noChangeArrowheads="1"/>
          </p:cNvSpPr>
          <p:nvPr/>
        </p:nvSpPr>
        <p:spPr bwMode="auto">
          <a:xfrm>
            <a:off x="6154738" y="2852738"/>
            <a:ext cx="215900" cy="576262"/>
          </a:xfrm>
          <a:prstGeom prst="downArrow">
            <a:avLst>
              <a:gd name="adj1" fmla="val 50000"/>
              <a:gd name="adj2" fmla="val 66728"/>
            </a:avLst>
          </a:prstGeom>
          <a:solidFill>
            <a:srgbClr val="B69F16"/>
          </a:solidFill>
          <a:ln w="12700" cap="sq">
            <a:solidFill>
              <a:srgbClr val="B69F16"/>
            </a:solidFill>
            <a:miter lim="800000"/>
            <a:headEnd type="none" w="sm" len="sm"/>
            <a:tailEnd type="none" w="sm" len="sm"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62479" name="AutoShape 14"/>
          <p:cNvSpPr>
            <a:spLocks noChangeArrowheads="1"/>
          </p:cNvSpPr>
          <p:nvPr/>
        </p:nvSpPr>
        <p:spPr bwMode="auto">
          <a:xfrm>
            <a:off x="7308850" y="3789363"/>
            <a:ext cx="431800" cy="21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9F16"/>
          </a:solidFill>
          <a:ln w="12700" cap="sq">
            <a:solidFill>
              <a:srgbClr val="B69F1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80" name="Text Box 15"/>
          <p:cNvSpPr txBox="1">
            <a:spLocks noChangeArrowheads="1"/>
          </p:cNvSpPr>
          <p:nvPr/>
        </p:nvSpPr>
        <p:spPr bwMode="auto">
          <a:xfrm>
            <a:off x="7380288" y="3068638"/>
            <a:ext cx="13684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000" b="1">
                <a:ea typeface="宋体" pitchFamily="2" charset="-122"/>
              </a:rPr>
              <a:t>parallel-out data</a:t>
            </a:r>
          </a:p>
        </p:txBody>
      </p:sp>
      <p:sp>
        <p:nvSpPr>
          <p:cNvPr id="62481" name="Text Box 16"/>
          <p:cNvSpPr txBox="1">
            <a:spLocks noChangeArrowheads="1"/>
          </p:cNvSpPr>
          <p:nvPr/>
        </p:nvSpPr>
        <p:spPr bwMode="auto">
          <a:xfrm>
            <a:off x="1331913" y="1341438"/>
            <a:ext cx="1439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000" b="1">
                <a:ea typeface="宋体" pitchFamily="2" charset="-122"/>
              </a:rPr>
              <a:t>source</a:t>
            </a:r>
          </a:p>
        </p:txBody>
      </p:sp>
      <p:sp>
        <p:nvSpPr>
          <p:cNvPr id="62482" name="Text Box 17"/>
          <p:cNvSpPr txBox="1">
            <a:spLocks noChangeArrowheads="1"/>
          </p:cNvSpPr>
          <p:nvPr/>
        </p:nvSpPr>
        <p:spPr bwMode="auto">
          <a:xfrm>
            <a:off x="5867400" y="1412875"/>
            <a:ext cx="1728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000" b="1">
                <a:ea typeface="宋体" pitchFamily="2" charset="-122"/>
              </a:rPr>
              <a:t>destination</a:t>
            </a:r>
          </a:p>
        </p:txBody>
      </p:sp>
      <p:sp>
        <p:nvSpPr>
          <p:cNvPr id="62483" name="Line 18"/>
          <p:cNvSpPr>
            <a:spLocks noChangeShapeType="1"/>
          </p:cNvSpPr>
          <p:nvPr/>
        </p:nvSpPr>
        <p:spPr bwMode="auto">
          <a:xfrm>
            <a:off x="3132138" y="2205038"/>
            <a:ext cx="1223962" cy="0"/>
          </a:xfrm>
          <a:prstGeom prst="line">
            <a:avLst/>
          </a:prstGeom>
          <a:noFill/>
          <a:ln w="2222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2484" name="Line 19"/>
          <p:cNvSpPr>
            <a:spLocks noChangeShapeType="1"/>
          </p:cNvSpPr>
          <p:nvPr/>
        </p:nvSpPr>
        <p:spPr bwMode="auto">
          <a:xfrm>
            <a:off x="3132138" y="2636838"/>
            <a:ext cx="1223962" cy="0"/>
          </a:xfrm>
          <a:prstGeom prst="line">
            <a:avLst/>
          </a:prstGeom>
          <a:noFill/>
          <a:ln w="2222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2485" name="Line 20"/>
          <p:cNvSpPr>
            <a:spLocks noChangeShapeType="1"/>
          </p:cNvSpPr>
          <p:nvPr/>
        </p:nvSpPr>
        <p:spPr bwMode="auto">
          <a:xfrm>
            <a:off x="3132138" y="3933825"/>
            <a:ext cx="1223962" cy="0"/>
          </a:xfrm>
          <a:prstGeom prst="line">
            <a:avLst/>
          </a:prstGeom>
          <a:noFill/>
          <a:ln w="2222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2486" name="Line 21"/>
          <p:cNvSpPr>
            <a:spLocks noChangeShapeType="1"/>
          </p:cNvSpPr>
          <p:nvPr/>
        </p:nvSpPr>
        <p:spPr bwMode="auto">
          <a:xfrm>
            <a:off x="4572000" y="2205038"/>
            <a:ext cx="1079500" cy="0"/>
          </a:xfrm>
          <a:prstGeom prst="line">
            <a:avLst/>
          </a:prstGeom>
          <a:noFill/>
          <a:ln w="22225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2487" name="Line 22"/>
          <p:cNvSpPr>
            <a:spLocks noChangeShapeType="1"/>
          </p:cNvSpPr>
          <p:nvPr/>
        </p:nvSpPr>
        <p:spPr bwMode="auto">
          <a:xfrm>
            <a:off x="4572000" y="2636838"/>
            <a:ext cx="1079500" cy="0"/>
          </a:xfrm>
          <a:prstGeom prst="line">
            <a:avLst/>
          </a:prstGeom>
          <a:noFill/>
          <a:ln w="22225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2488" name="Line 23"/>
          <p:cNvSpPr>
            <a:spLocks noChangeShapeType="1"/>
          </p:cNvSpPr>
          <p:nvPr/>
        </p:nvSpPr>
        <p:spPr bwMode="auto">
          <a:xfrm>
            <a:off x="4572000" y="3933825"/>
            <a:ext cx="1079500" cy="0"/>
          </a:xfrm>
          <a:prstGeom prst="line">
            <a:avLst/>
          </a:prstGeom>
          <a:noFill/>
          <a:ln w="22225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62489" name="Picture 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1989138"/>
            <a:ext cx="2857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90" name="Picture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420938"/>
            <a:ext cx="2857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91" name="Picture 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3716338"/>
            <a:ext cx="2857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92" name="Text Box 29"/>
          <p:cNvSpPr txBox="1">
            <a:spLocks noChangeArrowheads="1"/>
          </p:cNvSpPr>
          <p:nvPr/>
        </p:nvSpPr>
        <p:spPr bwMode="auto">
          <a:xfrm>
            <a:off x="3706813" y="4076700"/>
            <a:ext cx="15128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b="1">
                <a:solidFill>
                  <a:srgbClr val="2149F3"/>
                </a:solidFill>
                <a:ea typeface="宋体" pitchFamily="2" charset="-122"/>
              </a:rPr>
              <a:t>serial data</a:t>
            </a:r>
          </a:p>
        </p:txBody>
      </p:sp>
      <p:sp>
        <p:nvSpPr>
          <p:cNvPr id="62493" name="Text Box 30"/>
          <p:cNvSpPr txBox="1">
            <a:spLocks noChangeArrowheads="1"/>
          </p:cNvSpPr>
          <p:nvPr/>
        </p:nvSpPr>
        <p:spPr bwMode="auto">
          <a:xfrm>
            <a:off x="3419475" y="1622425"/>
            <a:ext cx="1873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b="1">
                <a:solidFill>
                  <a:srgbClr val="2149F3"/>
                </a:solidFill>
                <a:ea typeface="宋体" pitchFamily="2" charset="-122"/>
              </a:rPr>
              <a:t>clock signal</a:t>
            </a:r>
          </a:p>
        </p:txBody>
      </p:sp>
      <p:sp>
        <p:nvSpPr>
          <p:cNvPr id="62494" name="Text Box 31"/>
          <p:cNvSpPr txBox="1">
            <a:spLocks noChangeArrowheads="1"/>
          </p:cNvSpPr>
          <p:nvPr/>
        </p:nvSpPr>
        <p:spPr bwMode="auto">
          <a:xfrm>
            <a:off x="3419475" y="2708275"/>
            <a:ext cx="1873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b="1">
                <a:solidFill>
                  <a:srgbClr val="2149F3"/>
                </a:solidFill>
                <a:ea typeface="宋体" pitchFamily="2" charset="-122"/>
              </a:rPr>
              <a:t>synchronous signal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AE3AAAB-3165-412B-9F0B-6605EFF0E7BC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9EE88A-D001-438D-B189-6F6EB9BE30AE}" type="slidenum">
              <a:rPr lang="en-US" altLang="zh-CN"/>
              <a:pPr>
                <a:defRPr/>
              </a:pPr>
              <a:t>61</a:t>
            </a:fld>
            <a:endParaRPr lang="en-US" altLang="zh-CN"/>
          </a:p>
        </p:txBody>
      </p:sp>
      <p:sp>
        <p:nvSpPr>
          <p:cNvPr id="7174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85725"/>
          </a:xfrm>
        </p:spPr>
        <p:txBody>
          <a:bodyPr/>
          <a:lstStyle/>
          <a:p>
            <a:pPr eaLnBrk="1" hangingPunct="1"/>
            <a:endParaRPr lang="zh-CN" altLang="zh-CN" sz="3200" smtClean="0"/>
          </a:p>
        </p:txBody>
      </p:sp>
      <p:sp>
        <p:nvSpPr>
          <p:cNvPr id="71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260350"/>
            <a:ext cx="8362950" cy="586581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000" smtClean="0"/>
              <a:t>数字式程控交换机的时分多路复用系统。</a:t>
            </a:r>
          </a:p>
          <a:p>
            <a:pPr eaLnBrk="1" hangingPunct="1">
              <a:buFontTx/>
              <a:buNone/>
            </a:pPr>
            <a:endParaRPr lang="en-US" altLang="zh-CN" sz="2400" smtClean="0"/>
          </a:p>
        </p:txBody>
      </p:sp>
      <p:graphicFrame>
        <p:nvGraphicFramePr>
          <p:cNvPr id="7170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528638" y="1408113"/>
          <a:ext cx="6264275" cy="157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" name="Artwork" r:id="rId3" imgW="9142857" imgH="2419048" progId="Adobe.Illustrator.7">
                  <p:embed/>
                </p:oleObj>
              </mc:Choice>
              <mc:Fallback>
                <p:oleObj name="Artwork" r:id="rId3" imgW="9142857" imgH="2419048" progId="Adobe.Illustrator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8" y="1408113"/>
                        <a:ext cx="6264275" cy="157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8"/>
          <p:cNvGraphicFramePr>
            <a:graphicFrameLocks noChangeAspect="1"/>
          </p:cNvGraphicFramePr>
          <p:nvPr/>
        </p:nvGraphicFramePr>
        <p:xfrm>
          <a:off x="0" y="3068638"/>
          <a:ext cx="8831263" cy="303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" name="Artwork" r:id="rId5" imgW="8828571" imgH="3038095" progId="Adobe.Illustrator.7">
                  <p:embed/>
                </p:oleObj>
              </mc:Choice>
              <mc:Fallback>
                <p:oleObj name="Artwork" r:id="rId5" imgW="8828571" imgH="3038095" progId="Adobe.Illustrator.7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068638"/>
                        <a:ext cx="8831263" cy="303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6" name="Line 9"/>
          <p:cNvSpPr>
            <a:spLocks noChangeShapeType="1"/>
          </p:cNvSpPr>
          <p:nvPr/>
        </p:nvSpPr>
        <p:spPr bwMode="auto">
          <a:xfrm flipH="1">
            <a:off x="827088" y="2565400"/>
            <a:ext cx="1223962" cy="503238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77" name="Line 10"/>
          <p:cNvSpPr>
            <a:spLocks noChangeShapeType="1"/>
          </p:cNvSpPr>
          <p:nvPr/>
        </p:nvSpPr>
        <p:spPr bwMode="auto">
          <a:xfrm>
            <a:off x="4356100" y="2492375"/>
            <a:ext cx="2592388" cy="720725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D48EEA1-08AC-4DA0-A2A9-1B1D9F0CBC52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2D0C03-1531-4137-BAA9-1D64ECE789AD}" type="slidenum">
              <a:rPr lang="en-US" altLang="zh-CN"/>
              <a:pPr>
                <a:defRPr/>
              </a:pPr>
              <a:t>62</a:t>
            </a:fld>
            <a:endParaRPr lang="en-US" altLang="zh-CN"/>
          </a:p>
        </p:txBody>
      </p:sp>
      <p:graphicFrame>
        <p:nvGraphicFramePr>
          <p:cNvPr id="8194" name="Object 5"/>
          <p:cNvGraphicFramePr>
            <a:graphicFrameLocks noGrp="1" noChangeAspect="1"/>
          </p:cNvGraphicFramePr>
          <p:nvPr>
            <p:ph/>
          </p:nvPr>
        </p:nvGraphicFramePr>
        <p:xfrm>
          <a:off x="395288" y="188913"/>
          <a:ext cx="6769100" cy="666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3" name="Artwork" r:id="rId3" imgW="8238095" imgH="9888330" progId="Adobe.Illustrator.7">
                  <p:embed/>
                </p:oleObj>
              </mc:Choice>
              <mc:Fallback>
                <p:oleObj name="Artwork" r:id="rId3" imgW="8238095" imgH="9888330" progId="Adobe.Illustrator.7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88913"/>
                        <a:ext cx="6769100" cy="666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BDF5D8A-1850-452E-8AF4-C9742BC834D0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C6CCA8-67A2-4DF9-A33A-777C09101486}" type="slidenum">
              <a:rPr lang="en-US" altLang="zh-CN"/>
              <a:pPr>
                <a:defRPr/>
              </a:pPr>
              <a:t>63</a:t>
            </a:fld>
            <a:endParaRPr lang="en-US" altLang="zh-CN"/>
          </a:p>
        </p:txBody>
      </p:sp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889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CN" smtClean="0"/>
              <a:t>5</a:t>
            </a:r>
            <a:r>
              <a:rPr lang="zh-CN" altLang="en-US" smtClean="0"/>
              <a:t>、</a:t>
            </a:r>
            <a:r>
              <a:rPr lang="en-US" altLang="zh-CN" smtClean="0"/>
              <a:t>shift-register counters</a:t>
            </a:r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6613"/>
            <a:ext cx="8229600" cy="1728787"/>
          </a:xfrm>
        </p:spPr>
        <p:txBody>
          <a:bodyPr/>
          <a:lstStyle/>
          <a:p>
            <a:pPr eaLnBrk="1" hangingPunct="1"/>
            <a:r>
              <a:rPr lang="en-US" altLang="zh-CN" sz="2400" smtClean="0">
                <a:solidFill>
                  <a:srgbClr val="A50021"/>
                </a:solidFill>
              </a:rPr>
              <a:t>be differ from the binary up or down counters.</a:t>
            </a:r>
          </a:p>
          <a:p>
            <a:pPr eaLnBrk="1" hangingPunct="1"/>
            <a:r>
              <a:rPr lang="en-US" altLang="zh-CN" sz="2400" smtClean="0">
                <a:solidFill>
                  <a:schemeClr val="tx2"/>
                </a:solidFill>
              </a:rPr>
              <a:t>ring counter</a:t>
            </a:r>
          </a:p>
          <a:p>
            <a:pPr eaLnBrk="1" hangingPunct="1">
              <a:buFontTx/>
              <a:buNone/>
            </a:pPr>
            <a:r>
              <a:rPr lang="en-US" altLang="zh-CN" sz="2400" smtClean="0"/>
              <a:t>an n-bit shift register can be used to obtain a counter with n states.</a:t>
            </a:r>
          </a:p>
        </p:txBody>
      </p:sp>
      <p:sp>
        <p:nvSpPr>
          <p:cNvPr id="63494" name="Text Box 6"/>
          <p:cNvSpPr txBox="1">
            <a:spLocks noChangeArrowheads="1"/>
          </p:cNvSpPr>
          <p:nvPr/>
        </p:nvSpPr>
        <p:spPr bwMode="auto">
          <a:xfrm>
            <a:off x="323850" y="3213100"/>
            <a:ext cx="23764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400" b="1">
                <a:solidFill>
                  <a:srgbClr val="0B45E7"/>
                </a:solidFill>
                <a:latin typeface="Lucida Sans" pitchFamily="34" charset="0"/>
                <a:ea typeface="宋体" pitchFamily="2" charset="-122"/>
              </a:rPr>
              <a:t>4-bit ring counter</a:t>
            </a:r>
          </a:p>
        </p:txBody>
      </p:sp>
      <p:sp>
        <p:nvSpPr>
          <p:cNvPr id="63495" name="Rectangle 14"/>
          <p:cNvSpPr>
            <a:spLocks noChangeArrowheads="1"/>
          </p:cNvSpPr>
          <p:nvPr/>
        </p:nvSpPr>
        <p:spPr bwMode="auto">
          <a:xfrm>
            <a:off x="179388" y="5084763"/>
            <a:ext cx="891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CN" sz="2400" b="1" dirty="0">
                <a:ea typeface="宋体" pitchFamily="2" charset="-122"/>
              </a:rPr>
              <a:t>Q0*=D0=Q3       Q1*=D1=Q0       Q2*=D2=Q1          Q3*=D3=Q2</a:t>
            </a:r>
          </a:p>
        </p:txBody>
      </p:sp>
      <p:grpSp>
        <p:nvGrpSpPr>
          <p:cNvPr id="63496" name="Group 181"/>
          <p:cNvGrpSpPr>
            <a:grpSpLocks/>
          </p:cNvGrpSpPr>
          <p:nvPr/>
        </p:nvGrpSpPr>
        <p:grpSpPr bwMode="auto">
          <a:xfrm>
            <a:off x="2459038" y="3344863"/>
            <a:ext cx="1198562" cy="998537"/>
            <a:chOff x="1549" y="2107"/>
            <a:chExt cx="755" cy="629"/>
          </a:xfrm>
        </p:grpSpPr>
        <p:sp>
          <p:nvSpPr>
            <p:cNvPr id="63566" name="Rectangle 21"/>
            <p:cNvSpPr>
              <a:spLocks noChangeArrowheads="1"/>
            </p:cNvSpPr>
            <p:nvPr/>
          </p:nvSpPr>
          <p:spPr bwMode="auto">
            <a:xfrm>
              <a:off x="1675" y="2107"/>
              <a:ext cx="503" cy="62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67" name="Rectangle 22"/>
            <p:cNvSpPr>
              <a:spLocks noChangeArrowheads="1"/>
            </p:cNvSpPr>
            <p:nvPr/>
          </p:nvSpPr>
          <p:spPr bwMode="auto">
            <a:xfrm>
              <a:off x="1717" y="2205"/>
              <a:ext cx="9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400" b="1">
                  <a:latin typeface="Verdana" pitchFamily="34" charset="0"/>
                </a:rPr>
                <a:t>D</a:t>
              </a:r>
            </a:p>
          </p:txBody>
        </p:sp>
        <p:sp>
          <p:nvSpPr>
            <p:cNvPr id="63568" name="Line 24"/>
            <p:cNvSpPr>
              <a:spLocks noChangeShapeType="1"/>
            </p:cNvSpPr>
            <p:nvPr/>
          </p:nvSpPr>
          <p:spPr bwMode="auto">
            <a:xfrm flipH="1">
              <a:off x="1549" y="2296"/>
              <a:ext cx="12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69" name="Rectangle 25"/>
            <p:cNvSpPr>
              <a:spLocks noChangeArrowheads="1"/>
            </p:cNvSpPr>
            <p:nvPr/>
          </p:nvSpPr>
          <p:spPr bwMode="auto">
            <a:xfrm>
              <a:off x="2044" y="2207"/>
              <a:ext cx="9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400" b="1">
                  <a:latin typeface="Verdana" pitchFamily="34" charset="0"/>
                </a:rPr>
                <a:t>Q</a:t>
              </a:r>
            </a:p>
          </p:txBody>
        </p:sp>
        <p:sp>
          <p:nvSpPr>
            <p:cNvPr id="63570" name="Line 27"/>
            <p:cNvSpPr>
              <a:spLocks noChangeShapeType="1"/>
            </p:cNvSpPr>
            <p:nvPr/>
          </p:nvSpPr>
          <p:spPr bwMode="auto">
            <a:xfrm>
              <a:off x="2178" y="2296"/>
              <a:ext cx="1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71" name="Rectangle 28"/>
            <p:cNvSpPr>
              <a:spLocks noChangeArrowheads="1"/>
            </p:cNvSpPr>
            <p:nvPr/>
          </p:nvSpPr>
          <p:spPr bwMode="auto">
            <a:xfrm>
              <a:off x="2044" y="2478"/>
              <a:ext cx="9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400" b="1">
                  <a:latin typeface="Verdana" pitchFamily="34" charset="0"/>
                </a:rPr>
                <a:t>Q</a:t>
              </a:r>
            </a:p>
          </p:txBody>
        </p:sp>
        <p:sp>
          <p:nvSpPr>
            <p:cNvPr id="63572" name="Oval 30"/>
            <p:cNvSpPr>
              <a:spLocks noChangeArrowheads="1"/>
            </p:cNvSpPr>
            <p:nvPr/>
          </p:nvSpPr>
          <p:spPr bwMode="auto">
            <a:xfrm>
              <a:off x="2178" y="2527"/>
              <a:ext cx="42" cy="4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73" name="Line 31"/>
            <p:cNvSpPr>
              <a:spLocks noChangeShapeType="1"/>
            </p:cNvSpPr>
            <p:nvPr/>
          </p:nvSpPr>
          <p:spPr bwMode="auto">
            <a:xfrm>
              <a:off x="2220" y="2548"/>
              <a:ext cx="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74" name="Rectangle 36"/>
            <p:cNvSpPr>
              <a:spLocks noChangeArrowheads="1"/>
            </p:cNvSpPr>
            <p:nvPr/>
          </p:nvSpPr>
          <p:spPr bwMode="auto">
            <a:xfrm>
              <a:off x="1738" y="2478"/>
              <a:ext cx="238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400" b="1">
                  <a:latin typeface="Verdana" pitchFamily="34" charset="0"/>
                </a:rPr>
                <a:t>CLK</a:t>
              </a:r>
            </a:p>
          </p:txBody>
        </p:sp>
        <p:sp>
          <p:nvSpPr>
            <p:cNvPr id="63575" name="Line 39"/>
            <p:cNvSpPr>
              <a:spLocks noChangeShapeType="1"/>
            </p:cNvSpPr>
            <p:nvPr/>
          </p:nvSpPr>
          <p:spPr bwMode="auto">
            <a:xfrm flipH="1">
              <a:off x="1594" y="2548"/>
              <a:ext cx="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76" name="Line 40"/>
            <p:cNvSpPr>
              <a:spLocks noChangeShapeType="1"/>
            </p:cNvSpPr>
            <p:nvPr/>
          </p:nvSpPr>
          <p:spPr bwMode="auto">
            <a:xfrm flipH="1">
              <a:off x="1678" y="2546"/>
              <a:ext cx="45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77" name="Line 41"/>
            <p:cNvSpPr>
              <a:spLocks noChangeShapeType="1"/>
            </p:cNvSpPr>
            <p:nvPr/>
          </p:nvSpPr>
          <p:spPr bwMode="auto">
            <a:xfrm flipH="1" flipV="1">
              <a:off x="1678" y="2523"/>
              <a:ext cx="45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3497" name="Oval 127"/>
          <p:cNvSpPr>
            <a:spLocks noChangeArrowheads="1"/>
          </p:cNvSpPr>
          <p:nvPr/>
        </p:nvSpPr>
        <p:spPr bwMode="auto">
          <a:xfrm>
            <a:off x="2238375" y="4621213"/>
            <a:ext cx="42863" cy="444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3498" name="Oval 128"/>
          <p:cNvSpPr>
            <a:spLocks noChangeArrowheads="1"/>
          </p:cNvSpPr>
          <p:nvPr/>
        </p:nvSpPr>
        <p:spPr bwMode="auto">
          <a:xfrm>
            <a:off x="5260975" y="4621213"/>
            <a:ext cx="44450" cy="444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3499" name="Oval 129"/>
          <p:cNvSpPr>
            <a:spLocks noChangeArrowheads="1"/>
          </p:cNvSpPr>
          <p:nvPr/>
        </p:nvSpPr>
        <p:spPr bwMode="auto">
          <a:xfrm>
            <a:off x="3878263" y="4621213"/>
            <a:ext cx="44450" cy="444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3500" name="Oval 130"/>
          <p:cNvSpPr>
            <a:spLocks noChangeArrowheads="1"/>
          </p:cNvSpPr>
          <p:nvPr/>
        </p:nvSpPr>
        <p:spPr bwMode="auto">
          <a:xfrm>
            <a:off x="2508250" y="4621213"/>
            <a:ext cx="44450" cy="444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3501" name="Rectangle 131"/>
          <p:cNvSpPr>
            <a:spLocks noChangeArrowheads="1"/>
          </p:cNvSpPr>
          <p:nvPr/>
        </p:nvSpPr>
        <p:spPr bwMode="auto">
          <a:xfrm>
            <a:off x="1749425" y="4498975"/>
            <a:ext cx="4524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400" b="1">
                <a:solidFill>
                  <a:srgbClr val="000000"/>
                </a:solidFill>
              </a:rPr>
              <a:t>clock</a:t>
            </a:r>
            <a:endParaRPr lang="en-US" altLang="zh-CN" b="1"/>
          </a:p>
        </p:txBody>
      </p:sp>
      <p:sp>
        <p:nvSpPr>
          <p:cNvPr id="63502" name="Oval 132"/>
          <p:cNvSpPr>
            <a:spLocks noChangeArrowheads="1"/>
          </p:cNvSpPr>
          <p:nvPr/>
        </p:nvSpPr>
        <p:spPr bwMode="auto">
          <a:xfrm>
            <a:off x="3708400" y="3622675"/>
            <a:ext cx="44450" cy="44450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3503" name="Oval 133"/>
          <p:cNvSpPr>
            <a:spLocks noChangeArrowheads="1"/>
          </p:cNvSpPr>
          <p:nvPr/>
        </p:nvSpPr>
        <p:spPr bwMode="auto">
          <a:xfrm>
            <a:off x="5111750" y="3622675"/>
            <a:ext cx="42863" cy="44450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3504" name="Oval 134"/>
          <p:cNvSpPr>
            <a:spLocks noChangeArrowheads="1"/>
          </p:cNvSpPr>
          <p:nvPr/>
        </p:nvSpPr>
        <p:spPr bwMode="auto">
          <a:xfrm>
            <a:off x="6480175" y="3622675"/>
            <a:ext cx="44450" cy="44450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3505" name="Oval 138"/>
          <p:cNvSpPr>
            <a:spLocks noChangeArrowheads="1"/>
          </p:cNvSpPr>
          <p:nvPr/>
        </p:nvSpPr>
        <p:spPr bwMode="auto">
          <a:xfrm>
            <a:off x="7908925" y="3024188"/>
            <a:ext cx="44450" cy="4445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3506" name="Rectangle 140"/>
          <p:cNvSpPr>
            <a:spLocks noChangeArrowheads="1"/>
          </p:cNvSpPr>
          <p:nvPr/>
        </p:nvSpPr>
        <p:spPr bwMode="auto">
          <a:xfrm>
            <a:off x="3635375" y="2603500"/>
            <a:ext cx="2365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400" b="1">
                <a:solidFill>
                  <a:srgbClr val="000000"/>
                </a:solidFill>
              </a:rPr>
              <a:t>Q0</a:t>
            </a:r>
            <a:endParaRPr lang="en-US" altLang="zh-CN" b="1"/>
          </a:p>
        </p:txBody>
      </p:sp>
      <p:sp>
        <p:nvSpPr>
          <p:cNvPr id="63507" name="Rectangle 141"/>
          <p:cNvSpPr>
            <a:spLocks noChangeArrowheads="1"/>
          </p:cNvSpPr>
          <p:nvPr/>
        </p:nvSpPr>
        <p:spPr bwMode="auto">
          <a:xfrm>
            <a:off x="5040313" y="2603500"/>
            <a:ext cx="23653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400" b="1">
                <a:solidFill>
                  <a:srgbClr val="000000"/>
                </a:solidFill>
              </a:rPr>
              <a:t>Q1</a:t>
            </a:r>
            <a:endParaRPr lang="en-US" altLang="zh-CN" b="1"/>
          </a:p>
        </p:txBody>
      </p:sp>
      <p:sp>
        <p:nvSpPr>
          <p:cNvPr id="63508" name="Rectangle 142"/>
          <p:cNvSpPr>
            <a:spLocks noChangeArrowheads="1"/>
          </p:cNvSpPr>
          <p:nvPr/>
        </p:nvSpPr>
        <p:spPr bwMode="auto">
          <a:xfrm>
            <a:off x="6372225" y="2603500"/>
            <a:ext cx="2365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400" b="1">
                <a:solidFill>
                  <a:srgbClr val="000000"/>
                </a:solidFill>
              </a:rPr>
              <a:t>Q2</a:t>
            </a:r>
            <a:endParaRPr lang="en-US" altLang="zh-CN" b="1"/>
          </a:p>
        </p:txBody>
      </p:sp>
      <p:sp>
        <p:nvSpPr>
          <p:cNvPr id="63509" name="Rectangle 143"/>
          <p:cNvSpPr>
            <a:spLocks noChangeArrowheads="1"/>
          </p:cNvSpPr>
          <p:nvPr/>
        </p:nvSpPr>
        <p:spPr bwMode="auto">
          <a:xfrm>
            <a:off x="7812088" y="2603500"/>
            <a:ext cx="23653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400" b="1">
                <a:solidFill>
                  <a:srgbClr val="000000"/>
                </a:solidFill>
              </a:rPr>
              <a:t>Q3</a:t>
            </a:r>
            <a:endParaRPr lang="en-US" altLang="zh-CN" b="1"/>
          </a:p>
        </p:txBody>
      </p:sp>
      <p:sp>
        <p:nvSpPr>
          <p:cNvPr id="63510" name="Freeform 144"/>
          <p:cNvSpPr>
            <a:spLocks/>
          </p:cNvSpPr>
          <p:nvPr/>
        </p:nvSpPr>
        <p:spPr bwMode="auto">
          <a:xfrm>
            <a:off x="5486400" y="4044950"/>
            <a:ext cx="1138238" cy="598488"/>
          </a:xfrm>
          <a:custGeom>
            <a:avLst/>
            <a:gdLst>
              <a:gd name="T0" fmla="*/ 944 w 944"/>
              <a:gd name="T1" fmla="*/ 0 h 377"/>
              <a:gd name="T2" fmla="*/ 944 w 944"/>
              <a:gd name="T3" fmla="*/ 377 h 377"/>
              <a:gd name="T4" fmla="*/ 0 w 944"/>
              <a:gd name="T5" fmla="*/ 377 h 377"/>
              <a:gd name="T6" fmla="*/ 0 60000 65536"/>
              <a:gd name="T7" fmla="*/ 0 60000 65536"/>
              <a:gd name="T8" fmla="*/ 0 60000 65536"/>
              <a:gd name="T9" fmla="*/ 0 w 944"/>
              <a:gd name="T10" fmla="*/ 0 h 377"/>
              <a:gd name="T11" fmla="*/ 944 w 944"/>
              <a:gd name="T12" fmla="*/ 377 h 3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44" h="377">
                <a:moveTo>
                  <a:pt x="944" y="0"/>
                </a:moveTo>
                <a:lnTo>
                  <a:pt x="944" y="377"/>
                </a:lnTo>
                <a:lnTo>
                  <a:pt x="0" y="377"/>
                </a:lnTo>
              </a:path>
            </a:pathLst>
          </a:custGeom>
          <a:noFill/>
          <a:ln w="19050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511" name="Line 145"/>
          <p:cNvSpPr>
            <a:spLocks noChangeShapeType="1"/>
          </p:cNvSpPr>
          <p:nvPr/>
        </p:nvSpPr>
        <p:spPr bwMode="auto">
          <a:xfrm>
            <a:off x="5283200" y="4044950"/>
            <a:ext cx="0" cy="5984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512" name="Line 146"/>
          <p:cNvSpPr>
            <a:spLocks noChangeShapeType="1"/>
          </p:cNvSpPr>
          <p:nvPr/>
        </p:nvSpPr>
        <p:spPr bwMode="auto">
          <a:xfrm flipH="1" flipV="1">
            <a:off x="3948113" y="4641850"/>
            <a:ext cx="15843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513" name="Line 147"/>
          <p:cNvSpPr>
            <a:spLocks noChangeShapeType="1"/>
          </p:cNvSpPr>
          <p:nvPr/>
        </p:nvSpPr>
        <p:spPr bwMode="auto">
          <a:xfrm>
            <a:off x="3900488" y="4044950"/>
            <a:ext cx="0" cy="5984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514" name="Line 148"/>
          <p:cNvSpPr>
            <a:spLocks noChangeShapeType="1"/>
          </p:cNvSpPr>
          <p:nvPr/>
        </p:nvSpPr>
        <p:spPr bwMode="auto">
          <a:xfrm flipH="1">
            <a:off x="2459038" y="4643438"/>
            <a:ext cx="149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515" name="Line 149"/>
          <p:cNvSpPr>
            <a:spLocks noChangeShapeType="1"/>
          </p:cNvSpPr>
          <p:nvPr/>
        </p:nvSpPr>
        <p:spPr bwMode="auto">
          <a:xfrm flipH="1">
            <a:off x="2259013" y="4643438"/>
            <a:ext cx="2000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516" name="Line 150"/>
          <p:cNvSpPr>
            <a:spLocks noChangeShapeType="1"/>
          </p:cNvSpPr>
          <p:nvPr/>
        </p:nvSpPr>
        <p:spPr bwMode="auto">
          <a:xfrm>
            <a:off x="2530475" y="4044950"/>
            <a:ext cx="0" cy="5984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517" name="Line 151"/>
          <p:cNvSpPr>
            <a:spLocks noChangeShapeType="1"/>
          </p:cNvSpPr>
          <p:nvPr/>
        </p:nvSpPr>
        <p:spPr bwMode="auto">
          <a:xfrm>
            <a:off x="3657600" y="3644900"/>
            <a:ext cx="2000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518" name="Line 153"/>
          <p:cNvSpPr>
            <a:spLocks noChangeShapeType="1"/>
          </p:cNvSpPr>
          <p:nvPr/>
        </p:nvSpPr>
        <p:spPr bwMode="auto">
          <a:xfrm>
            <a:off x="5040313" y="3644900"/>
            <a:ext cx="1984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519" name="Line 155"/>
          <p:cNvSpPr>
            <a:spLocks noChangeShapeType="1"/>
          </p:cNvSpPr>
          <p:nvPr/>
        </p:nvSpPr>
        <p:spPr bwMode="auto">
          <a:xfrm>
            <a:off x="6408738" y="3644900"/>
            <a:ext cx="2000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520" name="Line 156"/>
          <p:cNvSpPr>
            <a:spLocks noChangeShapeType="1"/>
          </p:cNvSpPr>
          <p:nvPr/>
        </p:nvSpPr>
        <p:spPr bwMode="auto">
          <a:xfrm>
            <a:off x="6502400" y="3644900"/>
            <a:ext cx="1000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521" name="Line 157"/>
          <p:cNvSpPr>
            <a:spLocks noChangeShapeType="1"/>
          </p:cNvSpPr>
          <p:nvPr/>
        </p:nvSpPr>
        <p:spPr bwMode="auto">
          <a:xfrm flipV="1">
            <a:off x="3743325" y="2846388"/>
            <a:ext cx="0" cy="7985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522" name="Line 158"/>
          <p:cNvSpPr>
            <a:spLocks noChangeShapeType="1"/>
          </p:cNvSpPr>
          <p:nvPr/>
        </p:nvSpPr>
        <p:spPr bwMode="auto">
          <a:xfrm flipV="1">
            <a:off x="5148263" y="2846388"/>
            <a:ext cx="0" cy="7985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523" name="Line 159"/>
          <p:cNvSpPr>
            <a:spLocks noChangeShapeType="1"/>
          </p:cNvSpPr>
          <p:nvPr/>
        </p:nvSpPr>
        <p:spPr bwMode="auto">
          <a:xfrm flipV="1">
            <a:off x="6502400" y="2846388"/>
            <a:ext cx="0" cy="7985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524" name="Freeform 160"/>
          <p:cNvSpPr>
            <a:spLocks/>
          </p:cNvSpPr>
          <p:nvPr/>
        </p:nvSpPr>
        <p:spPr bwMode="auto">
          <a:xfrm>
            <a:off x="7632700" y="3046413"/>
            <a:ext cx="298450" cy="598487"/>
          </a:xfrm>
          <a:custGeom>
            <a:avLst/>
            <a:gdLst>
              <a:gd name="T0" fmla="*/ 0 w 188"/>
              <a:gd name="T1" fmla="*/ 377 h 377"/>
              <a:gd name="T2" fmla="*/ 188 w 188"/>
              <a:gd name="T3" fmla="*/ 377 h 377"/>
              <a:gd name="T4" fmla="*/ 188 w 188"/>
              <a:gd name="T5" fmla="*/ 0 h 377"/>
              <a:gd name="T6" fmla="*/ 0 60000 65536"/>
              <a:gd name="T7" fmla="*/ 0 60000 65536"/>
              <a:gd name="T8" fmla="*/ 0 60000 65536"/>
              <a:gd name="T9" fmla="*/ 0 w 188"/>
              <a:gd name="T10" fmla="*/ 0 h 377"/>
              <a:gd name="T11" fmla="*/ 188 w 188"/>
              <a:gd name="T12" fmla="*/ 377 h 3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8" h="377">
                <a:moveTo>
                  <a:pt x="0" y="377"/>
                </a:moveTo>
                <a:lnTo>
                  <a:pt x="188" y="377"/>
                </a:lnTo>
                <a:lnTo>
                  <a:pt x="188" y="0"/>
                </a:lnTo>
              </a:path>
            </a:pathLst>
          </a:custGeom>
          <a:noFill/>
          <a:ln w="19050" cmpd="sng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625" name="Freeform 161"/>
          <p:cNvSpPr>
            <a:spLocks/>
          </p:cNvSpPr>
          <p:nvPr/>
        </p:nvSpPr>
        <p:spPr bwMode="auto">
          <a:xfrm>
            <a:off x="2411413" y="3046413"/>
            <a:ext cx="5545137" cy="598487"/>
          </a:xfrm>
          <a:custGeom>
            <a:avLst/>
            <a:gdLst>
              <a:gd name="T0" fmla="*/ 3837 w 3837"/>
              <a:gd name="T1" fmla="*/ 0 h 377"/>
              <a:gd name="T2" fmla="*/ 0 w 3837"/>
              <a:gd name="T3" fmla="*/ 0 h 377"/>
              <a:gd name="T4" fmla="*/ 0 w 3837"/>
              <a:gd name="T5" fmla="*/ 377 h 377"/>
              <a:gd name="T6" fmla="*/ 63 w 3837"/>
              <a:gd name="T7" fmla="*/ 377 h 377"/>
              <a:gd name="T8" fmla="*/ 0 60000 65536"/>
              <a:gd name="T9" fmla="*/ 0 60000 65536"/>
              <a:gd name="T10" fmla="*/ 0 60000 65536"/>
              <a:gd name="T11" fmla="*/ 0 60000 65536"/>
              <a:gd name="T12" fmla="*/ 0 w 3837"/>
              <a:gd name="T13" fmla="*/ 0 h 377"/>
              <a:gd name="T14" fmla="*/ 3837 w 3837"/>
              <a:gd name="T15" fmla="*/ 377 h 37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37" h="377">
                <a:moveTo>
                  <a:pt x="3837" y="0"/>
                </a:moveTo>
                <a:lnTo>
                  <a:pt x="0" y="0"/>
                </a:lnTo>
                <a:lnTo>
                  <a:pt x="0" y="377"/>
                </a:lnTo>
                <a:lnTo>
                  <a:pt x="63" y="377"/>
                </a:lnTo>
              </a:path>
            </a:pathLst>
          </a:custGeom>
          <a:noFill/>
          <a:ln w="19050" cmpd="sng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526" name="Line 162"/>
          <p:cNvSpPr>
            <a:spLocks noChangeShapeType="1"/>
          </p:cNvSpPr>
          <p:nvPr/>
        </p:nvSpPr>
        <p:spPr bwMode="auto">
          <a:xfrm flipV="1">
            <a:off x="7931150" y="2846388"/>
            <a:ext cx="0" cy="2000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3527" name="Group 182"/>
          <p:cNvGrpSpPr>
            <a:grpSpLocks/>
          </p:cNvGrpSpPr>
          <p:nvPr/>
        </p:nvGrpSpPr>
        <p:grpSpPr bwMode="auto">
          <a:xfrm>
            <a:off x="3851275" y="3344863"/>
            <a:ext cx="1198563" cy="998537"/>
            <a:chOff x="2493" y="2107"/>
            <a:chExt cx="755" cy="629"/>
          </a:xfrm>
        </p:grpSpPr>
        <p:sp>
          <p:nvSpPr>
            <p:cNvPr id="63554" name="Rectangle 48"/>
            <p:cNvSpPr>
              <a:spLocks noChangeArrowheads="1"/>
            </p:cNvSpPr>
            <p:nvPr/>
          </p:nvSpPr>
          <p:spPr bwMode="auto">
            <a:xfrm>
              <a:off x="2619" y="2107"/>
              <a:ext cx="503" cy="62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55" name="Line 51"/>
            <p:cNvSpPr>
              <a:spLocks noChangeShapeType="1"/>
            </p:cNvSpPr>
            <p:nvPr/>
          </p:nvSpPr>
          <p:spPr bwMode="auto">
            <a:xfrm flipH="1">
              <a:off x="2493" y="2296"/>
              <a:ext cx="1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56" name="Line 54"/>
            <p:cNvSpPr>
              <a:spLocks noChangeShapeType="1"/>
            </p:cNvSpPr>
            <p:nvPr/>
          </p:nvSpPr>
          <p:spPr bwMode="auto">
            <a:xfrm>
              <a:off x="3122" y="2296"/>
              <a:ext cx="1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57" name="Oval 57"/>
            <p:cNvSpPr>
              <a:spLocks noChangeArrowheads="1"/>
            </p:cNvSpPr>
            <p:nvPr/>
          </p:nvSpPr>
          <p:spPr bwMode="auto">
            <a:xfrm>
              <a:off x="3122" y="2527"/>
              <a:ext cx="42" cy="4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58" name="Line 58"/>
            <p:cNvSpPr>
              <a:spLocks noChangeShapeType="1"/>
            </p:cNvSpPr>
            <p:nvPr/>
          </p:nvSpPr>
          <p:spPr bwMode="auto">
            <a:xfrm>
              <a:off x="3164" y="2548"/>
              <a:ext cx="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59" name="Line 66"/>
            <p:cNvSpPr>
              <a:spLocks noChangeShapeType="1"/>
            </p:cNvSpPr>
            <p:nvPr/>
          </p:nvSpPr>
          <p:spPr bwMode="auto">
            <a:xfrm flipH="1">
              <a:off x="2524" y="2548"/>
              <a:ext cx="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60" name="Rectangle 163"/>
            <p:cNvSpPr>
              <a:spLocks noChangeArrowheads="1"/>
            </p:cNvSpPr>
            <p:nvPr/>
          </p:nvSpPr>
          <p:spPr bwMode="auto">
            <a:xfrm>
              <a:off x="2670" y="2205"/>
              <a:ext cx="9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400" b="1">
                  <a:latin typeface="Verdana" pitchFamily="34" charset="0"/>
                </a:rPr>
                <a:t>D</a:t>
              </a:r>
            </a:p>
          </p:txBody>
        </p:sp>
        <p:sp>
          <p:nvSpPr>
            <p:cNvPr id="63561" name="Rectangle 164"/>
            <p:cNvSpPr>
              <a:spLocks noChangeArrowheads="1"/>
            </p:cNvSpPr>
            <p:nvPr/>
          </p:nvSpPr>
          <p:spPr bwMode="auto">
            <a:xfrm>
              <a:off x="2997" y="2207"/>
              <a:ext cx="9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400" b="1">
                  <a:latin typeface="Verdana" pitchFamily="34" charset="0"/>
                </a:rPr>
                <a:t>Q</a:t>
              </a:r>
            </a:p>
          </p:txBody>
        </p:sp>
        <p:sp>
          <p:nvSpPr>
            <p:cNvPr id="63562" name="Rectangle 165"/>
            <p:cNvSpPr>
              <a:spLocks noChangeArrowheads="1"/>
            </p:cNvSpPr>
            <p:nvPr/>
          </p:nvSpPr>
          <p:spPr bwMode="auto">
            <a:xfrm>
              <a:off x="2997" y="2478"/>
              <a:ext cx="9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400" b="1">
                  <a:latin typeface="Verdana" pitchFamily="34" charset="0"/>
                </a:rPr>
                <a:t>Q</a:t>
              </a:r>
            </a:p>
          </p:txBody>
        </p:sp>
        <p:sp>
          <p:nvSpPr>
            <p:cNvPr id="63563" name="Rectangle 166"/>
            <p:cNvSpPr>
              <a:spLocks noChangeArrowheads="1"/>
            </p:cNvSpPr>
            <p:nvPr/>
          </p:nvSpPr>
          <p:spPr bwMode="auto">
            <a:xfrm>
              <a:off x="2691" y="2478"/>
              <a:ext cx="238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400" b="1">
                  <a:latin typeface="Verdana" pitchFamily="34" charset="0"/>
                </a:rPr>
                <a:t>CLK</a:t>
              </a:r>
            </a:p>
          </p:txBody>
        </p:sp>
        <p:sp>
          <p:nvSpPr>
            <p:cNvPr id="63564" name="Line 167"/>
            <p:cNvSpPr>
              <a:spLocks noChangeShapeType="1"/>
            </p:cNvSpPr>
            <p:nvPr/>
          </p:nvSpPr>
          <p:spPr bwMode="auto">
            <a:xfrm flipH="1">
              <a:off x="2631" y="2546"/>
              <a:ext cx="45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65" name="Line 168"/>
            <p:cNvSpPr>
              <a:spLocks noChangeShapeType="1"/>
            </p:cNvSpPr>
            <p:nvPr/>
          </p:nvSpPr>
          <p:spPr bwMode="auto">
            <a:xfrm flipH="1" flipV="1">
              <a:off x="2631" y="2523"/>
              <a:ext cx="45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3528" name="Group 183"/>
          <p:cNvGrpSpPr>
            <a:grpSpLocks/>
          </p:cNvGrpSpPr>
          <p:nvPr/>
        </p:nvGrpSpPr>
        <p:grpSpPr bwMode="auto">
          <a:xfrm>
            <a:off x="5219700" y="3344863"/>
            <a:ext cx="1198563" cy="998537"/>
            <a:chOff x="3436" y="2107"/>
            <a:chExt cx="755" cy="629"/>
          </a:xfrm>
        </p:grpSpPr>
        <p:sp>
          <p:nvSpPr>
            <p:cNvPr id="63542" name="Rectangle 75"/>
            <p:cNvSpPr>
              <a:spLocks noChangeArrowheads="1"/>
            </p:cNvSpPr>
            <p:nvPr/>
          </p:nvSpPr>
          <p:spPr bwMode="auto">
            <a:xfrm>
              <a:off x="3562" y="2107"/>
              <a:ext cx="503" cy="62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43" name="Line 78"/>
            <p:cNvSpPr>
              <a:spLocks noChangeShapeType="1"/>
            </p:cNvSpPr>
            <p:nvPr/>
          </p:nvSpPr>
          <p:spPr bwMode="auto">
            <a:xfrm flipH="1">
              <a:off x="3436" y="2296"/>
              <a:ext cx="1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44" name="Line 81"/>
            <p:cNvSpPr>
              <a:spLocks noChangeShapeType="1"/>
            </p:cNvSpPr>
            <p:nvPr/>
          </p:nvSpPr>
          <p:spPr bwMode="auto">
            <a:xfrm>
              <a:off x="4065" y="2296"/>
              <a:ext cx="1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45" name="Oval 84"/>
            <p:cNvSpPr>
              <a:spLocks noChangeArrowheads="1"/>
            </p:cNvSpPr>
            <p:nvPr/>
          </p:nvSpPr>
          <p:spPr bwMode="auto">
            <a:xfrm>
              <a:off x="4065" y="2527"/>
              <a:ext cx="42" cy="4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46" name="Line 85"/>
            <p:cNvSpPr>
              <a:spLocks noChangeShapeType="1"/>
            </p:cNvSpPr>
            <p:nvPr/>
          </p:nvSpPr>
          <p:spPr bwMode="auto">
            <a:xfrm>
              <a:off x="4107" y="2548"/>
              <a:ext cx="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47" name="Line 93"/>
            <p:cNvSpPr>
              <a:spLocks noChangeShapeType="1"/>
            </p:cNvSpPr>
            <p:nvPr/>
          </p:nvSpPr>
          <p:spPr bwMode="auto">
            <a:xfrm flipH="1">
              <a:off x="3476" y="2548"/>
              <a:ext cx="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48" name="Rectangle 169"/>
            <p:cNvSpPr>
              <a:spLocks noChangeArrowheads="1"/>
            </p:cNvSpPr>
            <p:nvPr/>
          </p:nvSpPr>
          <p:spPr bwMode="auto">
            <a:xfrm>
              <a:off x="3599" y="2205"/>
              <a:ext cx="9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400" b="1">
                  <a:latin typeface="Verdana" pitchFamily="34" charset="0"/>
                </a:rPr>
                <a:t>D</a:t>
              </a:r>
            </a:p>
          </p:txBody>
        </p:sp>
        <p:sp>
          <p:nvSpPr>
            <p:cNvPr id="63549" name="Rectangle 170"/>
            <p:cNvSpPr>
              <a:spLocks noChangeArrowheads="1"/>
            </p:cNvSpPr>
            <p:nvPr/>
          </p:nvSpPr>
          <p:spPr bwMode="auto">
            <a:xfrm>
              <a:off x="3926" y="2207"/>
              <a:ext cx="9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400" b="1">
                  <a:latin typeface="Verdana" pitchFamily="34" charset="0"/>
                </a:rPr>
                <a:t>Q</a:t>
              </a:r>
            </a:p>
          </p:txBody>
        </p:sp>
        <p:sp>
          <p:nvSpPr>
            <p:cNvPr id="63550" name="Rectangle 171"/>
            <p:cNvSpPr>
              <a:spLocks noChangeArrowheads="1"/>
            </p:cNvSpPr>
            <p:nvPr/>
          </p:nvSpPr>
          <p:spPr bwMode="auto">
            <a:xfrm>
              <a:off x="3926" y="2478"/>
              <a:ext cx="9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400" b="1">
                  <a:latin typeface="Verdana" pitchFamily="34" charset="0"/>
                </a:rPr>
                <a:t>Q</a:t>
              </a:r>
            </a:p>
          </p:txBody>
        </p:sp>
        <p:sp>
          <p:nvSpPr>
            <p:cNvPr id="63551" name="Rectangle 172"/>
            <p:cNvSpPr>
              <a:spLocks noChangeArrowheads="1"/>
            </p:cNvSpPr>
            <p:nvPr/>
          </p:nvSpPr>
          <p:spPr bwMode="auto">
            <a:xfrm>
              <a:off x="3620" y="2478"/>
              <a:ext cx="238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400" b="1">
                  <a:latin typeface="Verdana" pitchFamily="34" charset="0"/>
                </a:rPr>
                <a:t>CLK</a:t>
              </a:r>
            </a:p>
          </p:txBody>
        </p:sp>
        <p:sp>
          <p:nvSpPr>
            <p:cNvPr id="63552" name="Line 173"/>
            <p:cNvSpPr>
              <a:spLocks noChangeShapeType="1"/>
            </p:cNvSpPr>
            <p:nvPr/>
          </p:nvSpPr>
          <p:spPr bwMode="auto">
            <a:xfrm flipH="1">
              <a:off x="3560" y="2546"/>
              <a:ext cx="45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53" name="Line 174"/>
            <p:cNvSpPr>
              <a:spLocks noChangeShapeType="1"/>
            </p:cNvSpPr>
            <p:nvPr/>
          </p:nvSpPr>
          <p:spPr bwMode="auto">
            <a:xfrm flipH="1" flipV="1">
              <a:off x="3560" y="2523"/>
              <a:ext cx="45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3529" name="Group 184"/>
          <p:cNvGrpSpPr>
            <a:grpSpLocks/>
          </p:cNvGrpSpPr>
          <p:nvPr/>
        </p:nvGrpSpPr>
        <p:grpSpPr bwMode="auto">
          <a:xfrm>
            <a:off x="6588125" y="3344863"/>
            <a:ext cx="1198563" cy="998537"/>
            <a:chOff x="4380" y="2107"/>
            <a:chExt cx="755" cy="629"/>
          </a:xfrm>
        </p:grpSpPr>
        <p:sp>
          <p:nvSpPr>
            <p:cNvPr id="63530" name="Rectangle 102"/>
            <p:cNvSpPr>
              <a:spLocks noChangeArrowheads="1"/>
            </p:cNvSpPr>
            <p:nvPr/>
          </p:nvSpPr>
          <p:spPr bwMode="auto">
            <a:xfrm>
              <a:off x="4506" y="2107"/>
              <a:ext cx="503" cy="62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31" name="Line 105"/>
            <p:cNvSpPr>
              <a:spLocks noChangeShapeType="1"/>
            </p:cNvSpPr>
            <p:nvPr/>
          </p:nvSpPr>
          <p:spPr bwMode="auto">
            <a:xfrm flipH="1">
              <a:off x="4380" y="2296"/>
              <a:ext cx="1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32" name="Line 108"/>
            <p:cNvSpPr>
              <a:spLocks noChangeShapeType="1"/>
            </p:cNvSpPr>
            <p:nvPr/>
          </p:nvSpPr>
          <p:spPr bwMode="auto">
            <a:xfrm>
              <a:off x="5009" y="2296"/>
              <a:ext cx="12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33" name="Oval 111"/>
            <p:cNvSpPr>
              <a:spLocks noChangeArrowheads="1"/>
            </p:cNvSpPr>
            <p:nvPr/>
          </p:nvSpPr>
          <p:spPr bwMode="auto">
            <a:xfrm>
              <a:off x="5009" y="2527"/>
              <a:ext cx="42" cy="4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34" name="Line 112"/>
            <p:cNvSpPr>
              <a:spLocks noChangeShapeType="1"/>
            </p:cNvSpPr>
            <p:nvPr/>
          </p:nvSpPr>
          <p:spPr bwMode="auto">
            <a:xfrm>
              <a:off x="5051" y="2548"/>
              <a:ext cx="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35" name="Line 120"/>
            <p:cNvSpPr>
              <a:spLocks noChangeShapeType="1"/>
            </p:cNvSpPr>
            <p:nvPr/>
          </p:nvSpPr>
          <p:spPr bwMode="auto">
            <a:xfrm flipH="1">
              <a:off x="4406" y="2548"/>
              <a:ext cx="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36" name="Rectangle 175"/>
            <p:cNvSpPr>
              <a:spLocks noChangeArrowheads="1"/>
            </p:cNvSpPr>
            <p:nvPr/>
          </p:nvSpPr>
          <p:spPr bwMode="auto">
            <a:xfrm>
              <a:off x="4552" y="2205"/>
              <a:ext cx="9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400" b="1">
                  <a:latin typeface="Verdana" pitchFamily="34" charset="0"/>
                </a:rPr>
                <a:t>D</a:t>
              </a:r>
            </a:p>
          </p:txBody>
        </p:sp>
        <p:sp>
          <p:nvSpPr>
            <p:cNvPr id="63537" name="Rectangle 176"/>
            <p:cNvSpPr>
              <a:spLocks noChangeArrowheads="1"/>
            </p:cNvSpPr>
            <p:nvPr/>
          </p:nvSpPr>
          <p:spPr bwMode="auto">
            <a:xfrm>
              <a:off x="4879" y="2207"/>
              <a:ext cx="9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400" b="1">
                  <a:latin typeface="Verdana" pitchFamily="34" charset="0"/>
                </a:rPr>
                <a:t>Q</a:t>
              </a:r>
            </a:p>
          </p:txBody>
        </p:sp>
        <p:sp>
          <p:nvSpPr>
            <p:cNvPr id="63538" name="Rectangle 177"/>
            <p:cNvSpPr>
              <a:spLocks noChangeArrowheads="1"/>
            </p:cNvSpPr>
            <p:nvPr/>
          </p:nvSpPr>
          <p:spPr bwMode="auto">
            <a:xfrm>
              <a:off x="4879" y="2478"/>
              <a:ext cx="9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400" b="1">
                  <a:latin typeface="Verdana" pitchFamily="34" charset="0"/>
                </a:rPr>
                <a:t>Q</a:t>
              </a:r>
            </a:p>
          </p:txBody>
        </p:sp>
        <p:sp>
          <p:nvSpPr>
            <p:cNvPr id="63539" name="Rectangle 178"/>
            <p:cNvSpPr>
              <a:spLocks noChangeArrowheads="1"/>
            </p:cNvSpPr>
            <p:nvPr/>
          </p:nvSpPr>
          <p:spPr bwMode="auto">
            <a:xfrm>
              <a:off x="4573" y="2478"/>
              <a:ext cx="238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400" b="1">
                  <a:latin typeface="Verdana" pitchFamily="34" charset="0"/>
                </a:rPr>
                <a:t>CLK</a:t>
              </a:r>
            </a:p>
          </p:txBody>
        </p:sp>
        <p:sp>
          <p:nvSpPr>
            <p:cNvPr id="63540" name="Line 179"/>
            <p:cNvSpPr>
              <a:spLocks noChangeShapeType="1"/>
            </p:cNvSpPr>
            <p:nvPr/>
          </p:nvSpPr>
          <p:spPr bwMode="auto">
            <a:xfrm flipH="1">
              <a:off x="4513" y="2546"/>
              <a:ext cx="45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41" name="Line 180"/>
            <p:cNvSpPr>
              <a:spLocks noChangeShapeType="1"/>
            </p:cNvSpPr>
            <p:nvPr/>
          </p:nvSpPr>
          <p:spPr bwMode="auto">
            <a:xfrm flipH="1" flipV="1">
              <a:off x="4513" y="2523"/>
              <a:ext cx="45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62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2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9B9980-4622-4E91-8295-1F72EE7EABF5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FEEBC7-13D5-49F6-8977-6132C563C005}" type="slidenum">
              <a:rPr lang="en-US" altLang="zh-CN"/>
              <a:pPr>
                <a:defRPr/>
              </a:pPr>
              <a:t>64</a:t>
            </a:fld>
            <a:endParaRPr lang="en-US" altLang="zh-CN"/>
          </a:p>
        </p:txBody>
      </p:sp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69925"/>
          </a:xfrm>
        </p:spPr>
        <p:txBody>
          <a:bodyPr/>
          <a:lstStyle/>
          <a:p>
            <a:pPr eaLnBrk="1" hangingPunct="1"/>
            <a:r>
              <a:rPr lang="en-US" altLang="zh-CN" smtClean="0"/>
              <a:t>ring counter</a:t>
            </a:r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52513"/>
            <a:ext cx="8229600" cy="61277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400" smtClean="0">
                <a:solidFill>
                  <a:srgbClr val="A50021"/>
                </a:solidFill>
              </a:rPr>
              <a:t>initial state</a:t>
            </a:r>
            <a:r>
              <a:rPr lang="zh-CN" altLang="en-US" sz="2400" smtClean="0"/>
              <a:t>：</a:t>
            </a:r>
            <a:r>
              <a:rPr lang="en-US" altLang="zh-CN" sz="2400" smtClean="0"/>
              <a:t>Q</a:t>
            </a:r>
            <a:r>
              <a:rPr lang="en-US" altLang="zh-CN" sz="2400" baseline="-25000" smtClean="0"/>
              <a:t>3</a:t>
            </a:r>
            <a:r>
              <a:rPr lang="en-US" altLang="zh-CN" sz="2400" smtClean="0"/>
              <a:t>Q</a:t>
            </a:r>
            <a:r>
              <a:rPr lang="en-US" altLang="zh-CN" sz="2400" baseline="-25000" smtClean="0"/>
              <a:t>2</a:t>
            </a:r>
            <a:r>
              <a:rPr lang="en-US" altLang="zh-CN" sz="2400" smtClean="0"/>
              <a:t>Q</a:t>
            </a:r>
            <a:r>
              <a:rPr lang="en-US" altLang="zh-CN" sz="2400" baseline="-25000" smtClean="0"/>
              <a:t>1</a:t>
            </a:r>
            <a:r>
              <a:rPr lang="en-US" altLang="zh-CN" sz="2400" smtClean="0"/>
              <a:t>Q</a:t>
            </a:r>
            <a:r>
              <a:rPr lang="en-US" altLang="zh-CN" sz="2400" baseline="-25000" smtClean="0"/>
              <a:t>0</a:t>
            </a:r>
            <a:r>
              <a:rPr lang="en-US" altLang="zh-CN" sz="2400" smtClean="0"/>
              <a:t>=0001</a:t>
            </a:r>
          </a:p>
        </p:txBody>
      </p:sp>
      <p:graphicFrame>
        <p:nvGraphicFramePr>
          <p:cNvPr id="63638" name="Group 150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604797730"/>
              </p:ext>
            </p:extLst>
          </p:nvPr>
        </p:nvGraphicFramePr>
        <p:xfrm>
          <a:off x="5867400" y="895350"/>
          <a:ext cx="3241675" cy="2008190"/>
        </p:xfrm>
        <a:graphic>
          <a:graphicData uri="http://schemas.openxmlformats.org/drawingml/2006/table">
            <a:tbl>
              <a:tblPr/>
              <a:tblGrid>
                <a:gridCol w="1441450"/>
                <a:gridCol w="1800225"/>
              </a:tblGrid>
              <a:tr h="401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Q3Q2Q1Q0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Q3*Q2*Q1*Q0*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1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00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1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1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1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000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4538" name="Text Box 59"/>
          <p:cNvSpPr txBox="1">
            <a:spLocks noChangeArrowheads="1"/>
          </p:cNvSpPr>
          <p:nvPr/>
        </p:nvSpPr>
        <p:spPr bwMode="auto">
          <a:xfrm>
            <a:off x="395288" y="4221163"/>
            <a:ext cx="1368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sz="2000" b="1">
                <a:ea typeface="宋体" pitchFamily="2" charset="-122"/>
              </a:rPr>
              <a:t>（</a:t>
            </a:r>
            <a:r>
              <a:rPr kumimoji="0" lang="en-US" altLang="zh-CN" sz="2000" b="1">
                <a:ea typeface="宋体" pitchFamily="2" charset="-122"/>
              </a:rPr>
              <a:t>D1</a:t>
            </a:r>
            <a:r>
              <a:rPr kumimoji="0" lang="zh-CN" altLang="en-US" sz="2000" b="1">
                <a:ea typeface="宋体" pitchFamily="2" charset="-122"/>
              </a:rPr>
              <a:t>）</a:t>
            </a:r>
            <a:r>
              <a:rPr kumimoji="0" lang="en-US" altLang="zh-CN" sz="2000" b="1">
                <a:ea typeface="宋体" pitchFamily="2" charset="-122"/>
              </a:rPr>
              <a:t>Q0</a:t>
            </a:r>
          </a:p>
        </p:txBody>
      </p:sp>
      <p:sp>
        <p:nvSpPr>
          <p:cNvPr id="64539" name="Text Box 60"/>
          <p:cNvSpPr txBox="1">
            <a:spLocks noChangeArrowheads="1"/>
          </p:cNvSpPr>
          <p:nvPr/>
        </p:nvSpPr>
        <p:spPr bwMode="auto">
          <a:xfrm>
            <a:off x="395288" y="4652963"/>
            <a:ext cx="1370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sz="2000" b="1">
                <a:ea typeface="宋体" pitchFamily="2" charset="-122"/>
              </a:rPr>
              <a:t>（</a:t>
            </a:r>
            <a:r>
              <a:rPr kumimoji="0" lang="en-US" altLang="zh-CN" sz="2000" b="1">
                <a:ea typeface="宋体" pitchFamily="2" charset="-122"/>
              </a:rPr>
              <a:t>D2</a:t>
            </a:r>
            <a:r>
              <a:rPr kumimoji="0" lang="zh-CN" altLang="en-US" sz="2000" b="1">
                <a:ea typeface="宋体" pitchFamily="2" charset="-122"/>
              </a:rPr>
              <a:t>）</a:t>
            </a:r>
            <a:r>
              <a:rPr kumimoji="0" lang="en-US" altLang="zh-CN" sz="2000" b="1">
                <a:ea typeface="宋体" pitchFamily="2" charset="-122"/>
              </a:rPr>
              <a:t>Q1</a:t>
            </a:r>
          </a:p>
        </p:txBody>
      </p:sp>
      <p:sp>
        <p:nvSpPr>
          <p:cNvPr id="64540" name="Text Box 61"/>
          <p:cNvSpPr txBox="1">
            <a:spLocks noChangeArrowheads="1"/>
          </p:cNvSpPr>
          <p:nvPr/>
        </p:nvSpPr>
        <p:spPr bwMode="auto">
          <a:xfrm>
            <a:off x="395288" y="5157788"/>
            <a:ext cx="1370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sz="2000" b="1">
                <a:ea typeface="宋体" pitchFamily="2" charset="-122"/>
              </a:rPr>
              <a:t>（</a:t>
            </a:r>
            <a:r>
              <a:rPr kumimoji="0" lang="en-US" altLang="zh-CN" sz="2000" b="1">
                <a:ea typeface="宋体" pitchFamily="2" charset="-122"/>
              </a:rPr>
              <a:t>D3</a:t>
            </a:r>
            <a:r>
              <a:rPr kumimoji="0" lang="zh-CN" altLang="en-US" sz="2000" b="1">
                <a:ea typeface="宋体" pitchFamily="2" charset="-122"/>
              </a:rPr>
              <a:t>）</a:t>
            </a:r>
            <a:r>
              <a:rPr kumimoji="0" lang="en-US" altLang="zh-CN" sz="2000" b="1">
                <a:ea typeface="宋体" pitchFamily="2" charset="-122"/>
              </a:rPr>
              <a:t>Q2</a:t>
            </a:r>
          </a:p>
        </p:txBody>
      </p:sp>
      <p:sp>
        <p:nvSpPr>
          <p:cNvPr id="64541" name="Text Box 62"/>
          <p:cNvSpPr txBox="1">
            <a:spLocks noChangeArrowheads="1"/>
          </p:cNvSpPr>
          <p:nvPr/>
        </p:nvSpPr>
        <p:spPr bwMode="auto">
          <a:xfrm>
            <a:off x="395288" y="5661025"/>
            <a:ext cx="12969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sz="2000" b="1">
                <a:ea typeface="宋体" pitchFamily="2" charset="-122"/>
              </a:rPr>
              <a:t>（</a:t>
            </a:r>
            <a:r>
              <a:rPr kumimoji="0" lang="en-US" altLang="zh-CN" sz="2000" b="1">
                <a:ea typeface="宋体" pitchFamily="2" charset="-122"/>
              </a:rPr>
              <a:t>D0</a:t>
            </a:r>
            <a:r>
              <a:rPr kumimoji="0" lang="zh-CN" altLang="en-US" sz="2000" b="1">
                <a:ea typeface="宋体" pitchFamily="2" charset="-122"/>
              </a:rPr>
              <a:t>）</a:t>
            </a:r>
            <a:r>
              <a:rPr kumimoji="0" lang="en-US" altLang="zh-CN" sz="2000" b="1">
                <a:ea typeface="宋体" pitchFamily="2" charset="-122"/>
              </a:rPr>
              <a:t>Q3</a:t>
            </a:r>
          </a:p>
        </p:txBody>
      </p:sp>
      <p:grpSp>
        <p:nvGrpSpPr>
          <p:cNvPr id="64542" name="Group 171"/>
          <p:cNvGrpSpPr>
            <a:grpSpLocks/>
          </p:cNvGrpSpPr>
          <p:nvPr/>
        </p:nvGrpSpPr>
        <p:grpSpPr bwMode="auto">
          <a:xfrm>
            <a:off x="1835150" y="3644900"/>
            <a:ext cx="5976938" cy="433388"/>
            <a:chOff x="1156" y="2296"/>
            <a:chExt cx="3765" cy="273"/>
          </a:xfrm>
        </p:grpSpPr>
        <p:sp>
          <p:nvSpPr>
            <p:cNvPr id="64699" name="Line 65"/>
            <p:cNvSpPr>
              <a:spLocks noChangeShapeType="1"/>
            </p:cNvSpPr>
            <p:nvPr/>
          </p:nvSpPr>
          <p:spPr bwMode="auto">
            <a:xfrm>
              <a:off x="1156" y="2569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00" name="Line 66"/>
            <p:cNvSpPr>
              <a:spLocks noChangeShapeType="1"/>
            </p:cNvSpPr>
            <p:nvPr/>
          </p:nvSpPr>
          <p:spPr bwMode="auto">
            <a:xfrm flipV="1">
              <a:off x="1292" y="2296"/>
              <a:ext cx="0" cy="273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01" name="Line 67"/>
            <p:cNvSpPr>
              <a:spLocks noChangeShapeType="1"/>
            </p:cNvSpPr>
            <p:nvPr/>
          </p:nvSpPr>
          <p:spPr bwMode="auto">
            <a:xfrm>
              <a:off x="1292" y="2296"/>
              <a:ext cx="182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02" name="Line 68"/>
            <p:cNvSpPr>
              <a:spLocks noChangeShapeType="1"/>
            </p:cNvSpPr>
            <p:nvPr/>
          </p:nvSpPr>
          <p:spPr bwMode="auto">
            <a:xfrm>
              <a:off x="1474" y="2296"/>
              <a:ext cx="0" cy="273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03" name="Line 69"/>
            <p:cNvSpPr>
              <a:spLocks noChangeShapeType="1"/>
            </p:cNvSpPr>
            <p:nvPr/>
          </p:nvSpPr>
          <p:spPr bwMode="auto">
            <a:xfrm>
              <a:off x="1474" y="2569"/>
              <a:ext cx="181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04" name="Line 70"/>
            <p:cNvSpPr>
              <a:spLocks noChangeShapeType="1"/>
            </p:cNvSpPr>
            <p:nvPr/>
          </p:nvSpPr>
          <p:spPr bwMode="auto">
            <a:xfrm flipV="1">
              <a:off x="1655" y="2296"/>
              <a:ext cx="0" cy="273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05" name="Line 71"/>
            <p:cNvSpPr>
              <a:spLocks noChangeShapeType="1"/>
            </p:cNvSpPr>
            <p:nvPr/>
          </p:nvSpPr>
          <p:spPr bwMode="auto">
            <a:xfrm>
              <a:off x="1655" y="2296"/>
              <a:ext cx="182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06" name="Line 72"/>
            <p:cNvSpPr>
              <a:spLocks noChangeShapeType="1"/>
            </p:cNvSpPr>
            <p:nvPr/>
          </p:nvSpPr>
          <p:spPr bwMode="auto">
            <a:xfrm>
              <a:off x="1837" y="2296"/>
              <a:ext cx="0" cy="273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07" name="Line 73"/>
            <p:cNvSpPr>
              <a:spLocks noChangeShapeType="1"/>
            </p:cNvSpPr>
            <p:nvPr/>
          </p:nvSpPr>
          <p:spPr bwMode="auto">
            <a:xfrm>
              <a:off x="1837" y="2569"/>
              <a:ext cx="181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08" name="Line 74"/>
            <p:cNvSpPr>
              <a:spLocks noChangeShapeType="1"/>
            </p:cNvSpPr>
            <p:nvPr/>
          </p:nvSpPr>
          <p:spPr bwMode="auto">
            <a:xfrm flipV="1">
              <a:off x="2018" y="2296"/>
              <a:ext cx="0" cy="273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09" name="Line 75"/>
            <p:cNvSpPr>
              <a:spLocks noChangeShapeType="1"/>
            </p:cNvSpPr>
            <p:nvPr/>
          </p:nvSpPr>
          <p:spPr bwMode="auto">
            <a:xfrm>
              <a:off x="2018" y="2296"/>
              <a:ext cx="182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10" name="Line 76"/>
            <p:cNvSpPr>
              <a:spLocks noChangeShapeType="1"/>
            </p:cNvSpPr>
            <p:nvPr/>
          </p:nvSpPr>
          <p:spPr bwMode="auto">
            <a:xfrm>
              <a:off x="2200" y="2296"/>
              <a:ext cx="0" cy="273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11" name="Line 77"/>
            <p:cNvSpPr>
              <a:spLocks noChangeShapeType="1"/>
            </p:cNvSpPr>
            <p:nvPr/>
          </p:nvSpPr>
          <p:spPr bwMode="auto">
            <a:xfrm>
              <a:off x="2200" y="2569"/>
              <a:ext cx="181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12" name="Line 78"/>
            <p:cNvSpPr>
              <a:spLocks noChangeShapeType="1"/>
            </p:cNvSpPr>
            <p:nvPr/>
          </p:nvSpPr>
          <p:spPr bwMode="auto">
            <a:xfrm flipV="1">
              <a:off x="2381" y="2296"/>
              <a:ext cx="0" cy="273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13" name="Line 79"/>
            <p:cNvSpPr>
              <a:spLocks noChangeShapeType="1"/>
            </p:cNvSpPr>
            <p:nvPr/>
          </p:nvSpPr>
          <p:spPr bwMode="auto">
            <a:xfrm>
              <a:off x="2381" y="2296"/>
              <a:ext cx="182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14" name="Line 80"/>
            <p:cNvSpPr>
              <a:spLocks noChangeShapeType="1"/>
            </p:cNvSpPr>
            <p:nvPr/>
          </p:nvSpPr>
          <p:spPr bwMode="auto">
            <a:xfrm>
              <a:off x="2563" y="2296"/>
              <a:ext cx="0" cy="273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15" name="Line 81"/>
            <p:cNvSpPr>
              <a:spLocks noChangeShapeType="1"/>
            </p:cNvSpPr>
            <p:nvPr/>
          </p:nvSpPr>
          <p:spPr bwMode="auto">
            <a:xfrm>
              <a:off x="2563" y="2569"/>
              <a:ext cx="181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16" name="Line 82"/>
            <p:cNvSpPr>
              <a:spLocks noChangeShapeType="1"/>
            </p:cNvSpPr>
            <p:nvPr/>
          </p:nvSpPr>
          <p:spPr bwMode="auto">
            <a:xfrm flipV="1">
              <a:off x="2744" y="2296"/>
              <a:ext cx="0" cy="273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17" name="Line 83"/>
            <p:cNvSpPr>
              <a:spLocks noChangeShapeType="1"/>
            </p:cNvSpPr>
            <p:nvPr/>
          </p:nvSpPr>
          <p:spPr bwMode="auto">
            <a:xfrm>
              <a:off x="2743" y="2296"/>
              <a:ext cx="182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18" name="Line 84"/>
            <p:cNvSpPr>
              <a:spLocks noChangeShapeType="1"/>
            </p:cNvSpPr>
            <p:nvPr/>
          </p:nvSpPr>
          <p:spPr bwMode="auto">
            <a:xfrm>
              <a:off x="2925" y="2296"/>
              <a:ext cx="0" cy="273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19" name="Line 85"/>
            <p:cNvSpPr>
              <a:spLocks noChangeShapeType="1"/>
            </p:cNvSpPr>
            <p:nvPr/>
          </p:nvSpPr>
          <p:spPr bwMode="auto">
            <a:xfrm>
              <a:off x="2925" y="2569"/>
              <a:ext cx="181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20" name="Line 86"/>
            <p:cNvSpPr>
              <a:spLocks noChangeShapeType="1"/>
            </p:cNvSpPr>
            <p:nvPr/>
          </p:nvSpPr>
          <p:spPr bwMode="auto">
            <a:xfrm flipV="1">
              <a:off x="3106" y="2296"/>
              <a:ext cx="0" cy="273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21" name="Line 87"/>
            <p:cNvSpPr>
              <a:spLocks noChangeShapeType="1"/>
            </p:cNvSpPr>
            <p:nvPr/>
          </p:nvSpPr>
          <p:spPr bwMode="auto">
            <a:xfrm>
              <a:off x="3106" y="2296"/>
              <a:ext cx="182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22" name="Line 88"/>
            <p:cNvSpPr>
              <a:spLocks noChangeShapeType="1"/>
            </p:cNvSpPr>
            <p:nvPr/>
          </p:nvSpPr>
          <p:spPr bwMode="auto">
            <a:xfrm>
              <a:off x="3288" y="2296"/>
              <a:ext cx="0" cy="273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23" name="Line 89"/>
            <p:cNvSpPr>
              <a:spLocks noChangeShapeType="1"/>
            </p:cNvSpPr>
            <p:nvPr/>
          </p:nvSpPr>
          <p:spPr bwMode="auto">
            <a:xfrm>
              <a:off x="3288" y="2569"/>
              <a:ext cx="181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24" name="Line 90"/>
            <p:cNvSpPr>
              <a:spLocks noChangeShapeType="1"/>
            </p:cNvSpPr>
            <p:nvPr/>
          </p:nvSpPr>
          <p:spPr bwMode="auto">
            <a:xfrm flipV="1">
              <a:off x="3469" y="2296"/>
              <a:ext cx="0" cy="273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25" name="Line 91"/>
            <p:cNvSpPr>
              <a:spLocks noChangeShapeType="1"/>
            </p:cNvSpPr>
            <p:nvPr/>
          </p:nvSpPr>
          <p:spPr bwMode="auto">
            <a:xfrm>
              <a:off x="3469" y="2296"/>
              <a:ext cx="182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26" name="Line 92"/>
            <p:cNvSpPr>
              <a:spLocks noChangeShapeType="1"/>
            </p:cNvSpPr>
            <p:nvPr/>
          </p:nvSpPr>
          <p:spPr bwMode="auto">
            <a:xfrm>
              <a:off x="3651" y="2296"/>
              <a:ext cx="0" cy="273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27" name="Line 93"/>
            <p:cNvSpPr>
              <a:spLocks noChangeShapeType="1"/>
            </p:cNvSpPr>
            <p:nvPr/>
          </p:nvSpPr>
          <p:spPr bwMode="auto">
            <a:xfrm>
              <a:off x="3651" y="2569"/>
              <a:ext cx="181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28" name="Line 94"/>
            <p:cNvSpPr>
              <a:spLocks noChangeShapeType="1"/>
            </p:cNvSpPr>
            <p:nvPr/>
          </p:nvSpPr>
          <p:spPr bwMode="auto">
            <a:xfrm flipV="1">
              <a:off x="3832" y="2296"/>
              <a:ext cx="0" cy="273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29" name="Line 95"/>
            <p:cNvSpPr>
              <a:spLocks noChangeShapeType="1"/>
            </p:cNvSpPr>
            <p:nvPr/>
          </p:nvSpPr>
          <p:spPr bwMode="auto">
            <a:xfrm>
              <a:off x="3832" y="2296"/>
              <a:ext cx="182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30" name="Line 96"/>
            <p:cNvSpPr>
              <a:spLocks noChangeShapeType="1"/>
            </p:cNvSpPr>
            <p:nvPr/>
          </p:nvSpPr>
          <p:spPr bwMode="auto">
            <a:xfrm>
              <a:off x="4014" y="2296"/>
              <a:ext cx="0" cy="273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31" name="Line 97"/>
            <p:cNvSpPr>
              <a:spLocks noChangeShapeType="1"/>
            </p:cNvSpPr>
            <p:nvPr/>
          </p:nvSpPr>
          <p:spPr bwMode="auto">
            <a:xfrm>
              <a:off x="4014" y="2569"/>
              <a:ext cx="181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32" name="Line 98"/>
            <p:cNvSpPr>
              <a:spLocks noChangeShapeType="1"/>
            </p:cNvSpPr>
            <p:nvPr/>
          </p:nvSpPr>
          <p:spPr bwMode="auto">
            <a:xfrm flipV="1">
              <a:off x="4195" y="2296"/>
              <a:ext cx="0" cy="273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33" name="Line 99"/>
            <p:cNvSpPr>
              <a:spLocks noChangeShapeType="1"/>
            </p:cNvSpPr>
            <p:nvPr/>
          </p:nvSpPr>
          <p:spPr bwMode="auto">
            <a:xfrm>
              <a:off x="4195" y="2296"/>
              <a:ext cx="182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34" name="Line 100"/>
            <p:cNvSpPr>
              <a:spLocks noChangeShapeType="1"/>
            </p:cNvSpPr>
            <p:nvPr/>
          </p:nvSpPr>
          <p:spPr bwMode="auto">
            <a:xfrm>
              <a:off x="4377" y="2296"/>
              <a:ext cx="0" cy="273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35" name="Line 101"/>
            <p:cNvSpPr>
              <a:spLocks noChangeShapeType="1"/>
            </p:cNvSpPr>
            <p:nvPr/>
          </p:nvSpPr>
          <p:spPr bwMode="auto">
            <a:xfrm>
              <a:off x="4377" y="2569"/>
              <a:ext cx="181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36" name="Line 102"/>
            <p:cNvSpPr>
              <a:spLocks noChangeShapeType="1"/>
            </p:cNvSpPr>
            <p:nvPr/>
          </p:nvSpPr>
          <p:spPr bwMode="auto">
            <a:xfrm flipV="1">
              <a:off x="4558" y="2296"/>
              <a:ext cx="0" cy="273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37" name="Line 103"/>
            <p:cNvSpPr>
              <a:spLocks noChangeShapeType="1"/>
            </p:cNvSpPr>
            <p:nvPr/>
          </p:nvSpPr>
          <p:spPr bwMode="auto">
            <a:xfrm>
              <a:off x="4558" y="2296"/>
              <a:ext cx="182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38" name="Line 104"/>
            <p:cNvSpPr>
              <a:spLocks noChangeShapeType="1"/>
            </p:cNvSpPr>
            <p:nvPr/>
          </p:nvSpPr>
          <p:spPr bwMode="auto">
            <a:xfrm>
              <a:off x="4740" y="2296"/>
              <a:ext cx="0" cy="273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739" name="Line 105"/>
            <p:cNvSpPr>
              <a:spLocks noChangeShapeType="1"/>
            </p:cNvSpPr>
            <p:nvPr/>
          </p:nvSpPr>
          <p:spPr bwMode="auto">
            <a:xfrm>
              <a:off x="4740" y="2569"/>
              <a:ext cx="181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4543" name="Line 115"/>
          <p:cNvSpPr>
            <a:spLocks noChangeShapeType="1"/>
          </p:cNvSpPr>
          <p:nvPr/>
        </p:nvSpPr>
        <p:spPr bwMode="auto">
          <a:xfrm>
            <a:off x="2051050" y="3573463"/>
            <a:ext cx="0" cy="2519362"/>
          </a:xfrm>
          <a:prstGeom prst="line">
            <a:avLst/>
          </a:prstGeom>
          <a:noFill/>
          <a:ln w="12700">
            <a:solidFill>
              <a:srgbClr val="C84A2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64544" name="Group 172"/>
          <p:cNvGrpSpPr>
            <a:grpSpLocks/>
          </p:cNvGrpSpPr>
          <p:nvPr/>
        </p:nvGrpSpPr>
        <p:grpSpPr bwMode="auto">
          <a:xfrm>
            <a:off x="1835150" y="4221163"/>
            <a:ext cx="6049963" cy="360362"/>
            <a:chOff x="1156" y="2659"/>
            <a:chExt cx="3811" cy="227"/>
          </a:xfrm>
        </p:grpSpPr>
        <p:sp>
          <p:nvSpPr>
            <p:cNvPr id="64688" name="Line 116"/>
            <p:cNvSpPr>
              <a:spLocks noChangeShapeType="1"/>
            </p:cNvSpPr>
            <p:nvPr/>
          </p:nvSpPr>
          <p:spPr bwMode="auto">
            <a:xfrm>
              <a:off x="1156" y="2659"/>
              <a:ext cx="136" cy="0"/>
            </a:xfrm>
            <a:prstGeom prst="line">
              <a:avLst/>
            </a:prstGeom>
            <a:noFill/>
            <a:ln w="22225" cap="sq">
              <a:solidFill>
                <a:srgbClr val="404656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89" name="Line 117"/>
            <p:cNvSpPr>
              <a:spLocks noChangeShapeType="1"/>
            </p:cNvSpPr>
            <p:nvPr/>
          </p:nvSpPr>
          <p:spPr bwMode="auto">
            <a:xfrm>
              <a:off x="1292" y="2659"/>
              <a:ext cx="0" cy="227"/>
            </a:xfrm>
            <a:prstGeom prst="line">
              <a:avLst/>
            </a:prstGeom>
            <a:noFill/>
            <a:ln w="22225" cap="sq">
              <a:solidFill>
                <a:srgbClr val="404656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90" name="Line 121"/>
            <p:cNvSpPr>
              <a:spLocks noChangeShapeType="1"/>
            </p:cNvSpPr>
            <p:nvPr/>
          </p:nvSpPr>
          <p:spPr bwMode="auto">
            <a:xfrm>
              <a:off x="1292" y="2886"/>
              <a:ext cx="1089" cy="0"/>
            </a:xfrm>
            <a:prstGeom prst="line">
              <a:avLst/>
            </a:prstGeom>
            <a:noFill/>
            <a:ln w="22225" cap="sq">
              <a:solidFill>
                <a:srgbClr val="404656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91" name="Line 126"/>
            <p:cNvSpPr>
              <a:spLocks noChangeShapeType="1"/>
            </p:cNvSpPr>
            <p:nvPr/>
          </p:nvSpPr>
          <p:spPr bwMode="auto">
            <a:xfrm flipV="1">
              <a:off x="2381" y="2659"/>
              <a:ext cx="0" cy="227"/>
            </a:xfrm>
            <a:prstGeom prst="line">
              <a:avLst/>
            </a:prstGeom>
            <a:noFill/>
            <a:ln w="22225" cap="sq">
              <a:solidFill>
                <a:srgbClr val="404656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92" name="Line 127"/>
            <p:cNvSpPr>
              <a:spLocks noChangeShapeType="1"/>
            </p:cNvSpPr>
            <p:nvPr/>
          </p:nvSpPr>
          <p:spPr bwMode="auto">
            <a:xfrm>
              <a:off x="2381" y="2659"/>
              <a:ext cx="363" cy="0"/>
            </a:xfrm>
            <a:prstGeom prst="line">
              <a:avLst/>
            </a:prstGeom>
            <a:noFill/>
            <a:ln w="22225" cap="sq">
              <a:solidFill>
                <a:srgbClr val="404656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93" name="Line 128"/>
            <p:cNvSpPr>
              <a:spLocks noChangeShapeType="1"/>
            </p:cNvSpPr>
            <p:nvPr/>
          </p:nvSpPr>
          <p:spPr bwMode="auto">
            <a:xfrm>
              <a:off x="2744" y="2659"/>
              <a:ext cx="0" cy="227"/>
            </a:xfrm>
            <a:prstGeom prst="line">
              <a:avLst/>
            </a:prstGeom>
            <a:noFill/>
            <a:ln w="22225" cap="sq">
              <a:solidFill>
                <a:srgbClr val="404656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94" name="Line 129"/>
            <p:cNvSpPr>
              <a:spLocks noChangeShapeType="1"/>
            </p:cNvSpPr>
            <p:nvPr/>
          </p:nvSpPr>
          <p:spPr bwMode="auto">
            <a:xfrm>
              <a:off x="2744" y="2886"/>
              <a:ext cx="1089" cy="0"/>
            </a:xfrm>
            <a:prstGeom prst="line">
              <a:avLst/>
            </a:prstGeom>
            <a:noFill/>
            <a:ln w="22225" cap="sq">
              <a:solidFill>
                <a:srgbClr val="404656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95" name="Line 134"/>
            <p:cNvSpPr>
              <a:spLocks noChangeShapeType="1"/>
            </p:cNvSpPr>
            <p:nvPr/>
          </p:nvSpPr>
          <p:spPr bwMode="auto">
            <a:xfrm flipV="1">
              <a:off x="3832" y="2659"/>
              <a:ext cx="0" cy="227"/>
            </a:xfrm>
            <a:prstGeom prst="line">
              <a:avLst/>
            </a:prstGeom>
            <a:noFill/>
            <a:ln w="22225" cap="sq">
              <a:solidFill>
                <a:srgbClr val="404656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96" name="Line 135"/>
            <p:cNvSpPr>
              <a:spLocks noChangeShapeType="1"/>
            </p:cNvSpPr>
            <p:nvPr/>
          </p:nvSpPr>
          <p:spPr bwMode="auto">
            <a:xfrm>
              <a:off x="3832" y="2659"/>
              <a:ext cx="363" cy="0"/>
            </a:xfrm>
            <a:prstGeom prst="line">
              <a:avLst/>
            </a:prstGeom>
            <a:noFill/>
            <a:ln w="22225" cap="sq">
              <a:solidFill>
                <a:srgbClr val="404656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97" name="Line 136"/>
            <p:cNvSpPr>
              <a:spLocks noChangeShapeType="1"/>
            </p:cNvSpPr>
            <p:nvPr/>
          </p:nvSpPr>
          <p:spPr bwMode="auto">
            <a:xfrm>
              <a:off x="4195" y="2659"/>
              <a:ext cx="0" cy="227"/>
            </a:xfrm>
            <a:prstGeom prst="line">
              <a:avLst/>
            </a:prstGeom>
            <a:noFill/>
            <a:ln w="22225" cap="sq">
              <a:solidFill>
                <a:srgbClr val="404656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98" name="Line 137"/>
            <p:cNvSpPr>
              <a:spLocks noChangeShapeType="1"/>
            </p:cNvSpPr>
            <p:nvPr/>
          </p:nvSpPr>
          <p:spPr bwMode="auto">
            <a:xfrm>
              <a:off x="4195" y="2886"/>
              <a:ext cx="772" cy="0"/>
            </a:xfrm>
            <a:prstGeom prst="line">
              <a:avLst/>
            </a:prstGeom>
            <a:noFill/>
            <a:ln w="22225" cap="sq">
              <a:solidFill>
                <a:srgbClr val="404656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4545" name="Group 173"/>
          <p:cNvGrpSpPr>
            <a:grpSpLocks/>
          </p:cNvGrpSpPr>
          <p:nvPr/>
        </p:nvGrpSpPr>
        <p:grpSpPr bwMode="auto">
          <a:xfrm>
            <a:off x="1835150" y="4652963"/>
            <a:ext cx="6049963" cy="360362"/>
            <a:chOff x="1156" y="2931"/>
            <a:chExt cx="3811" cy="227"/>
          </a:xfrm>
        </p:grpSpPr>
        <p:sp>
          <p:nvSpPr>
            <p:cNvPr id="64675" name="Line 118"/>
            <p:cNvSpPr>
              <a:spLocks noChangeShapeType="1"/>
            </p:cNvSpPr>
            <p:nvPr/>
          </p:nvSpPr>
          <p:spPr bwMode="auto">
            <a:xfrm>
              <a:off x="1156" y="3158"/>
              <a:ext cx="136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76" name="Line 122"/>
            <p:cNvSpPr>
              <a:spLocks noChangeShapeType="1"/>
            </p:cNvSpPr>
            <p:nvPr/>
          </p:nvSpPr>
          <p:spPr bwMode="auto">
            <a:xfrm flipV="1">
              <a:off x="1292" y="2931"/>
              <a:ext cx="0" cy="227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77" name="Line 123"/>
            <p:cNvSpPr>
              <a:spLocks noChangeShapeType="1"/>
            </p:cNvSpPr>
            <p:nvPr/>
          </p:nvSpPr>
          <p:spPr bwMode="auto">
            <a:xfrm>
              <a:off x="1292" y="2931"/>
              <a:ext cx="363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78" name="Line 124"/>
            <p:cNvSpPr>
              <a:spLocks noChangeShapeType="1"/>
            </p:cNvSpPr>
            <p:nvPr/>
          </p:nvSpPr>
          <p:spPr bwMode="auto">
            <a:xfrm>
              <a:off x="1655" y="2931"/>
              <a:ext cx="0" cy="227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79" name="Line 125"/>
            <p:cNvSpPr>
              <a:spLocks noChangeShapeType="1"/>
            </p:cNvSpPr>
            <p:nvPr/>
          </p:nvSpPr>
          <p:spPr bwMode="auto">
            <a:xfrm>
              <a:off x="1655" y="3158"/>
              <a:ext cx="1089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80" name="Line 130"/>
            <p:cNvSpPr>
              <a:spLocks noChangeShapeType="1"/>
            </p:cNvSpPr>
            <p:nvPr/>
          </p:nvSpPr>
          <p:spPr bwMode="auto">
            <a:xfrm flipV="1">
              <a:off x="2744" y="2931"/>
              <a:ext cx="0" cy="227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81" name="Line 131"/>
            <p:cNvSpPr>
              <a:spLocks noChangeShapeType="1"/>
            </p:cNvSpPr>
            <p:nvPr/>
          </p:nvSpPr>
          <p:spPr bwMode="auto">
            <a:xfrm>
              <a:off x="2744" y="2931"/>
              <a:ext cx="363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82" name="Line 132"/>
            <p:cNvSpPr>
              <a:spLocks noChangeShapeType="1"/>
            </p:cNvSpPr>
            <p:nvPr/>
          </p:nvSpPr>
          <p:spPr bwMode="auto">
            <a:xfrm>
              <a:off x="3107" y="2931"/>
              <a:ext cx="0" cy="227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83" name="Line 133"/>
            <p:cNvSpPr>
              <a:spLocks noChangeShapeType="1"/>
            </p:cNvSpPr>
            <p:nvPr/>
          </p:nvSpPr>
          <p:spPr bwMode="auto">
            <a:xfrm>
              <a:off x="3107" y="3158"/>
              <a:ext cx="1089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84" name="Line 138"/>
            <p:cNvSpPr>
              <a:spLocks noChangeShapeType="1"/>
            </p:cNvSpPr>
            <p:nvPr/>
          </p:nvSpPr>
          <p:spPr bwMode="auto">
            <a:xfrm flipV="1">
              <a:off x="4195" y="2931"/>
              <a:ext cx="0" cy="227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85" name="Line 139"/>
            <p:cNvSpPr>
              <a:spLocks noChangeShapeType="1"/>
            </p:cNvSpPr>
            <p:nvPr/>
          </p:nvSpPr>
          <p:spPr bwMode="auto">
            <a:xfrm>
              <a:off x="4195" y="2931"/>
              <a:ext cx="363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86" name="Line 140"/>
            <p:cNvSpPr>
              <a:spLocks noChangeShapeType="1"/>
            </p:cNvSpPr>
            <p:nvPr/>
          </p:nvSpPr>
          <p:spPr bwMode="auto">
            <a:xfrm>
              <a:off x="4558" y="2931"/>
              <a:ext cx="0" cy="227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87" name="Line 141"/>
            <p:cNvSpPr>
              <a:spLocks noChangeShapeType="1"/>
            </p:cNvSpPr>
            <p:nvPr/>
          </p:nvSpPr>
          <p:spPr bwMode="auto">
            <a:xfrm>
              <a:off x="4558" y="3158"/>
              <a:ext cx="409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4546" name="Group 175"/>
          <p:cNvGrpSpPr>
            <a:grpSpLocks/>
          </p:cNvGrpSpPr>
          <p:nvPr/>
        </p:nvGrpSpPr>
        <p:grpSpPr bwMode="auto">
          <a:xfrm>
            <a:off x="1835150" y="5661025"/>
            <a:ext cx="5978525" cy="360363"/>
            <a:chOff x="1156" y="3566"/>
            <a:chExt cx="3766" cy="227"/>
          </a:xfrm>
        </p:grpSpPr>
        <p:sp>
          <p:nvSpPr>
            <p:cNvPr id="64666" name="Line 120"/>
            <p:cNvSpPr>
              <a:spLocks noChangeShapeType="1"/>
            </p:cNvSpPr>
            <p:nvPr/>
          </p:nvSpPr>
          <p:spPr bwMode="auto">
            <a:xfrm>
              <a:off x="1156" y="3793"/>
              <a:ext cx="862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67" name="Line 150"/>
            <p:cNvSpPr>
              <a:spLocks noChangeShapeType="1"/>
            </p:cNvSpPr>
            <p:nvPr/>
          </p:nvSpPr>
          <p:spPr bwMode="auto">
            <a:xfrm flipV="1">
              <a:off x="2018" y="3566"/>
              <a:ext cx="0" cy="227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68" name="Line 151"/>
            <p:cNvSpPr>
              <a:spLocks noChangeShapeType="1"/>
            </p:cNvSpPr>
            <p:nvPr/>
          </p:nvSpPr>
          <p:spPr bwMode="auto">
            <a:xfrm>
              <a:off x="2018" y="3566"/>
              <a:ext cx="363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69" name="Line 152"/>
            <p:cNvSpPr>
              <a:spLocks noChangeShapeType="1"/>
            </p:cNvSpPr>
            <p:nvPr/>
          </p:nvSpPr>
          <p:spPr bwMode="auto">
            <a:xfrm>
              <a:off x="2381" y="3566"/>
              <a:ext cx="0" cy="227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70" name="Line 153"/>
            <p:cNvSpPr>
              <a:spLocks noChangeShapeType="1"/>
            </p:cNvSpPr>
            <p:nvPr/>
          </p:nvSpPr>
          <p:spPr bwMode="auto">
            <a:xfrm>
              <a:off x="2381" y="3793"/>
              <a:ext cx="1089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71" name="Line 154"/>
            <p:cNvSpPr>
              <a:spLocks noChangeShapeType="1"/>
            </p:cNvSpPr>
            <p:nvPr/>
          </p:nvSpPr>
          <p:spPr bwMode="auto">
            <a:xfrm flipV="1">
              <a:off x="3470" y="3566"/>
              <a:ext cx="0" cy="227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72" name="Line 155"/>
            <p:cNvSpPr>
              <a:spLocks noChangeShapeType="1"/>
            </p:cNvSpPr>
            <p:nvPr/>
          </p:nvSpPr>
          <p:spPr bwMode="auto">
            <a:xfrm>
              <a:off x="3470" y="3566"/>
              <a:ext cx="363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73" name="Line 156"/>
            <p:cNvSpPr>
              <a:spLocks noChangeShapeType="1"/>
            </p:cNvSpPr>
            <p:nvPr/>
          </p:nvSpPr>
          <p:spPr bwMode="auto">
            <a:xfrm>
              <a:off x="3833" y="3566"/>
              <a:ext cx="0" cy="227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74" name="Line 157"/>
            <p:cNvSpPr>
              <a:spLocks noChangeShapeType="1"/>
            </p:cNvSpPr>
            <p:nvPr/>
          </p:nvSpPr>
          <p:spPr bwMode="auto">
            <a:xfrm>
              <a:off x="3833" y="3793"/>
              <a:ext cx="1089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4547" name="Group 174"/>
          <p:cNvGrpSpPr>
            <a:grpSpLocks/>
          </p:cNvGrpSpPr>
          <p:nvPr/>
        </p:nvGrpSpPr>
        <p:grpSpPr bwMode="auto">
          <a:xfrm>
            <a:off x="1835150" y="5156200"/>
            <a:ext cx="6265863" cy="361950"/>
            <a:chOff x="1156" y="3248"/>
            <a:chExt cx="3947" cy="228"/>
          </a:xfrm>
        </p:grpSpPr>
        <p:sp>
          <p:nvSpPr>
            <p:cNvPr id="64653" name="Line 119"/>
            <p:cNvSpPr>
              <a:spLocks noChangeShapeType="1"/>
            </p:cNvSpPr>
            <p:nvPr/>
          </p:nvSpPr>
          <p:spPr bwMode="auto">
            <a:xfrm>
              <a:off x="1156" y="3475"/>
              <a:ext cx="499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54" name="Line 142"/>
            <p:cNvSpPr>
              <a:spLocks noChangeShapeType="1"/>
            </p:cNvSpPr>
            <p:nvPr/>
          </p:nvSpPr>
          <p:spPr bwMode="auto">
            <a:xfrm flipV="1">
              <a:off x="1655" y="3248"/>
              <a:ext cx="0" cy="227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55" name="Line 143"/>
            <p:cNvSpPr>
              <a:spLocks noChangeShapeType="1"/>
            </p:cNvSpPr>
            <p:nvPr/>
          </p:nvSpPr>
          <p:spPr bwMode="auto">
            <a:xfrm>
              <a:off x="1655" y="3248"/>
              <a:ext cx="363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56" name="Line 144"/>
            <p:cNvSpPr>
              <a:spLocks noChangeShapeType="1"/>
            </p:cNvSpPr>
            <p:nvPr/>
          </p:nvSpPr>
          <p:spPr bwMode="auto">
            <a:xfrm>
              <a:off x="2018" y="3248"/>
              <a:ext cx="0" cy="227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57" name="Line 145"/>
            <p:cNvSpPr>
              <a:spLocks noChangeShapeType="1"/>
            </p:cNvSpPr>
            <p:nvPr/>
          </p:nvSpPr>
          <p:spPr bwMode="auto">
            <a:xfrm>
              <a:off x="2018" y="3475"/>
              <a:ext cx="1089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58" name="Line 146"/>
            <p:cNvSpPr>
              <a:spLocks noChangeShapeType="1"/>
            </p:cNvSpPr>
            <p:nvPr/>
          </p:nvSpPr>
          <p:spPr bwMode="auto">
            <a:xfrm flipV="1">
              <a:off x="3107" y="3248"/>
              <a:ext cx="0" cy="227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59" name="Line 147"/>
            <p:cNvSpPr>
              <a:spLocks noChangeShapeType="1"/>
            </p:cNvSpPr>
            <p:nvPr/>
          </p:nvSpPr>
          <p:spPr bwMode="auto">
            <a:xfrm>
              <a:off x="3107" y="3248"/>
              <a:ext cx="363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60" name="Line 148"/>
            <p:cNvSpPr>
              <a:spLocks noChangeShapeType="1"/>
            </p:cNvSpPr>
            <p:nvPr/>
          </p:nvSpPr>
          <p:spPr bwMode="auto">
            <a:xfrm>
              <a:off x="3470" y="3248"/>
              <a:ext cx="0" cy="227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61" name="Line 149"/>
            <p:cNvSpPr>
              <a:spLocks noChangeShapeType="1"/>
            </p:cNvSpPr>
            <p:nvPr/>
          </p:nvSpPr>
          <p:spPr bwMode="auto">
            <a:xfrm>
              <a:off x="3470" y="3475"/>
              <a:ext cx="1089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62" name="Line 158"/>
            <p:cNvSpPr>
              <a:spLocks noChangeShapeType="1"/>
            </p:cNvSpPr>
            <p:nvPr/>
          </p:nvSpPr>
          <p:spPr bwMode="auto">
            <a:xfrm flipV="1">
              <a:off x="4558" y="3249"/>
              <a:ext cx="0" cy="227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63" name="Line 159"/>
            <p:cNvSpPr>
              <a:spLocks noChangeShapeType="1"/>
            </p:cNvSpPr>
            <p:nvPr/>
          </p:nvSpPr>
          <p:spPr bwMode="auto">
            <a:xfrm>
              <a:off x="4558" y="3249"/>
              <a:ext cx="363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64" name="Line 160"/>
            <p:cNvSpPr>
              <a:spLocks noChangeShapeType="1"/>
            </p:cNvSpPr>
            <p:nvPr/>
          </p:nvSpPr>
          <p:spPr bwMode="auto">
            <a:xfrm>
              <a:off x="4921" y="3249"/>
              <a:ext cx="0" cy="227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65" name="Line 161"/>
            <p:cNvSpPr>
              <a:spLocks noChangeShapeType="1"/>
            </p:cNvSpPr>
            <p:nvPr/>
          </p:nvSpPr>
          <p:spPr bwMode="auto">
            <a:xfrm>
              <a:off x="4921" y="3476"/>
              <a:ext cx="182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4548" name="Line 162"/>
          <p:cNvSpPr>
            <a:spLocks noChangeShapeType="1"/>
          </p:cNvSpPr>
          <p:nvPr/>
        </p:nvSpPr>
        <p:spPr bwMode="auto">
          <a:xfrm>
            <a:off x="2627313" y="3644900"/>
            <a:ext cx="0" cy="2519363"/>
          </a:xfrm>
          <a:prstGeom prst="line">
            <a:avLst/>
          </a:prstGeom>
          <a:noFill/>
          <a:ln w="12700">
            <a:solidFill>
              <a:srgbClr val="C84A2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4549" name="Line 163"/>
          <p:cNvSpPr>
            <a:spLocks noChangeShapeType="1"/>
          </p:cNvSpPr>
          <p:nvPr/>
        </p:nvSpPr>
        <p:spPr bwMode="auto">
          <a:xfrm>
            <a:off x="3203575" y="3644900"/>
            <a:ext cx="0" cy="2519363"/>
          </a:xfrm>
          <a:prstGeom prst="line">
            <a:avLst/>
          </a:prstGeom>
          <a:noFill/>
          <a:ln w="12700">
            <a:solidFill>
              <a:srgbClr val="C84A2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4550" name="Line 164"/>
          <p:cNvSpPr>
            <a:spLocks noChangeShapeType="1"/>
          </p:cNvSpPr>
          <p:nvPr/>
        </p:nvSpPr>
        <p:spPr bwMode="auto">
          <a:xfrm>
            <a:off x="3779838" y="3644900"/>
            <a:ext cx="0" cy="2519363"/>
          </a:xfrm>
          <a:prstGeom prst="line">
            <a:avLst/>
          </a:prstGeom>
          <a:noFill/>
          <a:ln w="12700">
            <a:solidFill>
              <a:srgbClr val="C84A2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4551" name="Line 165"/>
          <p:cNvSpPr>
            <a:spLocks noChangeShapeType="1"/>
          </p:cNvSpPr>
          <p:nvPr/>
        </p:nvSpPr>
        <p:spPr bwMode="auto">
          <a:xfrm>
            <a:off x="4356100" y="3644900"/>
            <a:ext cx="0" cy="2519363"/>
          </a:xfrm>
          <a:prstGeom prst="line">
            <a:avLst/>
          </a:prstGeom>
          <a:noFill/>
          <a:ln w="12700">
            <a:solidFill>
              <a:srgbClr val="C84A2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4552" name="Line 166"/>
          <p:cNvSpPr>
            <a:spLocks noChangeShapeType="1"/>
          </p:cNvSpPr>
          <p:nvPr/>
        </p:nvSpPr>
        <p:spPr bwMode="auto">
          <a:xfrm>
            <a:off x="4932363" y="3644900"/>
            <a:ext cx="0" cy="2519363"/>
          </a:xfrm>
          <a:prstGeom prst="line">
            <a:avLst/>
          </a:prstGeom>
          <a:noFill/>
          <a:ln w="12700">
            <a:solidFill>
              <a:srgbClr val="C84A2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4553" name="Line 167"/>
          <p:cNvSpPr>
            <a:spLocks noChangeShapeType="1"/>
          </p:cNvSpPr>
          <p:nvPr/>
        </p:nvSpPr>
        <p:spPr bwMode="auto">
          <a:xfrm>
            <a:off x="5507038" y="3716338"/>
            <a:ext cx="0" cy="2519362"/>
          </a:xfrm>
          <a:prstGeom prst="line">
            <a:avLst/>
          </a:prstGeom>
          <a:noFill/>
          <a:ln w="12700">
            <a:solidFill>
              <a:srgbClr val="C84A2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4554" name="Line 168"/>
          <p:cNvSpPr>
            <a:spLocks noChangeShapeType="1"/>
          </p:cNvSpPr>
          <p:nvPr/>
        </p:nvSpPr>
        <p:spPr bwMode="auto">
          <a:xfrm>
            <a:off x="6083300" y="3716338"/>
            <a:ext cx="0" cy="2519362"/>
          </a:xfrm>
          <a:prstGeom prst="line">
            <a:avLst/>
          </a:prstGeom>
          <a:noFill/>
          <a:ln w="12700">
            <a:solidFill>
              <a:srgbClr val="C84A2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4555" name="Line 169"/>
          <p:cNvSpPr>
            <a:spLocks noChangeShapeType="1"/>
          </p:cNvSpPr>
          <p:nvPr/>
        </p:nvSpPr>
        <p:spPr bwMode="auto">
          <a:xfrm>
            <a:off x="6659563" y="3716338"/>
            <a:ext cx="0" cy="2519362"/>
          </a:xfrm>
          <a:prstGeom prst="line">
            <a:avLst/>
          </a:prstGeom>
          <a:noFill/>
          <a:ln w="12700">
            <a:solidFill>
              <a:srgbClr val="C84A2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4556" name="Line 170"/>
          <p:cNvSpPr>
            <a:spLocks noChangeShapeType="1"/>
          </p:cNvSpPr>
          <p:nvPr/>
        </p:nvSpPr>
        <p:spPr bwMode="auto">
          <a:xfrm>
            <a:off x="7235825" y="3716338"/>
            <a:ext cx="0" cy="2519362"/>
          </a:xfrm>
          <a:prstGeom prst="line">
            <a:avLst/>
          </a:prstGeom>
          <a:noFill/>
          <a:ln w="12700">
            <a:solidFill>
              <a:srgbClr val="C84A2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6194" name="Freeform 178"/>
          <p:cNvSpPr>
            <a:spLocks/>
          </p:cNvSpPr>
          <p:nvPr/>
        </p:nvSpPr>
        <p:spPr bwMode="auto">
          <a:xfrm>
            <a:off x="1884363" y="4221163"/>
            <a:ext cx="166687" cy="647700"/>
          </a:xfrm>
          <a:custGeom>
            <a:avLst/>
            <a:gdLst>
              <a:gd name="T0" fmla="*/ 37801438 w 105"/>
              <a:gd name="T1" fmla="*/ 0 h 408"/>
              <a:gd name="T2" fmla="*/ 37801438 w 105"/>
              <a:gd name="T3" fmla="*/ 456149137 h 408"/>
              <a:gd name="T4" fmla="*/ 264614841 w 105"/>
              <a:gd name="T5" fmla="*/ 1028223839 h 408"/>
              <a:gd name="T6" fmla="*/ 0 60000 65536"/>
              <a:gd name="T7" fmla="*/ 0 60000 65536"/>
              <a:gd name="T8" fmla="*/ 0 60000 65536"/>
              <a:gd name="T9" fmla="*/ 0 w 105"/>
              <a:gd name="T10" fmla="*/ 0 h 408"/>
              <a:gd name="T11" fmla="*/ 105 w 105"/>
              <a:gd name="T12" fmla="*/ 408 h 40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5" h="408">
                <a:moveTo>
                  <a:pt x="15" y="0"/>
                </a:moveTo>
                <a:cubicBezTo>
                  <a:pt x="7" y="56"/>
                  <a:pt x="0" y="113"/>
                  <a:pt x="15" y="181"/>
                </a:cubicBezTo>
                <a:cubicBezTo>
                  <a:pt x="30" y="249"/>
                  <a:pt x="67" y="328"/>
                  <a:pt x="105" y="408"/>
                </a:cubicBezTo>
              </a:path>
            </a:pathLst>
          </a:custGeom>
          <a:noFill/>
          <a:ln w="19050" cap="flat" cmpd="sng">
            <a:solidFill>
              <a:srgbClr val="FF0066"/>
            </a:solidFill>
            <a:prstDash val="lg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6195" name="Freeform 179"/>
          <p:cNvSpPr>
            <a:spLocks/>
          </p:cNvSpPr>
          <p:nvPr/>
        </p:nvSpPr>
        <p:spPr bwMode="auto">
          <a:xfrm>
            <a:off x="1908175" y="5013325"/>
            <a:ext cx="215900" cy="503238"/>
          </a:xfrm>
          <a:custGeom>
            <a:avLst/>
            <a:gdLst>
              <a:gd name="T0" fmla="*/ 63419080 w 105"/>
              <a:gd name="T1" fmla="*/ 0 h 408"/>
              <a:gd name="T2" fmla="*/ 63419080 w 105"/>
              <a:gd name="T3" fmla="*/ 275362454 h 408"/>
              <a:gd name="T4" fmla="*/ 443931523 w 105"/>
              <a:gd name="T5" fmla="*/ 620707039 h 408"/>
              <a:gd name="T6" fmla="*/ 0 60000 65536"/>
              <a:gd name="T7" fmla="*/ 0 60000 65536"/>
              <a:gd name="T8" fmla="*/ 0 60000 65536"/>
              <a:gd name="T9" fmla="*/ 0 w 105"/>
              <a:gd name="T10" fmla="*/ 0 h 408"/>
              <a:gd name="T11" fmla="*/ 105 w 105"/>
              <a:gd name="T12" fmla="*/ 408 h 40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5" h="408">
                <a:moveTo>
                  <a:pt x="15" y="0"/>
                </a:moveTo>
                <a:cubicBezTo>
                  <a:pt x="7" y="56"/>
                  <a:pt x="0" y="113"/>
                  <a:pt x="15" y="181"/>
                </a:cubicBezTo>
                <a:cubicBezTo>
                  <a:pt x="30" y="249"/>
                  <a:pt x="67" y="328"/>
                  <a:pt x="105" y="408"/>
                </a:cubicBezTo>
              </a:path>
            </a:pathLst>
          </a:custGeom>
          <a:noFill/>
          <a:ln w="19050" cap="flat" cmpd="sng">
            <a:solidFill>
              <a:srgbClr val="FF0066"/>
            </a:solidFill>
            <a:prstDash val="lg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6196" name="Freeform 180"/>
          <p:cNvSpPr>
            <a:spLocks/>
          </p:cNvSpPr>
          <p:nvPr/>
        </p:nvSpPr>
        <p:spPr bwMode="auto">
          <a:xfrm>
            <a:off x="1908175" y="5516563"/>
            <a:ext cx="215900" cy="504825"/>
          </a:xfrm>
          <a:custGeom>
            <a:avLst/>
            <a:gdLst>
              <a:gd name="T0" fmla="*/ 63419080 w 105"/>
              <a:gd name="T1" fmla="*/ 0 h 408"/>
              <a:gd name="T2" fmla="*/ 63419080 w 105"/>
              <a:gd name="T3" fmla="*/ 277101901 h 408"/>
              <a:gd name="T4" fmla="*/ 443931523 w 105"/>
              <a:gd name="T5" fmla="*/ 624628107 h 408"/>
              <a:gd name="T6" fmla="*/ 0 60000 65536"/>
              <a:gd name="T7" fmla="*/ 0 60000 65536"/>
              <a:gd name="T8" fmla="*/ 0 60000 65536"/>
              <a:gd name="T9" fmla="*/ 0 w 105"/>
              <a:gd name="T10" fmla="*/ 0 h 408"/>
              <a:gd name="T11" fmla="*/ 105 w 105"/>
              <a:gd name="T12" fmla="*/ 408 h 40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5" h="408">
                <a:moveTo>
                  <a:pt x="15" y="0"/>
                </a:moveTo>
                <a:cubicBezTo>
                  <a:pt x="7" y="56"/>
                  <a:pt x="0" y="113"/>
                  <a:pt x="15" y="181"/>
                </a:cubicBezTo>
                <a:cubicBezTo>
                  <a:pt x="30" y="249"/>
                  <a:pt x="67" y="328"/>
                  <a:pt x="105" y="408"/>
                </a:cubicBezTo>
              </a:path>
            </a:pathLst>
          </a:custGeom>
          <a:noFill/>
          <a:ln w="19050" cap="flat" cmpd="sng">
            <a:solidFill>
              <a:srgbClr val="FF0066"/>
            </a:solidFill>
            <a:prstDash val="lg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6197" name="Freeform 181"/>
          <p:cNvSpPr>
            <a:spLocks/>
          </p:cNvSpPr>
          <p:nvPr/>
        </p:nvSpPr>
        <p:spPr bwMode="auto">
          <a:xfrm>
            <a:off x="1595438" y="4341813"/>
            <a:ext cx="455612" cy="1871662"/>
          </a:xfrm>
          <a:custGeom>
            <a:avLst/>
            <a:gdLst>
              <a:gd name="T0" fmla="*/ 496469430 w 287"/>
              <a:gd name="T1" fmla="*/ 2147483647 h 1179"/>
              <a:gd name="T2" fmla="*/ 380542320 w 287"/>
              <a:gd name="T3" fmla="*/ 2147483647 h 1179"/>
              <a:gd name="T4" fmla="*/ 37801505 w 287"/>
              <a:gd name="T5" fmla="*/ 2147483647 h 1179"/>
              <a:gd name="T6" fmla="*/ 153728553 w 287"/>
              <a:gd name="T7" fmla="*/ 380542640 h 1179"/>
              <a:gd name="T8" fmla="*/ 723283147 w 287"/>
              <a:gd name="T9" fmla="*/ 264615531 h 11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7"/>
              <a:gd name="T16" fmla="*/ 0 h 1179"/>
              <a:gd name="T17" fmla="*/ 287 w 287"/>
              <a:gd name="T18" fmla="*/ 1179 h 11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7" h="1179">
                <a:moveTo>
                  <a:pt x="197" y="1058"/>
                </a:moveTo>
                <a:cubicBezTo>
                  <a:pt x="189" y="1107"/>
                  <a:pt x="181" y="1156"/>
                  <a:pt x="151" y="1149"/>
                </a:cubicBezTo>
                <a:cubicBezTo>
                  <a:pt x="121" y="1142"/>
                  <a:pt x="30" y="1179"/>
                  <a:pt x="15" y="1013"/>
                </a:cubicBezTo>
                <a:cubicBezTo>
                  <a:pt x="0" y="847"/>
                  <a:pt x="16" y="302"/>
                  <a:pt x="61" y="151"/>
                </a:cubicBezTo>
                <a:cubicBezTo>
                  <a:pt x="106" y="0"/>
                  <a:pt x="196" y="52"/>
                  <a:pt x="287" y="105"/>
                </a:cubicBezTo>
              </a:path>
            </a:pathLst>
          </a:custGeom>
          <a:noFill/>
          <a:ln w="19050" cap="flat" cmpd="sng">
            <a:solidFill>
              <a:srgbClr val="FF0066"/>
            </a:solidFill>
            <a:prstDash val="lg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6198" name="Freeform 182"/>
          <p:cNvSpPr>
            <a:spLocks/>
          </p:cNvSpPr>
          <p:nvPr/>
        </p:nvSpPr>
        <p:spPr bwMode="auto">
          <a:xfrm>
            <a:off x="2484438" y="4508500"/>
            <a:ext cx="215900" cy="360363"/>
          </a:xfrm>
          <a:custGeom>
            <a:avLst/>
            <a:gdLst>
              <a:gd name="T0" fmla="*/ 63419080 w 105"/>
              <a:gd name="T1" fmla="*/ 0 h 408"/>
              <a:gd name="T2" fmla="*/ 63419080 w 105"/>
              <a:gd name="T3" fmla="*/ 141201365 h 408"/>
              <a:gd name="T4" fmla="*/ 443931523 w 105"/>
              <a:gd name="T5" fmla="*/ 318287985 h 408"/>
              <a:gd name="T6" fmla="*/ 0 60000 65536"/>
              <a:gd name="T7" fmla="*/ 0 60000 65536"/>
              <a:gd name="T8" fmla="*/ 0 60000 65536"/>
              <a:gd name="T9" fmla="*/ 0 w 105"/>
              <a:gd name="T10" fmla="*/ 0 h 408"/>
              <a:gd name="T11" fmla="*/ 105 w 105"/>
              <a:gd name="T12" fmla="*/ 408 h 40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5" h="408">
                <a:moveTo>
                  <a:pt x="15" y="0"/>
                </a:moveTo>
                <a:cubicBezTo>
                  <a:pt x="7" y="56"/>
                  <a:pt x="0" y="113"/>
                  <a:pt x="15" y="181"/>
                </a:cubicBezTo>
                <a:cubicBezTo>
                  <a:pt x="30" y="249"/>
                  <a:pt x="67" y="328"/>
                  <a:pt x="105" y="408"/>
                </a:cubicBezTo>
              </a:path>
            </a:pathLst>
          </a:custGeom>
          <a:noFill/>
          <a:ln w="19050" cap="flat" cmpd="sng">
            <a:solidFill>
              <a:srgbClr val="FF0066"/>
            </a:solidFill>
            <a:prstDash val="lg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6199" name="Freeform 183"/>
          <p:cNvSpPr>
            <a:spLocks/>
          </p:cNvSpPr>
          <p:nvPr/>
        </p:nvSpPr>
        <p:spPr bwMode="auto">
          <a:xfrm>
            <a:off x="2339975" y="4652963"/>
            <a:ext cx="287338" cy="647700"/>
          </a:xfrm>
          <a:custGeom>
            <a:avLst/>
            <a:gdLst>
              <a:gd name="T0" fmla="*/ 112330012 w 105"/>
              <a:gd name="T1" fmla="*/ 0 h 408"/>
              <a:gd name="T2" fmla="*/ 112330012 w 105"/>
              <a:gd name="T3" fmla="*/ 456149137 h 408"/>
              <a:gd name="T4" fmla="*/ 786315602 w 105"/>
              <a:gd name="T5" fmla="*/ 1028223839 h 408"/>
              <a:gd name="T6" fmla="*/ 0 60000 65536"/>
              <a:gd name="T7" fmla="*/ 0 60000 65536"/>
              <a:gd name="T8" fmla="*/ 0 60000 65536"/>
              <a:gd name="T9" fmla="*/ 0 w 105"/>
              <a:gd name="T10" fmla="*/ 0 h 408"/>
              <a:gd name="T11" fmla="*/ 105 w 105"/>
              <a:gd name="T12" fmla="*/ 408 h 40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5" h="408">
                <a:moveTo>
                  <a:pt x="15" y="0"/>
                </a:moveTo>
                <a:cubicBezTo>
                  <a:pt x="7" y="56"/>
                  <a:pt x="0" y="113"/>
                  <a:pt x="15" y="181"/>
                </a:cubicBezTo>
                <a:cubicBezTo>
                  <a:pt x="30" y="249"/>
                  <a:pt x="67" y="328"/>
                  <a:pt x="105" y="408"/>
                </a:cubicBezTo>
              </a:path>
            </a:pathLst>
          </a:custGeom>
          <a:noFill/>
          <a:ln w="19050" cap="flat" cmpd="sng">
            <a:solidFill>
              <a:srgbClr val="FF0066"/>
            </a:solidFill>
            <a:prstDash val="lg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6200" name="Freeform 184"/>
          <p:cNvSpPr>
            <a:spLocks/>
          </p:cNvSpPr>
          <p:nvPr/>
        </p:nvSpPr>
        <p:spPr bwMode="auto">
          <a:xfrm>
            <a:off x="2484438" y="5516563"/>
            <a:ext cx="215900" cy="504825"/>
          </a:xfrm>
          <a:custGeom>
            <a:avLst/>
            <a:gdLst>
              <a:gd name="T0" fmla="*/ 63419080 w 105"/>
              <a:gd name="T1" fmla="*/ 0 h 408"/>
              <a:gd name="T2" fmla="*/ 63419080 w 105"/>
              <a:gd name="T3" fmla="*/ 277101901 h 408"/>
              <a:gd name="T4" fmla="*/ 443931523 w 105"/>
              <a:gd name="T5" fmla="*/ 624628107 h 408"/>
              <a:gd name="T6" fmla="*/ 0 60000 65536"/>
              <a:gd name="T7" fmla="*/ 0 60000 65536"/>
              <a:gd name="T8" fmla="*/ 0 60000 65536"/>
              <a:gd name="T9" fmla="*/ 0 w 105"/>
              <a:gd name="T10" fmla="*/ 0 h 408"/>
              <a:gd name="T11" fmla="*/ 105 w 105"/>
              <a:gd name="T12" fmla="*/ 408 h 40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5" h="408">
                <a:moveTo>
                  <a:pt x="15" y="0"/>
                </a:moveTo>
                <a:cubicBezTo>
                  <a:pt x="7" y="56"/>
                  <a:pt x="0" y="113"/>
                  <a:pt x="15" y="181"/>
                </a:cubicBezTo>
                <a:cubicBezTo>
                  <a:pt x="30" y="249"/>
                  <a:pt x="67" y="328"/>
                  <a:pt x="105" y="408"/>
                </a:cubicBezTo>
              </a:path>
            </a:pathLst>
          </a:custGeom>
          <a:noFill/>
          <a:ln w="19050" cap="flat" cmpd="sng">
            <a:solidFill>
              <a:srgbClr val="FF0066"/>
            </a:solidFill>
            <a:prstDash val="lg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6201" name="Freeform 185"/>
          <p:cNvSpPr>
            <a:spLocks/>
          </p:cNvSpPr>
          <p:nvPr/>
        </p:nvSpPr>
        <p:spPr bwMode="auto">
          <a:xfrm>
            <a:off x="2171700" y="4341813"/>
            <a:ext cx="455613" cy="1871662"/>
          </a:xfrm>
          <a:custGeom>
            <a:avLst/>
            <a:gdLst>
              <a:gd name="T0" fmla="*/ 496472107 w 287"/>
              <a:gd name="T1" fmla="*/ 2147483647 h 1179"/>
              <a:gd name="T2" fmla="*/ 380544742 w 287"/>
              <a:gd name="T3" fmla="*/ 2147483647 h 1179"/>
              <a:gd name="T4" fmla="*/ 37803175 w 287"/>
              <a:gd name="T5" fmla="*/ 2147483647 h 1179"/>
              <a:gd name="T6" fmla="*/ 153730478 w 287"/>
              <a:gd name="T7" fmla="*/ 380542640 h 1179"/>
              <a:gd name="T8" fmla="*/ 723286322 w 287"/>
              <a:gd name="T9" fmla="*/ 264615531 h 11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7"/>
              <a:gd name="T16" fmla="*/ 0 h 1179"/>
              <a:gd name="T17" fmla="*/ 287 w 287"/>
              <a:gd name="T18" fmla="*/ 1179 h 11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7" h="1179">
                <a:moveTo>
                  <a:pt x="197" y="1058"/>
                </a:moveTo>
                <a:cubicBezTo>
                  <a:pt x="189" y="1107"/>
                  <a:pt x="181" y="1156"/>
                  <a:pt x="151" y="1149"/>
                </a:cubicBezTo>
                <a:cubicBezTo>
                  <a:pt x="121" y="1142"/>
                  <a:pt x="30" y="1179"/>
                  <a:pt x="15" y="1013"/>
                </a:cubicBezTo>
                <a:cubicBezTo>
                  <a:pt x="0" y="847"/>
                  <a:pt x="16" y="302"/>
                  <a:pt x="61" y="151"/>
                </a:cubicBezTo>
                <a:cubicBezTo>
                  <a:pt x="106" y="0"/>
                  <a:pt x="196" y="52"/>
                  <a:pt x="287" y="105"/>
                </a:cubicBezTo>
              </a:path>
            </a:pathLst>
          </a:custGeom>
          <a:noFill/>
          <a:ln w="19050" cap="flat" cmpd="sng">
            <a:solidFill>
              <a:srgbClr val="FF0066"/>
            </a:solidFill>
            <a:prstDash val="lg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64565" name="Group 239"/>
          <p:cNvGrpSpPr>
            <a:grpSpLocks/>
          </p:cNvGrpSpPr>
          <p:nvPr/>
        </p:nvGrpSpPr>
        <p:grpSpPr bwMode="auto">
          <a:xfrm>
            <a:off x="215900" y="1562100"/>
            <a:ext cx="5327650" cy="1830388"/>
            <a:chOff x="136" y="984"/>
            <a:chExt cx="3356" cy="1153"/>
          </a:xfrm>
        </p:grpSpPr>
        <p:sp>
          <p:nvSpPr>
            <p:cNvPr id="64566" name="Rectangle 151"/>
            <p:cNvSpPr>
              <a:spLocks noChangeArrowheads="1"/>
            </p:cNvSpPr>
            <p:nvPr/>
          </p:nvSpPr>
          <p:spPr bwMode="auto">
            <a:xfrm>
              <a:off x="136" y="2003"/>
              <a:ext cx="25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400">
                  <a:solidFill>
                    <a:srgbClr val="000000"/>
                  </a:solidFill>
                </a:rPr>
                <a:t>clock</a:t>
              </a:r>
              <a:endParaRPr lang="en-US" altLang="zh-CN"/>
            </a:p>
          </p:txBody>
        </p:sp>
        <p:sp>
          <p:nvSpPr>
            <p:cNvPr id="64567" name="Rectangle 152"/>
            <p:cNvSpPr>
              <a:spLocks noChangeArrowheads="1"/>
            </p:cNvSpPr>
            <p:nvPr/>
          </p:nvSpPr>
          <p:spPr bwMode="auto">
            <a:xfrm>
              <a:off x="1134" y="984"/>
              <a:ext cx="149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400">
                  <a:solidFill>
                    <a:srgbClr val="000000"/>
                  </a:solidFill>
                </a:rPr>
                <a:t>Q0</a:t>
              </a:r>
              <a:endParaRPr lang="en-US" altLang="zh-CN"/>
            </a:p>
          </p:txBody>
        </p:sp>
        <p:sp>
          <p:nvSpPr>
            <p:cNvPr id="64568" name="Rectangle 153"/>
            <p:cNvSpPr>
              <a:spLocks noChangeArrowheads="1"/>
            </p:cNvSpPr>
            <p:nvPr/>
          </p:nvSpPr>
          <p:spPr bwMode="auto">
            <a:xfrm>
              <a:off x="1891" y="984"/>
              <a:ext cx="149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400">
                  <a:solidFill>
                    <a:srgbClr val="000000"/>
                  </a:solidFill>
                </a:rPr>
                <a:t>Q1</a:t>
              </a:r>
              <a:endParaRPr lang="en-US" altLang="zh-CN"/>
            </a:p>
          </p:txBody>
        </p:sp>
        <p:sp>
          <p:nvSpPr>
            <p:cNvPr id="64569" name="Rectangle 154"/>
            <p:cNvSpPr>
              <a:spLocks noChangeArrowheads="1"/>
            </p:cNvSpPr>
            <p:nvPr/>
          </p:nvSpPr>
          <p:spPr bwMode="auto">
            <a:xfrm>
              <a:off x="2594" y="984"/>
              <a:ext cx="149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400">
                  <a:solidFill>
                    <a:srgbClr val="000000"/>
                  </a:solidFill>
                </a:rPr>
                <a:t>Q2</a:t>
              </a:r>
              <a:endParaRPr lang="en-US" altLang="zh-CN"/>
            </a:p>
          </p:txBody>
        </p:sp>
        <p:sp>
          <p:nvSpPr>
            <p:cNvPr id="64570" name="Rectangle 155"/>
            <p:cNvSpPr>
              <a:spLocks noChangeArrowheads="1"/>
            </p:cNvSpPr>
            <p:nvPr/>
          </p:nvSpPr>
          <p:spPr bwMode="auto">
            <a:xfrm>
              <a:off x="3343" y="984"/>
              <a:ext cx="149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400">
                  <a:solidFill>
                    <a:srgbClr val="000000"/>
                  </a:solidFill>
                </a:rPr>
                <a:t>Q3</a:t>
              </a:r>
              <a:endParaRPr lang="en-US" altLang="zh-CN"/>
            </a:p>
          </p:txBody>
        </p:sp>
        <p:grpSp>
          <p:nvGrpSpPr>
            <p:cNvPr id="64571" name="Group 157"/>
            <p:cNvGrpSpPr>
              <a:grpSpLocks/>
            </p:cNvGrpSpPr>
            <p:nvPr/>
          </p:nvGrpSpPr>
          <p:grpSpPr bwMode="auto">
            <a:xfrm>
              <a:off x="559" y="1393"/>
              <a:ext cx="627" cy="513"/>
              <a:chOff x="1549" y="2107"/>
              <a:chExt cx="755" cy="629"/>
            </a:xfrm>
          </p:grpSpPr>
          <p:sp>
            <p:nvSpPr>
              <p:cNvPr id="64641" name="Rectangle 158"/>
              <p:cNvSpPr>
                <a:spLocks noChangeArrowheads="1"/>
              </p:cNvSpPr>
              <p:nvPr/>
            </p:nvSpPr>
            <p:spPr bwMode="auto">
              <a:xfrm>
                <a:off x="1675" y="2107"/>
                <a:ext cx="503" cy="62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42" name="Rectangle 159"/>
              <p:cNvSpPr>
                <a:spLocks noChangeArrowheads="1"/>
              </p:cNvSpPr>
              <p:nvPr/>
            </p:nvSpPr>
            <p:spPr bwMode="auto">
              <a:xfrm>
                <a:off x="1718" y="2205"/>
                <a:ext cx="103" cy="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400">
                    <a:latin typeface="Verdana" pitchFamily="34" charset="0"/>
                  </a:rPr>
                  <a:t>D</a:t>
                </a:r>
              </a:p>
            </p:txBody>
          </p:sp>
          <p:sp>
            <p:nvSpPr>
              <p:cNvPr id="64643" name="Line 160"/>
              <p:cNvSpPr>
                <a:spLocks noChangeShapeType="1"/>
              </p:cNvSpPr>
              <p:nvPr/>
            </p:nvSpPr>
            <p:spPr bwMode="auto">
              <a:xfrm flipH="1">
                <a:off x="1549" y="2296"/>
                <a:ext cx="12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44" name="Rectangle 161"/>
              <p:cNvSpPr>
                <a:spLocks noChangeArrowheads="1"/>
              </p:cNvSpPr>
              <p:nvPr/>
            </p:nvSpPr>
            <p:spPr bwMode="auto">
              <a:xfrm>
                <a:off x="2044" y="2208"/>
                <a:ext cx="106" cy="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400">
                    <a:latin typeface="Verdana" pitchFamily="34" charset="0"/>
                  </a:rPr>
                  <a:t>Q</a:t>
                </a:r>
              </a:p>
            </p:txBody>
          </p:sp>
          <p:sp>
            <p:nvSpPr>
              <p:cNvPr id="64645" name="Line 162"/>
              <p:cNvSpPr>
                <a:spLocks noChangeShapeType="1"/>
              </p:cNvSpPr>
              <p:nvPr/>
            </p:nvSpPr>
            <p:spPr bwMode="auto">
              <a:xfrm>
                <a:off x="2178" y="2296"/>
                <a:ext cx="12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46" name="Rectangle 163"/>
              <p:cNvSpPr>
                <a:spLocks noChangeArrowheads="1"/>
              </p:cNvSpPr>
              <p:nvPr/>
            </p:nvSpPr>
            <p:spPr bwMode="auto">
              <a:xfrm>
                <a:off x="2044" y="2479"/>
                <a:ext cx="106" cy="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400">
                    <a:latin typeface="Verdana" pitchFamily="34" charset="0"/>
                  </a:rPr>
                  <a:t>Q</a:t>
                </a:r>
              </a:p>
            </p:txBody>
          </p:sp>
          <p:sp>
            <p:nvSpPr>
              <p:cNvPr id="64647" name="Oval 164"/>
              <p:cNvSpPr>
                <a:spLocks noChangeArrowheads="1"/>
              </p:cNvSpPr>
              <p:nvPr/>
            </p:nvSpPr>
            <p:spPr bwMode="auto">
              <a:xfrm>
                <a:off x="2178" y="2527"/>
                <a:ext cx="42" cy="4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48" name="Line 165"/>
              <p:cNvSpPr>
                <a:spLocks noChangeShapeType="1"/>
              </p:cNvSpPr>
              <p:nvPr/>
            </p:nvSpPr>
            <p:spPr bwMode="auto">
              <a:xfrm>
                <a:off x="2220" y="2548"/>
                <a:ext cx="8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49" name="Rectangle 166"/>
              <p:cNvSpPr>
                <a:spLocks noChangeArrowheads="1"/>
              </p:cNvSpPr>
              <p:nvPr/>
            </p:nvSpPr>
            <p:spPr bwMode="auto">
              <a:xfrm>
                <a:off x="1738" y="2479"/>
                <a:ext cx="263" cy="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400">
                    <a:latin typeface="Verdana" pitchFamily="34" charset="0"/>
                  </a:rPr>
                  <a:t>CLK</a:t>
                </a:r>
              </a:p>
            </p:txBody>
          </p:sp>
          <p:sp>
            <p:nvSpPr>
              <p:cNvPr id="64650" name="Line 167"/>
              <p:cNvSpPr>
                <a:spLocks noChangeShapeType="1"/>
              </p:cNvSpPr>
              <p:nvPr/>
            </p:nvSpPr>
            <p:spPr bwMode="auto">
              <a:xfrm flipH="1">
                <a:off x="1594" y="2548"/>
                <a:ext cx="8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51" name="Line 168"/>
              <p:cNvSpPr>
                <a:spLocks noChangeShapeType="1"/>
              </p:cNvSpPr>
              <p:nvPr/>
            </p:nvSpPr>
            <p:spPr bwMode="auto">
              <a:xfrm flipH="1">
                <a:off x="1678" y="2546"/>
                <a:ext cx="45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52" name="Line 169"/>
              <p:cNvSpPr>
                <a:spLocks noChangeShapeType="1"/>
              </p:cNvSpPr>
              <p:nvPr/>
            </p:nvSpPr>
            <p:spPr bwMode="auto">
              <a:xfrm flipH="1" flipV="1">
                <a:off x="1678" y="2523"/>
                <a:ext cx="45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4572" name="Oval 170"/>
            <p:cNvSpPr>
              <a:spLocks noChangeArrowheads="1"/>
            </p:cNvSpPr>
            <p:nvPr/>
          </p:nvSpPr>
          <p:spPr bwMode="auto">
            <a:xfrm>
              <a:off x="444" y="2048"/>
              <a:ext cx="22" cy="2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73" name="Oval 171"/>
            <p:cNvSpPr>
              <a:spLocks noChangeArrowheads="1"/>
            </p:cNvSpPr>
            <p:nvPr/>
          </p:nvSpPr>
          <p:spPr bwMode="auto">
            <a:xfrm>
              <a:off x="2024" y="2048"/>
              <a:ext cx="24" cy="2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74" name="Oval 172"/>
            <p:cNvSpPr>
              <a:spLocks noChangeArrowheads="1"/>
            </p:cNvSpPr>
            <p:nvPr/>
          </p:nvSpPr>
          <p:spPr bwMode="auto">
            <a:xfrm>
              <a:off x="1301" y="2048"/>
              <a:ext cx="24" cy="2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75" name="Oval 173"/>
            <p:cNvSpPr>
              <a:spLocks noChangeArrowheads="1"/>
            </p:cNvSpPr>
            <p:nvPr/>
          </p:nvSpPr>
          <p:spPr bwMode="auto">
            <a:xfrm>
              <a:off x="585" y="2048"/>
              <a:ext cx="23" cy="2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76" name="Oval 174"/>
            <p:cNvSpPr>
              <a:spLocks noChangeArrowheads="1"/>
            </p:cNvSpPr>
            <p:nvPr/>
          </p:nvSpPr>
          <p:spPr bwMode="auto">
            <a:xfrm>
              <a:off x="1183" y="1536"/>
              <a:ext cx="23" cy="22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77" name="Oval 175"/>
            <p:cNvSpPr>
              <a:spLocks noChangeArrowheads="1"/>
            </p:cNvSpPr>
            <p:nvPr/>
          </p:nvSpPr>
          <p:spPr bwMode="auto">
            <a:xfrm>
              <a:off x="1896" y="1536"/>
              <a:ext cx="23" cy="22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78" name="Oval 176"/>
            <p:cNvSpPr>
              <a:spLocks noChangeArrowheads="1"/>
            </p:cNvSpPr>
            <p:nvPr/>
          </p:nvSpPr>
          <p:spPr bwMode="auto">
            <a:xfrm>
              <a:off x="2630" y="1536"/>
              <a:ext cx="23" cy="22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79" name="Oval 177"/>
            <p:cNvSpPr>
              <a:spLocks noChangeArrowheads="1"/>
            </p:cNvSpPr>
            <p:nvPr/>
          </p:nvSpPr>
          <p:spPr bwMode="auto">
            <a:xfrm>
              <a:off x="3409" y="1228"/>
              <a:ext cx="23" cy="2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80" name="Freeform 178"/>
            <p:cNvSpPr>
              <a:spLocks/>
            </p:cNvSpPr>
            <p:nvPr/>
          </p:nvSpPr>
          <p:spPr bwMode="auto">
            <a:xfrm>
              <a:off x="2142" y="1752"/>
              <a:ext cx="596" cy="308"/>
            </a:xfrm>
            <a:custGeom>
              <a:avLst/>
              <a:gdLst>
                <a:gd name="T0" fmla="*/ 944 w 944"/>
                <a:gd name="T1" fmla="*/ 0 h 377"/>
                <a:gd name="T2" fmla="*/ 944 w 944"/>
                <a:gd name="T3" fmla="*/ 377 h 377"/>
                <a:gd name="T4" fmla="*/ 0 w 944"/>
                <a:gd name="T5" fmla="*/ 377 h 377"/>
                <a:gd name="T6" fmla="*/ 0 60000 65536"/>
                <a:gd name="T7" fmla="*/ 0 60000 65536"/>
                <a:gd name="T8" fmla="*/ 0 60000 65536"/>
                <a:gd name="T9" fmla="*/ 0 w 944"/>
                <a:gd name="T10" fmla="*/ 0 h 377"/>
                <a:gd name="T11" fmla="*/ 944 w 944"/>
                <a:gd name="T12" fmla="*/ 377 h 37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44" h="377">
                  <a:moveTo>
                    <a:pt x="944" y="0"/>
                  </a:moveTo>
                  <a:lnTo>
                    <a:pt x="944" y="377"/>
                  </a:lnTo>
                  <a:lnTo>
                    <a:pt x="0" y="377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81" name="Line 179"/>
            <p:cNvSpPr>
              <a:spLocks noChangeShapeType="1"/>
            </p:cNvSpPr>
            <p:nvPr/>
          </p:nvSpPr>
          <p:spPr bwMode="auto">
            <a:xfrm>
              <a:off x="2036" y="1752"/>
              <a:ext cx="0" cy="3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82" name="Line 180"/>
            <p:cNvSpPr>
              <a:spLocks noChangeShapeType="1"/>
            </p:cNvSpPr>
            <p:nvPr/>
          </p:nvSpPr>
          <p:spPr bwMode="auto">
            <a:xfrm flipH="1" flipV="1">
              <a:off x="1338" y="2059"/>
              <a:ext cx="8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83" name="Line 181"/>
            <p:cNvSpPr>
              <a:spLocks noChangeShapeType="1"/>
            </p:cNvSpPr>
            <p:nvPr/>
          </p:nvSpPr>
          <p:spPr bwMode="auto">
            <a:xfrm>
              <a:off x="1313" y="1752"/>
              <a:ext cx="0" cy="3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84" name="Line 182"/>
            <p:cNvSpPr>
              <a:spLocks noChangeShapeType="1"/>
            </p:cNvSpPr>
            <p:nvPr/>
          </p:nvSpPr>
          <p:spPr bwMode="auto">
            <a:xfrm flipH="1">
              <a:off x="559" y="2060"/>
              <a:ext cx="7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85" name="Line 183"/>
            <p:cNvSpPr>
              <a:spLocks noChangeShapeType="1"/>
            </p:cNvSpPr>
            <p:nvPr/>
          </p:nvSpPr>
          <p:spPr bwMode="auto">
            <a:xfrm flipH="1">
              <a:off x="455" y="2060"/>
              <a:ext cx="1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86" name="Line 184"/>
            <p:cNvSpPr>
              <a:spLocks noChangeShapeType="1"/>
            </p:cNvSpPr>
            <p:nvPr/>
          </p:nvSpPr>
          <p:spPr bwMode="auto">
            <a:xfrm>
              <a:off x="597" y="1752"/>
              <a:ext cx="0" cy="3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87" name="Line 185"/>
            <p:cNvSpPr>
              <a:spLocks noChangeShapeType="1"/>
            </p:cNvSpPr>
            <p:nvPr/>
          </p:nvSpPr>
          <p:spPr bwMode="auto">
            <a:xfrm>
              <a:off x="1187" y="1547"/>
              <a:ext cx="10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88" name="Line 186"/>
            <p:cNvSpPr>
              <a:spLocks noChangeShapeType="1"/>
            </p:cNvSpPr>
            <p:nvPr/>
          </p:nvSpPr>
          <p:spPr bwMode="auto">
            <a:xfrm>
              <a:off x="1914" y="1547"/>
              <a:ext cx="1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89" name="Line 187"/>
            <p:cNvSpPr>
              <a:spLocks noChangeShapeType="1"/>
            </p:cNvSpPr>
            <p:nvPr/>
          </p:nvSpPr>
          <p:spPr bwMode="auto">
            <a:xfrm>
              <a:off x="2625" y="1547"/>
              <a:ext cx="1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90" name="Line 188"/>
            <p:cNvSpPr>
              <a:spLocks noChangeShapeType="1"/>
            </p:cNvSpPr>
            <p:nvPr/>
          </p:nvSpPr>
          <p:spPr bwMode="auto">
            <a:xfrm>
              <a:off x="2674" y="1547"/>
              <a:ext cx="5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91" name="Line 189"/>
            <p:cNvSpPr>
              <a:spLocks noChangeShapeType="1"/>
            </p:cNvSpPr>
            <p:nvPr/>
          </p:nvSpPr>
          <p:spPr bwMode="auto">
            <a:xfrm flipV="1">
              <a:off x="1201" y="1137"/>
              <a:ext cx="0" cy="4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92" name="Line 190"/>
            <p:cNvSpPr>
              <a:spLocks noChangeShapeType="1"/>
            </p:cNvSpPr>
            <p:nvPr/>
          </p:nvSpPr>
          <p:spPr bwMode="auto">
            <a:xfrm flipV="1">
              <a:off x="1916" y="1137"/>
              <a:ext cx="0" cy="4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93" name="Line 191"/>
            <p:cNvSpPr>
              <a:spLocks noChangeShapeType="1"/>
            </p:cNvSpPr>
            <p:nvPr/>
          </p:nvSpPr>
          <p:spPr bwMode="auto">
            <a:xfrm flipV="1">
              <a:off x="2642" y="1137"/>
              <a:ext cx="0" cy="4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94" name="Freeform 192"/>
            <p:cNvSpPr>
              <a:spLocks/>
            </p:cNvSpPr>
            <p:nvPr/>
          </p:nvSpPr>
          <p:spPr bwMode="auto">
            <a:xfrm>
              <a:off x="3265" y="1240"/>
              <a:ext cx="156" cy="307"/>
            </a:xfrm>
            <a:custGeom>
              <a:avLst/>
              <a:gdLst>
                <a:gd name="T0" fmla="*/ 0 w 188"/>
                <a:gd name="T1" fmla="*/ 377 h 377"/>
                <a:gd name="T2" fmla="*/ 188 w 188"/>
                <a:gd name="T3" fmla="*/ 377 h 377"/>
                <a:gd name="T4" fmla="*/ 188 w 188"/>
                <a:gd name="T5" fmla="*/ 0 h 377"/>
                <a:gd name="T6" fmla="*/ 0 60000 65536"/>
                <a:gd name="T7" fmla="*/ 0 60000 65536"/>
                <a:gd name="T8" fmla="*/ 0 60000 65536"/>
                <a:gd name="T9" fmla="*/ 0 w 188"/>
                <a:gd name="T10" fmla="*/ 0 h 377"/>
                <a:gd name="T11" fmla="*/ 188 w 188"/>
                <a:gd name="T12" fmla="*/ 377 h 37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8" h="377">
                  <a:moveTo>
                    <a:pt x="0" y="377"/>
                  </a:moveTo>
                  <a:lnTo>
                    <a:pt x="188" y="377"/>
                  </a:lnTo>
                  <a:lnTo>
                    <a:pt x="188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95" name="Freeform 193"/>
            <p:cNvSpPr>
              <a:spLocks/>
            </p:cNvSpPr>
            <p:nvPr/>
          </p:nvSpPr>
          <p:spPr bwMode="auto">
            <a:xfrm>
              <a:off x="431" y="1240"/>
              <a:ext cx="3003" cy="307"/>
            </a:xfrm>
            <a:custGeom>
              <a:avLst/>
              <a:gdLst>
                <a:gd name="T0" fmla="*/ 3837 w 3837"/>
                <a:gd name="T1" fmla="*/ 0 h 377"/>
                <a:gd name="T2" fmla="*/ 0 w 3837"/>
                <a:gd name="T3" fmla="*/ 0 h 377"/>
                <a:gd name="T4" fmla="*/ 0 w 3837"/>
                <a:gd name="T5" fmla="*/ 377 h 377"/>
                <a:gd name="T6" fmla="*/ 63 w 3837"/>
                <a:gd name="T7" fmla="*/ 377 h 3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37"/>
                <a:gd name="T13" fmla="*/ 0 h 377"/>
                <a:gd name="T14" fmla="*/ 3837 w 3837"/>
                <a:gd name="T15" fmla="*/ 377 h 3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37" h="377">
                  <a:moveTo>
                    <a:pt x="3837" y="0"/>
                  </a:moveTo>
                  <a:lnTo>
                    <a:pt x="0" y="0"/>
                  </a:lnTo>
                  <a:lnTo>
                    <a:pt x="0" y="377"/>
                  </a:lnTo>
                  <a:lnTo>
                    <a:pt x="63" y="377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96" name="Line 194"/>
            <p:cNvSpPr>
              <a:spLocks noChangeShapeType="1"/>
            </p:cNvSpPr>
            <p:nvPr/>
          </p:nvSpPr>
          <p:spPr bwMode="auto">
            <a:xfrm flipV="1">
              <a:off x="3421" y="1137"/>
              <a:ext cx="0" cy="10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4597" name="Group 195"/>
            <p:cNvGrpSpPr>
              <a:grpSpLocks/>
            </p:cNvGrpSpPr>
            <p:nvPr/>
          </p:nvGrpSpPr>
          <p:grpSpPr bwMode="auto">
            <a:xfrm>
              <a:off x="1287" y="1393"/>
              <a:ext cx="627" cy="513"/>
              <a:chOff x="2493" y="2107"/>
              <a:chExt cx="755" cy="629"/>
            </a:xfrm>
          </p:grpSpPr>
          <p:sp>
            <p:nvSpPr>
              <p:cNvPr id="64629" name="Rectangle 196"/>
              <p:cNvSpPr>
                <a:spLocks noChangeArrowheads="1"/>
              </p:cNvSpPr>
              <p:nvPr/>
            </p:nvSpPr>
            <p:spPr bwMode="auto">
              <a:xfrm>
                <a:off x="2619" y="2107"/>
                <a:ext cx="503" cy="62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30" name="Line 197"/>
              <p:cNvSpPr>
                <a:spLocks noChangeShapeType="1"/>
              </p:cNvSpPr>
              <p:nvPr/>
            </p:nvSpPr>
            <p:spPr bwMode="auto">
              <a:xfrm flipH="1">
                <a:off x="2493" y="2296"/>
                <a:ext cx="12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31" name="Line 198"/>
              <p:cNvSpPr>
                <a:spLocks noChangeShapeType="1"/>
              </p:cNvSpPr>
              <p:nvPr/>
            </p:nvSpPr>
            <p:spPr bwMode="auto">
              <a:xfrm>
                <a:off x="3122" y="2296"/>
                <a:ext cx="12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32" name="Oval 199"/>
              <p:cNvSpPr>
                <a:spLocks noChangeArrowheads="1"/>
              </p:cNvSpPr>
              <p:nvPr/>
            </p:nvSpPr>
            <p:spPr bwMode="auto">
              <a:xfrm>
                <a:off x="3122" y="2527"/>
                <a:ext cx="42" cy="4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33" name="Line 200"/>
              <p:cNvSpPr>
                <a:spLocks noChangeShapeType="1"/>
              </p:cNvSpPr>
              <p:nvPr/>
            </p:nvSpPr>
            <p:spPr bwMode="auto">
              <a:xfrm>
                <a:off x="3164" y="2548"/>
                <a:ext cx="8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34" name="Line 201"/>
              <p:cNvSpPr>
                <a:spLocks noChangeShapeType="1"/>
              </p:cNvSpPr>
              <p:nvPr/>
            </p:nvSpPr>
            <p:spPr bwMode="auto">
              <a:xfrm flipH="1">
                <a:off x="2524" y="2548"/>
                <a:ext cx="8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35" name="Rectangle 202"/>
              <p:cNvSpPr>
                <a:spLocks noChangeArrowheads="1"/>
              </p:cNvSpPr>
              <p:nvPr/>
            </p:nvSpPr>
            <p:spPr bwMode="auto">
              <a:xfrm>
                <a:off x="2670" y="2205"/>
                <a:ext cx="104" cy="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400">
                    <a:latin typeface="Verdana" pitchFamily="34" charset="0"/>
                  </a:rPr>
                  <a:t>D</a:t>
                </a:r>
              </a:p>
            </p:txBody>
          </p:sp>
          <p:sp>
            <p:nvSpPr>
              <p:cNvPr id="64636" name="Rectangle 203"/>
              <p:cNvSpPr>
                <a:spLocks noChangeArrowheads="1"/>
              </p:cNvSpPr>
              <p:nvPr/>
            </p:nvSpPr>
            <p:spPr bwMode="auto">
              <a:xfrm>
                <a:off x="2998" y="2208"/>
                <a:ext cx="106" cy="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400">
                    <a:latin typeface="Verdana" pitchFamily="34" charset="0"/>
                  </a:rPr>
                  <a:t>Q</a:t>
                </a:r>
              </a:p>
            </p:txBody>
          </p:sp>
          <p:sp>
            <p:nvSpPr>
              <p:cNvPr id="64637" name="Rectangle 204"/>
              <p:cNvSpPr>
                <a:spLocks noChangeArrowheads="1"/>
              </p:cNvSpPr>
              <p:nvPr/>
            </p:nvSpPr>
            <p:spPr bwMode="auto">
              <a:xfrm>
                <a:off x="2998" y="2479"/>
                <a:ext cx="106" cy="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400">
                    <a:latin typeface="Verdana" pitchFamily="34" charset="0"/>
                  </a:rPr>
                  <a:t>Q</a:t>
                </a:r>
              </a:p>
            </p:txBody>
          </p:sp>
          <p:sp>
            <p:nvSpPr>
              <p:cNvPr id="64638" name="Rectangle 205"/>
              <p:cNvSpPr>
                <a:spLocks noChangeArrowheads="1"/>
              </p:cNvSpPr>
              <p:nvPr/>
            </p:nvSpPr>
            <p:spPr bwMode="auto">
              <a:xfrm>
                <a:off x="2690" y="2479"/>
                <a:ext cx="263" cy="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400">
                    <a:latin typeface="Verdana" pitchFamily="34" charset="0"/>
                  </a:rPr>
                  <a:t>CLK</a:t>
                </a:r>
              </a:p>
            </p:txBody>
          </p:sp>
          <p:sp>
            <p:nvSpPr>
              <p:cNvPr id="64639" name="Line 206"/>
              <p:cNvSpPr>
                <a:spLocks noChangeShapeType="1"/>
              </p:cNvSpPr>
              <p:nvPr/>
            </p:nvSpPr>
            <p:spPr bwMode="auto">
              <a:xfrm flipH="1">
                <a:off x="2631" y="2546"/>
                <a:ext cx="45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40" name="Line 207"/>
              <p:cNvSpPr>
                <a:spLocks noChangeShapeType="1"/>
              </p:cNvSpPr>
              <p:nvPr/>
            </p:nvSpPr>
            <p:spPr bwMode="auto">
              <a:xfrm flipH="1" flipV="1">
                <a:off x="2631" y="2523"/>
                <a:ext cx="45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4598" name="Group 208"/>
            <p:cNvGrpSpPr>
              <a:grpSpLocks/>
            </p:cNvGrpSpPr>
            <p:nvPr/>
          </p:nvGrpSpPr>
          <p:grpSpPr bwMode="auto">
            <a:xfrm>
              <a:off x="2003" y="1393"/>
              <a:ext cx="627" cy="513"/>
              <a:chOff x="3436" y="2107"/>
              <a:chExt cx="755" cy="629"/>
            </a:xfrm>
          </p:grpSpPr>
          <p:sp>
            <p:nvSpPr>
              <p:cNvPr id="64617" name="Rectangle 209"/>
              <p:cNvSpPr>
                <a:spLocks noChangeArrowheads="1"/>
              </p:cNvSpPr>
              <p:nvPr/>
            </p:nvSpPr>
            <p:spPr bwMode="auto">
              <a:xfrm>
                <a:off x="3562" y="2107"/>
                <a:ext cx="503" cy="62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18" name="Line 210"/>
              <p:cNvSpPr>
                <a:spLocks noChangeShapeType="1"/>
              </p:cNvSpPr>
              <p:nvPr/>
            </p:nvSpPr>
            <p:spPr bwMode="auto">
              <a:xfrm flipH="1">
                <a:off x="3436" y="2296"/>
                <a:ext cx="12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19" name="Line 211"/>
              <p:cNvSpPr>
                <a:spLocks noChangeShapeType="1"/>
              </p:cNvSpPr>
              <p:nvPr/>
            </p:nvSpPr>
            <p:spPr bwMode="auto">
              <a:xfrm>
                <a:off x="4065" y="2296"/>
                <a:ext cx="12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20" name="Oval 212"/>
              <p:cNvSpPr>
                <a:spLocks noChangeArrowheads="1"/>
              </p:cNvSpPr>
              <p:nvPr/>
            </p:nvSpPr>
            <p:spPr bwMode="auto">
              <a:xfrm>
                <a:off x="4065" y="2527"/>
                <a:ext cx="42" cy="4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21" name="Line 213"/>
              <p:cNvSpPr>
                <a:spLocks noChangeShapeType="1"/>
              </p:cNvSpPr>
              <p:nvPr/>
            </p:nvSpPr>
            <p:spPr bwMode="auto">
              <a:xfrm>
                <a:off x="4107" y="2548"/>
                <a:ext cx="8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22" name="Line 214"/>
              <p:cNvSpPr>
                <a:spLocks noChangeShapeType="1"/>
              </p:cNvSpPr>
              <p:nvPr/>
            </p:nvSpPr>
            <p:spPr bwMode="auto">
              <a:xfrm flipH="1">
                <a:off x="3476" y="2548"/>
                <a:ext cx="8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23" name="Rectangle 215"/>
              <p:cNvSpPr>
                <a:spLocks noChangeArrowheads="1"/>
              </p:cNvSpPr>
              <p:nvPr/>
            </p:nvSpPr>
            <p:spPr bwMode="auto">
              <a:xfrm>
                <a:off x="3599" y="2205"/>
                <a:ext cx="103" cy="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400">
                    <a:latin typeface="Verdana" pitchFamily="34" charset="0"/>
                  </a:rPr>
                  <a:t>D</a:t>
                </a:r>
              </a:p>
            </p:txBody>
          </p:sp>
          <p:sp>
            <p:nvSpPr>
              <p:cNvPr id="64624" name="Rectangle 216"/>
              <p:cNvSpPr>
                <a:spLocks noChangeArrowheads="1"/>
              </p:cNvSpPr>
              <p:nvPr/>
            </p:nvSpPr>
            <p:spPr bwMode="auto">
              <a:xfrm>
                <a:off x="3926" y="2208"/>
                <a:ext cx="106" cy="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400">
                    <a:latin typeface="Verdana" pitchFamily="34" charset="0"/>
                  </a:rPr>
                  <a:t>Q</a:t>
                </a:r>
              </a:p>
            </p:txBody>
          </p:sp>
          <p:sp>
            <p:nvSpPr>
              <p:cNvPr id="64625" name="Rectangle 217"/>
              <p:cNvSpPr>
                <a:spLocks noChangeArrowheads="1"/>
              </p:cNvSpPr>
              <p:nvPr/>
            </p:nvSpPr>
            <p:spPr bwMode="auto">
              <a:xfrm>
                <a:off x="3926" y="2479"/>
                <a:ext cx="106" cy="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400">
                    <a:latin typeface="Verdana" pitchFamily="34" charset="0"/>
                  </a:rPr>
                  <a:t>Q</a:t>
                </a:r>
              </a:p>
            </p:txBody>
          </p:sp>
          <p:sp>
            <p:nvSpPr>
              <p:cNvPr id="64626" name="Rectangle 218"/>
              <p:cNvSpPr>
                <a:spLocks noChangeArrowheads="1"/>
              </p:cNvSpPr>
              <p:nvPr/>
            </p:nvSpPr>
            <p:spPr bwMode="auto">
              <a:xfrm>
                <a:off x="3620" y="2479"/>
                <a:ext cx="263" cy="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400">
                    <a:latin typeface="Verdana" pitchFamily="34" charset="0"/>
                  </a:rPr>
                  <a:t>CLK</a:t>
                </a:r>
              </a:p>
            </p:txBody>
          </p:sp>
          <p:sp>
            <p:nvSpPr>
              <p:cNvPr id="64627" name="Line 219"/>
              <p:cNvSpPr>
                <a:spLocks noChangeShapeType="1"/>
              </p:cNvSpPr>
              <p:nvPr/>
            </p:nvSpPr>
            <p:spPr bwMode="auto">
              <a:xfrm flipH="1">
                <a:off x="3560" y="2546"/>
                <a:ext cx="45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28" name="Line 220"/>
              <p:cNvSpPr>
                <a:spLocks noChangeShapeType="1"/>
              </p:cNvSpPr>
              <p:nvPr/>
            </p:nvSpPr>
            <p:spPr bwMode="auto">
              <a:xfrm flipH="1" flipV="1">
                <a:off x="3560" y="2523"/>
                <a:ext cx="45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4599" name="Group 221"/>
            <p:cNvGrpSpPr>
              <a:grpSpLocks/>
            </p:cNvGrpSpPr>
            <p:nvPr/>
          </p:nvGrpSpPr>
          <p:grpSpPr bwMode="auto">
            <a:xfrm>
              <a:off x="2718" y="1393"/>
              <a:ext cx="627" cy="513"/>
              <a:chOff x="4380" y="2107"/>
              <a:chExt cx="755" cy="629"/>
            </a:xfrm>
          </p:grpSpPr>
          <p:sp>
            <p:nvSpPr>
              <p:cNvPr id="64605" name="Rectangle 222"/>
              <p:cNvSpPr>
                <a:spLocks noChangeArrowheads="1"/>
              </p:cNvSpPr>
              <p:nvPr/>
            </p:nvSpPr>
            <p:spPr bwMode="auto">
              <a:xfrm>
                <a:off x="4506" y="2107"/>
                <a:ext cx="503" cy="62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06" name="Line 223"/>
              <p:cNvSpPr>
                <a:spLocks noChangeShapeType="1"/>
              </p:cNvSpPr>
              <p:nvPr/>
            </p:nvSpPr>
            <p:spPr bwMode="auto">
              <a:xfrm flipH="1">
                <a:off x="4380" y="2296"/>
                <a:ext cx="12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07" name="Line 224"/>
              <p:cNvSpPr>
                <a:spLocks noChangeShapeType="1"/>
              </p:cNvSpPr>
              <p:nvPr/>
            </p:nvSpPr>
            <p:spPr bwMode="auto">
              <a:xfrm>
                <a:off x="5009" y="2296"/>
                <a:ext cx="12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08" name="Oval 225"/>
              <p:cNvSpPr>
                <a:spLocks noChangeArrowheads="1"/>
              </p:cNvSpPr>
              <p:nvPr/>
            </p:nvSpPr>
            <p:spPr bwMode="auto">
              <a:xfrm>
                <a:off x="5009" y="2527"/>
                <a:ext cx="42" cy="4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09" name="Line 226"/>
              <p:cNvSpPr>
                <a:spLocks noChangeShapeType="1"/>
              </p:cNvSpPr>
              <p:nvPr/>
            </p:nvSpPr>
            <p:spPr bwMode="auto">
              <a:xfrm>
                <a:off x="5051" y="2548"/>
                <a:ext cx="8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10" name="Line 227"/>
              <p:cNvSpPr>
                <a:spLocks noChangeShapeType="1"/>
              </p:cNvSpPr>
              <p:nvPr/>
            </p:nvSpPr>
            <p:spPr bwMode="auto">
              <a:xfrm flipH="1">
                <a:off x="4406" y="2548"/>
                <a:ext cx="8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11" name="Rectangle 228"/>
              <p:cNvSpPr>
                <a:spLocks noChangeArrowheads="1"/>
              </p:cNvSpPr>
              <p:nvPr/>
            </p:nvSpPr>
            <p:spPr bwMode="auto">
              <a:xfrm>
                <a:off x="4552" y="2205"/>
                <a:ext cx="104" cy="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400">
                    <a:latin typeface="Verdana" pitchFamily="34" charset="0"/>
                  </a:rPr>
                  <a:t>D</a:t>
                </a:r>
              </a:p>
            </p:txBody>
          </p:sp>
          <p:sp>
            <p:nvSpPr>
              <p:cNvPr id="64612" name="Rectangle 229"/>
              <p:cNvSpPr>
                <a:spLocks noChangeArrowheads="1"/>
              </p:cNvSpPr>
              <p:nvPr/>
            </p:nvSpPr>
            <p:spPr bwMode="auto">
              <a:xfrm>
                <a:off x="4879" y="2208"/>
                <a:ext cx="105" cy="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400">
                    <a:latin typeface="Verdana" pitchFamily="34" charset="0"/>
                  </a:rPr>
                  <a:t>Q</a:t>
                </a:r>
              </a:p>
            </p:txBody>
          </p:sp>
          <p:sp>
            <p:nvSpPr>
              <p:cNvPr id="64613" name="Rectangle 230"/>
              <p:cNvSpPr>
                <a:spLocks noChangeArrowheads="1"/>
              </p:cNvSpPr>
              <p:nvPr/>
            </p:nvSpPr>
            <p:spPr bwMode="auto">
              <a:xfrm>
                <a:off x="4879" y="2479"/>
                <a:ext cx="105" cy="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400">
                    <a:latin typeface="Verdana" pitchFamily="34" charset="0"/>
                  </a:rPr>
                  <a:t>Q</a:t>
                </a:r>
              </a:p>
            </p:txBody>
          </p:sp>
          <p:sp>
            <p:nvSpPr>
              <p:cNvPr id="64614" name="Rectangle 231"/>
              <p:cNvSpPr>
                <a:spLocks noChangeArrowheads="1"/>
              </p:cNvSpPr>
              <p:nvPr/>
            </p:nvSpPr>
            <p:spPr bwMode="auto">
              <a:xfrm>
                <a:off x="4573" y="2479"/>
                <a:ext cx="262" cy="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400">
                    <a:latin typeface="Verdana" pitchFamily="34" charset="0"/>
                  </a:rPr>
                  <a:t>CLK</a:t>
                </a:r>
              </a:p>
            </p:txBody>
          </p:sp>
          <p:sp>
            <p:nvSpPr>
              <p:cNvPr id="64615" name="Line 232"/>
              <p:cNvSpPr>
                <a:spLocks noChangeShapeType="1"/>
              </p:cNvSpPr>
              <p:nvPr/>
            </p:nvSpPr>
            <p:spPr bwMode="auto">
              <a:xfrm flipH="1">
                <a:off x="4513" y="2546"/>
                <a:ext cx="45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16" name="Line 233"/>
              <p:cNvSpPr>
                <a:spLocks noChangeShapeType="1"/>
              </p:cNvSpPr>
              <p:nvPr/>
            </p:nvSpPr>
            <p:spPr bwMode="auto">
              <a:xfrm flipH="1" flipV="1">
                <a:off x="4513" y="2523"/>
                <a:ext cx="45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4600" name="Rectangle 234"/>
            <p:cNvSpPr>
              <a:spLocks noChangeArrowheads="1"/>
            </p:cNvSpPr>
            <p:nvPr/>
          </p:nvSpPr>
          <p:spPr bwMode="auto">
            <a:xfrm>
              <a:off x="472" y="1389"/>
              <a:ext cx="16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600">
                  <a:solidFill>
                    <a:srgbClr val="A50021"/>
                  </a:solidFill>
                  <a:ea typeface="宋体" pitchFamily="2" charset="-122"/>
                </a:rPr>
                <a:t>D0</a:t>
              </a:r>
            </a:p>
          </p:txBody>
        </p:sp>
        <p:sp>
          <p:nvSpPr>
            <p:cNvPr id="64601" name="Line 235"/>
            <p:cNvSpPr>
              <a:spLocks noChangeShapeType="1"/>
            </p:cNvSpPr>
            <p:nvPr/>
          </p:nvSpPr>
          <p:spPr bwMode="auto">
            <a:xfrm>
              <a:off x="476" y="1548"/>
              <a:ext cx="136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602" name="Rectangle 236"/>
            <p:cNvSpPr>
              <a:spLocks noChangeArrowheads="1"/>
            </p:cNvSpPr>
            <p:nvPr/>
          </p:nvSpPr>
          <p:spPr bwMode="auto">
            <a:xfrm>
              <a:off x="1220" y="1389"/>
              <a:ext cx="16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600">
                  <a:solidFill>
                    <a:srgbClr val="A50021"/>
                  </a:solidFill>
                  <a:ea typeface="宋体" pitchFamily="2" charset="-122"/>
                </a:rPr>
                <a:t>D1</a:t>
              </a:r>
            </a:p>
          </p:txBody>
        </p:sp>
        <p:sp>
          <p:nvSpPr>
            <p:cNvPr id="64603" name="Rectangle 237"/>
            <p:cNvSpPr>
              <a:spLocks noChangeArrowheads="1"/>
            </p:cNvSpPr>
            <p:nvPr/>
          </p:nvSpPr>
          <p:spPr bwMode="auto">
            <a:xfrm>
              <a:off x="1927" y="1389"/>
              <a:ext cx="16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600">
                  <a:solidFill>
                    <a:srgbClr val="A50021"/>
                  </a:solidFill>
                  <a:ea typeface="宋体" pitchFamily="2" charset="-122"/>
                </a:rPr>
                <a:t>D2</a:t>
              </a:r>
            </a:p>
          </p:txBody>
        </p:sp>
        <p:sp>
          <p:nvSpPr>
            <p:cNvPr id="64604" name="Rectangle 238"/>
            <p:cNvSpPr>
              <a:spLocks noChangeArrowheads="1"/>
            </p:cNvSpPr>
            <p:nvPr/>
          </p:nvSpPr>
          <p:spPr bwMode="auto">
            <a:xfrm>
              <a:off x="2649" y="1389"/>
              <a:ext cx="16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zh-CN" sz="1600">
                  <a:solidFill>
                    <a:srgbClr val="A50021"/>
                  </a:solidFill>
                  <a:ea typeface="宋体" pitchFamily="2" charset="-122"/>
                </a:rPr>
                <a:t>D3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86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6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86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86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86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86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86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86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3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94" grpId="0" animBg="1"/>
      <p:bldP spid="86195" grpId="0" animBg="1"/>
      <p:bldP spid="86196" grpId="0" animBg="1"/>
      <p:bldP spid="86197" grpId="0" animBg="1"/>
      <p:bldP spid="86198" grpId="0" animBg="1"/>
      <p:bldP spid="86199" grpId="0" animBg="1"/>
      <p:bldP spid="86200" grpId="0" animBg="1"/>
      <p:bldP spid="8620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5E68011-0BAB-4A88-A656-95CD1415CA11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4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E86064-6B66-4A78-A0FA-7AA5B086457E}" type="slidenum">
              <a:rPr lang="en-US" altLang="zh-CN"/>
              <a:pPr>
                <a:defRPr/>
              </a:pPr>
              <a:t>65</a:t>
            </a:fld>
            <a:endParaRPr lang="en-US" altLang="zh-CN"/>
          </a:p>
        </p:txBody>
      </p:sp>
      <p:sp>
        <p:nvSpPr>
          <p:cNvPr id="655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State diagram of ring counter</a:t>
            </a:r>
          </a:p>
        </p:txBody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89025"/>
            <a:ext cx="8229600" cy="1727200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dirty="0" smtClean="0"/>
              <a:t>A single circle including 4 states could be used as a </a:t>
            </a:r>
            <a:r>
              <a:rPr lang="en-US" altLang="zh-CN" dirty="0" smtClean="0">
                <a:solidFill>
                  <a:srgbClr val="C00000"/>
                </a:solidFill>
              </a:rPr>
              <a:t>modulo-4 counter</a:t>
            </a:r>
            <a:r>
              <a:rPr lang="en-US" altLang="zh-CN" dirty="0" smtClean="0"/>
              <a:t>. (by using 4 F-Fs)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dirty="0" smtClean="0"/>
              <a:t>(</a:t>
            </a:r>
            <a:r>
              <a:rPr lang="zh-CN" altLang="en-US" dirty="0" smtClean="0"/>
              <a:t>是顺序脉冲发生器的一种</a:t>
            </a:r>
            <a:r>
              <a:rPr lang="en-US" altLang="zh-CN" dirty="0" smtClean="0"/>
              <a:t>)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466725" y="2781300"/>
            <a:ext cx="2376488" cy="1800225"/>
            <a:chOff x="294" y="1752"/>
            <a:chExt cx="1497" cy="1134"/>
          </a:xfrm>
        </p:grpSpPr>
        <p:sp>
          <p:nvSpPr>
            <p:cNvPr id="65576" name="Oval 5"/>
            <p:cNvSpPr>
              <a:spLocks noChangeArrowheads="1"/>
            </p:cNvSpPr>
            <p:nvPr/>
          </p:nvSpPr>
          <p:spPr bwMode="auto">
            <a:xfrm>
              <a:off x="294" y="1752"/>
              <a:ext cx="499" cy="317"/>
            </a:xfrm>
            <a:prstGeom prst="ellipse">
              <a:avLst/>
            </a:prstGeom>
            <a:noFill/>
            <a:ln w="28575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solidFill>
                    <a:srgbClr val="A50021"/>
                  </a:solidFill>
                  <a:ea typeface="宋体" pitchFamily="2" charset="-122"/>
                </a:rPr>
                <a:t>0001</a:t>
              </a:r>
            </a:p>
          </p:txBody>
        </p:sp>
        <p:sp>
          <p:nvSpPr>
            <p:cNvPr id="65577" name="Oval 6"/>
            <p:cNvSpPr>
              <a:spLocks noChangeArrowheads="1"/>
            </p:cNvSpPr>
            <p:nvPr/>
          </p:nvSpPr>
          <p:spPr bwMode="auto">
            <a:xfrm>
              <a:off x="1292" y="1752"/>
              <a:ext cx="499" cy="317"/>
            </a:xfrm>
            <a:prstGeom prst="ellipse">
              <a:avLst/>
            </a:prstGeom>
            <a:noFill/>
            <a:ln w="28575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solidFill>
                    <a:srgbClr val="A50021"/>
                  </a:solidFill>
                  <a:ea typeface="宋体" pitchFamily="2" charset="-122"/>
                </a:rPr>
                <a:t>0010</a:t>
              </a:r>
            </a:p>
          </p:txBody>
        </p:sp>
        <p:sp>
          <p:nvSpPr>
            <p:cNvPr id="65578" name="Oval 7"/>
            <p:cNvSpPr>
              <a:spLocks noChangeArrowheads="1"/>
            </p:cNvSpPr>
            <p:nvPr/>
          </p:nvSpPr>
          <p:spPr bwMode="auto">
            <a:xfrm>
              <a:off x="1292" y="2569"/>
              <a:ext cx="499" cy="317"/>
            </a:xfrm>
            <a:prstGeom prst="ellipse">
              <a:avLst/>
            </a:prstGeom>
            <a:noFill/>
            <a:ln w="28575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solidFill>
                    <a:srgbClr val="A50021"/>
                  </a:solidFill>
                  <a:ea typeface="宋体" pitchFamily="2" charset="-122"/>
                </a:rPr>
                <a:t>0100</a:t>
              </a:r>
            </a:p>
          </p:txBody>
        </p:sp>
        <p:sp>
          <p:nvSpPr>
            <p:cNvPr id="65579" name="Oval 8"/>
            <p:cNvSpPr>
              <a:spLocks noChangeArrowheads="1"/>
            </p:cNvSpPr>
            <p:nvPr/>
          </p:nvSpPr>
          <p:spPr bwMode="auto">
            <a:xfrm>
              <a:off x="294" y="2569"/>
              <a:ext cx="499" cy="317"/>
            </a:xfrm>
            <a:prstGeom prst="ellipse">
              <a:avLst/>
            </a:prstGeom>
            <a:noFill/>
            <a:ln w="28575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solidFill>
                    <a:srgbClr val="A50021"/>
                  </a:solidFill>
                  <a:ea typeface="宋体" pitchFamily="2" charset="-122"/>
                </a:rPr>
                <a:t>1000</a:t>
              </a:r>
            </a:p>
          </p:txBody>
        </p:sp>
        <p:sp>
          <p:nvSpPr>
            <p:cNvPr id="65580" name="Line 9"/>
            <p:cNvSpPr>
              <a:spLocks noChangeShapeType="1"/>
            </p:cNvSpPr>
            <p:nvPr/>
          </p:nvSpPr>
          <p:spPr bwMode="auto">
            <a:xfrm>
              <a:off x="793" y="1933"/>
              <a:ext cx="499" cy="0"/>
            </a:xfrm>
            <a:prstGeom prst="line">
              <a:avLst/>
            </a:prstGeom>
            <a:noFill/>
            <a:ln w="38100">
              <a:solidFill>
                <a:srgbClr val="A5002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81" name="Line 10"/>
            <p:cNvSpPr>
              <a:spLocks noChangeShapeType="1"/>
            </p:cNvSpPr>
            <p:nvPr/>
          </p:nvSpPr>
          <p:spPr bwMode="auto">
            <a:xfrm>
              <a:off x="1564" y="2069"/>
              <a:ext cx="0" cy="499"/>
            </a:xfrm>
            <a:prstGeom prst="line">
              <a:avLst/>
            </a:prstGeom>
            <a:noFill/>
            <a:ln w="38100">
              <a:solidFill>
                <a:srgbClr val="A5002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82" name="Line 11"/>
            <p:cNvSpPr>
              <a:spLocks noChangeShapeType="1"/>
            </p:cNvSpPr>
            <p:nvPr/>
          </p:nvSpPr>
          <p:spPr bwMode="auto">
            <a:xfrm flipH="1">
              <a:off x="793" y="2750"/>
              <a:ext cx="499" cy="0"/>
            </a:xfrm>
            <a:prstGeom prst="line">
              <a:avLst/>
            </a:prstGeom>
            <a:noFill/>
            <a:ln w="38100">
              <a:solidFill>
                <a:srgbClr val="A5002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83" name="Line 12"/>
            <p:cNvSpPr>
              <a:spLocks noChangeShapeType="1"/>
            </p:cNvSpPr>
            <p:nvPr/>
          </p:nvSpPr>
          <p:spPr bwMode="auto">
            <a:xfrm flipV="1">
              <a:off x="566" y="2069"/>
              <a:ext cx="0" cy="499"/>
            </a:xfrm>
            <a:prstGeom prst="line">
              <a:avLst/>
            </a:prstGeom>
            <a:noFill/>
            <a:ln w="38100">
              <a:solidFill>
                <a:srgbClr val="A5002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2287" name="Rectangle 15"/>
          <p:cNvSpPr>
            <a:spLocks noChangeArrowheads="1"/>
          </p:cNvSpPr>
          <p:nvPr/>
        </p:nvSpPr>
        <p:spPr bwMode="auto">
          <a:xfrm>
            <a:off x="827088" y="4724400"/>
            <a:ext cx="1747837" cy="409575"/>
          </a:xfrm>
          <a:prstGeom prst="rect">
            <a:avLst/>
          </a:prstGeom>
          <a:solidFill>
            <a:srgbClr val="CCFFFF"/>
          </a:solidFill>
          <a:ln w="12700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CN" sz="2000" b="1">
                <a:solidFill>
                  <a:srgbClr val="3333CC"/>
                </a:solidFill>
                <a:ea typeface="宋体" pitchFamily="2" charset="-122"/>
              </a:rPr>
              <a:t>normal cycle</a:t>
            </a:r>
          </a:p>
        </p:txBody>
      </p:sp>
      <p:sp>
        <p:nvSpPr>
          <p:cNvPr id="182288" name="Rectangle 16"/>
          <p:cNvSpPr>
            <a:spLocks noChangeArrowheads="1"/>
          </p:cNvSpPr>
          <p:nvPr/>
        </p:nvSpPr>
        <p:spPr bwMode="auto">
          <a:xfrm>
            <a:off x="522288" y="5273675"/>
            <a:ext cx="25193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tx2"/>
              </a:buClr>
              <a:buSzPct val="90000"/>
              <a:buFontTx/>
              <a:buChar char="•"/>
            </a:pPr>
            <a:r>
              <a:rPr kumimoji="0" lang="en-US" altLang="zh-CN" sz="2000" b="1" dirty="0">
                <a:solidFill>
                  <a:srgbClr val="3333CC"/>
                </a:solidFill>
                <a:ea typeface="宋体" pitchFamily="2" charset="-122"/>
              </a:rPr>
              <a:t>Not self-correcting</a:t>
            </a:r>
          </a:p>
        </p:txBody>
      </p:sp>
      <p:grpSp>
        <p:nvGrpSpPr>
          <p:cNvPr id="3" name="Group 49"/>
          <p:cNvGrpSpPr>
            <a:grpSpLocks/>
          </p:cNvGrpSpPr>
          <p:nvPr/>
        </p:nvGrpSpPr>
        <p:grpSpPr bwMode="auto">
          <a:xfrm>
            <a:off x="3419475" y="2781300"/>
            <a:ext cx="2376488" cy="1800225"/>
            <a:chOff x="2154" y="1752"/>
            <a:chExt cx="1497" cy="1134"/>
          </a:xfrm>
        </p:grpSpPr>
        <p:sp>
          <p:nvSpPr>
            <p:cNvPr id="65568" name="Oval 17"/>
            <p:cNvSpPr>
              <a:spLocks noChangeArrowheads="1"/>
            </p:cNvSpPr>
            <p:nvPr/>
          </p:nvSpPr>
          <p:spPr bwMode="auto">
            <a:xfrm>
              <a:off x="2154" y="1752"/>
              <a:ext cx="499" cy="31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ea typeface="宋体" pitchFamily="2" charset="-122"/>
                </a:rPr>
                <a:t>0011</a:t>
              </a:r>
            </a:p>
          </p:txBody>
        </p:sp>
        <p:sp>
          <p:nvSpPr>
            <p:cNvPr id="65569" name="Oval 18"/>
            <p:cNvSpPr>
              <a:spLocks noChangeArrowheads="1"/>
            </p:cNvSpPr>
            <p:nvPr/>
          </p:nvSpPr>
          <p:spPr bwMode="auto">
            <a:xfrm>
              <a:off x="3152" y="1752"/>
              <a:ext cx="499" cy="31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ea typeface="宋体" pitchFamily="2" charset="-122"/>
                </a:rPr>
                <a:t>0110</a:t>
              </a:r>
            </a:p>
          </p:txBody>
        </p:sp>
        <p:sp>
          <p:nvSpPr>
            <p:cNvPr id="65570" name="Oval 19"/>
            <p:cNvSpPr>
              <a:spLocks noChangeArrowheads="1"/>
            </p:cNvSpPr>
            <p:nvPr/>
          </p:nvSpPr>
          <p:spPr bwMode="auto">
            <a:xfrm>
              <a:off x="3152" y="2569"/>
              <a:ext cx="499" cy="31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ea typeface="宋体" pitchFamily="2" charset="-122"/>
                </a:rPr>
                <a:t>1100</a:t>
              </a:r>
            </a:p>
          </p:txBody>
        </p:sp>
        <p:sp>
          <p:nvSpPr>
            <p:cNvPr id="65571" name="Oval 20"/>
            <p:cNvSpPr>
              <a:spLocks noChangeArrowheads="1"/>
            </p:cNvSpPr>
            <p:nvPr/>
          </p:nvSpPr>
          <p:spPr bwMode="auto">
            <a:xfrm>
              <a:off x="2154" y="2569"/>
              <a:ext cx="499" cy="31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ea typeface="宋体" pitchFamily="2" charset="-122"/>
                </a:rPr>
                <a:t>1001</a:t>
              </a:r>
            </a:p>
          </p:txBody>
        </p:sp>
        <p:sp>
          <p:nvSpPr>
            <p:cNvPr id="65572" name="Line 21"/>
            <p:cNvSpPr>
              <a:spLocks noChangeShapeType="1"/>
            </p:cNvSpPr>
            <p:nvPr/>
          </p:nvSpPr>
          <p:spPr bwMode="auto">
            <a:xfrm>
              <a:off x="2653" y="1933"/>
              <a:ext cx="4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3" name="Line 22"/>
            <p:cNvSpPr>
              <a:spLocks noChangeShapeType="1"/>
            </p:cNvSpPr>
            <p:nvPr/>
          </p:nvSpPr>
          <p:spPr bwMode="auto">
            <a:xfrm>
              <a:off x="3424" y="2069"/>
              <a:ext cx="0" cy="4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4" name="Line 23"/>
            <p:cNvSpPr>
              <a:spLocks noChangeShapeType="1"/>
            </p:cNvSpPr>
            <p:nvPr/>
          </p:nvSpPr>
          <p:spPr bwMode="auto">
            <a:xfrm flipH="1">
              <a:off x="2653" y="2750"/>
              <a:ext cx="4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5" name="Line 24"/>
            <p:cNvSpPr>
              <a:spLocks noChangeShapeType="1"/>
            </p:cNvSpPr>
            <p:nvPr/>
          </p:nvSpPr>
          <p:spPr bwMode="auto">
            <a:xfrm flipV="1">
              <a:off x="2426" y="2069"/>
              <a:ext cx="0" cy="4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6300788" y="2781300"/>
            <a:ext cx="2376487" cy="1800225"/>
            <a:chOff x="3969" y="1752"/>
            <a:chExt cx="1497" cy="1134"/>
          </a:xfrm>
        </p:grpSpPr>
        <p:sp>
          <p:nvSpPr>
            <p:cNvPr id="65560" name="Oval 25"/>
            <p:cNvSpPr>
              <a:spLocks noChangeArrowheads="1"/>
            </p:cNvSpPr>
            <p:nvPr/>
          </p:nvSpPr>
          <p:spPr bwMode="auto">
            <a:xfrm>
              <a:off x="3969" y="1752"/>
              <a:ext cx="499" cy="31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ea typeface="宋体" pitchFamily="2" charset="-122"/>
                </a:rPr>
                <a:t>0111</a:t>
              </a:r>
            </a:p>
          </p:txBody>
        </p:sp>
        <p:sp>
          <p:nvSpPr>
            <p:cNvPr id="65561" name="Oval 26"/>
            <p:cNvSpPr>
              <a:spLocks noChangeArrowheads="1"/>
            </p:cNvSpPr>
            <p:nvPr/>
          </p:nvSpPr>
          <p:spPr bwMode="auto">
            <a:xfrm>
              <a:off x="4967" y="1752"/>
              <a:ext cx="499" cy="31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ea typeface="宋体" pitchFamily="2" charset="-122"/>
                </a:rPr>
                <a:t>1110</a:t>
              </a:r>
            </a:p>
          </p:txBody>
        </p:sp>
        <p:sp>
          <p:nvSpPr>
            <p:cNvPr id="65562" name="Oval 27"/>
            <p:cNvSpPr>
              <a:spLocks noChangeArrowheads="1"/>
            </p:cNvSpPr>
            <p:nvPr/>
          </p:nvSpPr>
          <p:spPr bwMode="auto">
            <a:xfrm>
              <a:off x="4967" y="2569"/>
              <a:ext cx="499" cy="31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ea typeface="宋体" pitchFamily="2" charset="-122"/>
                </a:rPr>
                <a:t>1101</a:t>
              </a:r>
            </a:p>
          </p:txBody>
        </p:sp>
        <p:sp>
          <p:nvSpPr>
            <p:cNvPr id="65563" name="Oval 28"/>
            <p:cNvSpPr>
              <a:spLocks noChangeArrowheads="1"/>
            </p:cNvSpPr>
            <p:nvPr/>
          </p:nvSpPr>
          <p:spPr bwMode="auto">
            <a:xfrm>
              <a:off x="3969" y="2569"/>
              <a:ext cx="499" cy="31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ea typeface="宋体" pitchFamily="2" charset="-122"/>
                </a:rPr>
                <a:t>1011</a:t>
              </a:r>
            </a:p>
          </p:txBody>
        </p:sp>
        <p:sp>
          <p:nvSpPr>
            <p:cNvPr id="65564" name="Line 29"/>
            <p:cNvSpPr>
              <a:spLocks noChangeShapeType="1"/>
            </p:cNvSpPr>
            <p:nvPr/>
          </p:nvSpPr>
          <p:spPr bwMode="auto">
            <a:xfrm>
              <a:off x="4468" y="1933"/>
              <a:ext cx="4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65" name="Line 30"/>
            <p:cNvSpPr>
              <a:spLocks noChangeShapeType="1"/>
            </p:cNvSpPr>
            <p:nvPr/>
          </p:nvSpPr>
          <p:spPr bwMode="auto">
            <a:xfrm>
              <a:off x="5239" y="2069"/>
              <a:ext cx="0" cy="4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66" name="Line 31"/>
            <p:cNvSpPr>
              <a:spLocks noChangeShapeType="1"/>
            </p:cNvSpPr>
            <p:nvPr/>
          </p:nvSpPr>
          <p:spPr bwMode="auto">
            <a:xfrm flipH="1">
              <a:off x="4468" y="2750"/>
              <a:ext cx="4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67" name="Line 32"/>
            <p:cNvSpPr>
              <a:spLocks noChangeShapeType="1"/>
            </p:cNvSpPr>
            <p:nvPr/>
          </p:nvSpPr>
          <p:spPr bwMode="auto">
            <a:xfrm flipV="1">
              <a:off x="4241" y="2069"/>
              <a:ext cx="0" cy="4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50"/>
          <p:cNvGrpSpPr>
            <a:grpSpLocks/>
          </p:cNvGrpSpPr>
          <p:nvPr/>
        </p:nvGrpSpPr>
        <p:grpSpPr bwMode="auto">
          <a:xfrm>
            <a:off x="3492500" y="4667250"/>
            <a:ext cx="2376488" cy="979488"/>
            <a:chOff x="2200" y="2940"/>
            <a:chExt cx="1497" cy="617"/>
          </a:xfrm>
        </p:grpSpPr>
        <p:sp>
          <p:nvSpPr>
            <p:cNvPr id="65556" name="Oval 33"/>
            <p:cNvSpPr>
              <a:spLocks noChangeArrowheads="1"/>
            </p:cNvSpPr>
            <p:nvPr/>
          </p:nvSpPr>
          <p:spPr bwMode="auto">
            <a:xfrm>
              <a:off x="2200" y="3113"/>
              <a:ext cx="499" cy="31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ea typeface="宋体" pitchFamily="2" charset="-122"/>
                </a:rPr>
                <a:t>0101</a:t>
              </a:r>
            </a:p>
          </p:txBody>
        </p:sp>
        <p:sp>
          <p:nvSpPr>
            <p:cNvPr id="65557" name="Oval 34"/>
            <p:cNvSpPr>
              <a:spLocks noChangeArrowheads="1"/>
            </p:cNvSpPr>
            <p:nvPr/>
          </p:nvSpPr>
          <p:spPr bwMode="auto">
            <a:xfrm>
              <a:off x="3198" y="3113"/>
              <a:ext cx="499" cy="31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ea typeface="宋体" pitchFamily="2" charset="-122"/>
                </a:rPr>
                <a:t>1010</a:t>
              </a:r>
            </a:p>
          </p:txBody>
        </p:sp>
        <p:sp>
          <p:nvSpPr>
            <p:cNvPr id="65558" name="Arc 38"/>
            <p:cNvSpPr>
              <a:spLocks/>
            </p:cNvSpPr>
            <p:nvPr/>
          </p:nvSpPr>
          <p:spPr bwMode="auto">
            <a:xfrm rot="-2508028">
              <a:off x="2722" y="2940"/>
              <a:ext cx="479" cy="454"/>
            </a:xfrm>
            <a:custGeom>
              <a:avLst/>
              <a:gdLst>
                <a:gd name="T0" fmla="*/ 0 w 22794"/>
                <a:gd name="T1" fmla="*/ 0 h 21600"/>
                <a:gd name="T2" fmla="*/ 10 w 22794"/>
                <a:gd name="T3" fmla="*/ 9 h 21600"/>
                <a:gd name="T4" fmla="*/ 1 w 22794"/>
                <a:gd name="T5" fmla="*/ 10 h 21600"/>
                <a:gd name="T6" fmla="*/ 0 60000 65536"/>
                <a:gd name="T7" fmla="*/ 0 60000 65536"/>
                <a:gd name="T8" fmla="*/ 0 60000 65536"/>
                <a:gd name="T9" fmla="*/ 0 w 22794"/>
                <a:gd name="T10" fmla="*/ 0 h 21600"/>
                <a:gd name="T11" fmla="*/ 22794 w 2279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94" h="21600" fill="none" extrusionOk="0">
                  <a:moveTo>
                    <a:pt x="0" y="35"/>
                  </a:moveTo>
                  <a:cubicBezTo>
                    <a:pt x="409" y="11"/>
                    <a:pt x="820" y="-1"/>
                    <a:pt x="1231" y="0"/>
                  </a:cubicBezTo>
                  <a:cubicBezTo>
                    <a:pt x="12670" y="0"/>
                    <a:pt x="22126" y="8919"/>
                    <a:pt x="22794" y="20339"/>
                  </a:cubicBezTo>
                </a:path>
                <a:path w="22794" h="21600" stroke="0" extrusionOk="0">
                  <a:moveTo>
                    <a:pt x="0" y="35"/>
                  </a:moveTo>
                  <a:cubicBezTo>
                    <a:pt x="409" y="11"/>
                    <a:pt x="820" y="-1"/>
                    <a:pt x="1231" y="0"/>
                  </a:cubicBezTo>
                  <a:cubicBezTo>
                    <a:pt x="12670" y="0"/>
                    <a:pt x="22126" y="8919"/>
                    <a:pt x="22794" y="20339"/>
                  </a:cubicBezTo>
                  <a:lnTo>
                    <a:pt x="1231" y="21600"/>
                  </a:lnTo>
                  <a:lnTo>
                    <a:pt x="0" y="35"/>
                  </a:lnTo>
                  <a:close/>
                </a:path>
              </a:pathLst>
            </a:cu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9" name="Arc 39"/>
            <p:cNvSpPr>
              <a:spLocks/>
            </p:cNvSpPr>
            <p:nvPr/>
          </p:nvSpPr>
          <p:spPr bwMode="auto">
            <a:xfrm rot="-3142465" flipH="1" flipV="1">
              <a:off x="2753" y="3113"/>
              <a:ext cx="408" cy="480"/>
            </a:xfrm>
            <a:custGeom>
              <a:avLst/>
              <a:gdLst>
                <a:gd name="T0" fmla="*/ 1 w 21600"/>
                <a:gd name="T1" fmla="*/ 0 h 22840"/>
                <a:gd name="T2" fmla="*/ 8 w 21600"/>
                <a:gd name="T3" fmla="*/ 10 h 22840"/>
                <a:gd name="T4" fmla="*/ 0 w 21600"/>
                <a:gd name="T5" fmla="*/ 9 h 2284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2840"/>
                <a:gd name="T11" fmla="*/ 21600 w 21600"/>
                <a:gd name="T12" fmla="*/ 22840 h 228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2840" fill="none" extrusionOk="0">
                  <a:moveTo>
                    <a:pt x="2990" y="-1"/>
                  </a:moveTo>
                  <a:cubicBezTo>
                    <a:pt x="13660" y="1491"/>
                    <a:pt x="21600" y="10617"/>
                    <a:pt x="21600" y="21392"/>
                  </a:cubicBezTo>
                  <a:cubicBezTo>
                    <a:pt x="21600" y="21875"/>
                    <a:pt x="21583" y="22358"/>
                    <a:pt x="21551" y="22840"/>
                  </a:cubicBezTo>
                </a:path>
                <a:path w="21600" h="22840" stroke="0" extrusionOk="0">
                  <a:moveTo>
                    <a:pt x="2990" y="-1"/>
                  </a:moveTo>
                  <a:cubicBezTo>
                    <a:pt x="13660" y="1491"/>
                    <a:pt x="21600" y="10617"/>
                    <a:pt x="21600" y="21392"/>
                  </a:cubicBezTo>
                  <a:cubicBezTo>
                    <a:pt x="21600" y="21875"/>
                    <a:pt x="21583" y="22358"/>
                    <a:pt x="21551" y="22840"/>
                  </a:cubicBezTo>
                  <a:lnTo>
                    <a:pt x="0" y="21392"/>
                  </a:lnTo>
                  <a:lnTo>
                    <a:pt x="2990" y="-1"/>
                  </a:lnTo>
                  <a:close/>
                </a:path>
              </a:pathLst>
            </a:cu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47"/>
          <p:cNvGrpSpPr>
            <a:grpSpLocks/>
          </p:cNvGrpSpPr>
          <p:nvPr/>
        </p:nvGrpSpPr>
        <p:grpSpPr bwMode="auto">
          <a:xfrm>
            <a:off x="6156325" y="5516563"/>
            <a:ext cx="1223963" cy="503237"/>
            <a:chOff x="3969" y="3249"/>
            <a:chExt cx="771" cy="317"/>
          </a:xfrm>
        </p:grpSpPr>
        <p:sp>
          <p:nvSpPr>
            <p:cNvPr id="65554" name="Oval 40"/>
            <p:cNvSpPr>
              <a:spLocks noChangeArrowheads="1"/>
            </p:cNvSpPr>
            <p:nvPr/>
          </p:nvSpPr>
          <p:spPr bwMode="auto">
            <a:xfrm>
              <a:off x="3969" y="3249"/>
              <a:ext cx="499" cy="31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ea typeface="宋体" pitchFamily="2" charset="-122"/>
                </a:rPr>
                <a:t>0000</a:t>
              </a:r>
            </a:p>
          </p:txBody>
        </p:sp>
        <p:sp>
          <p:nvSpPr>
            <p:cNvPr id="65555" name="Arc 43"/>
            <p:cNvSpPr>
              <a:spLocks/>
            </p:cNvSpPr>
            <p:nvPr/>
          </p:nvSpPr>
          <p:spPr bwMode="auto">
            <a:xfrm>
              <a:off x="4329" y="3250"/>
              <a:ext cx="411" cy="316"/>
            </a:xfrm>
            <a:custGeom>
              <a:avLst/>
              <a:gdLst>
                <a:gd name="T0" fmla="*/ 0 w 21767"/>
                <a:gd name="T1" fmla="*/ 0 h 43200"/>
                <a:gd name="T2" fmla="*/ 0 w 21767"/>
                <a:gd name="T3" fmla="*/ 2 h 43200"/>
                <a:gd name="T4" fmla="*/ 0 w 21767"/>
                <a:gd name="T5" fmla="*/ 1 h 43200"/>
                <a:gd name="T6" fmla="*/ 0 60000 65536"/>
                <a:gd name="T7" fmla="*/ 0 60000 65536"/>
                <a:gd name="T8" fmla="*/ 0 60000 65536"/>
                <a:gd name="T9" fmla="*/ 0 w 21767"/>
                <a:gd name="T10" fmla="*/ 0 h 43200"/>
                <a:gd name="T11" fmla="*/ 21767 w 21767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67" h="43200" fill="none" extrusionOk="0">
                  <a:moveTo>
                    <a:pt x="167" y="0"/>
                  </a:moveTo>
                  <a:cubicBezTo>
                    <a:pt x="12096" y="0"/>
                    <a:pt x="21767" y="9670"/>
                    <a:pt x="21767" y="21600"/>
                  </a:cubicBezTo>
                  <a:cubicBezTo>
                    <a:pt x="21767" y="33529"/>
                    <a:pt x="12096" y="43200"/>
                    <a:pt x="167" y="43200"/>
                  </a:cubicBezTo>
                  <a:cubicBezTo>
                    <a:pt x="111" y="43200"/>
                    <a:pt x="55" y="43199"/>
                    <a:pt x="-1" y="43199"/>
                  </a:cubicBezTo>
                </a:path>
                <a:path w="21767" h="43200" stroke="0" extrusionOk="0">
                  <a:moveTo>
                    <a:pt x="167" y="0"/>
                  </a:moveTo>
                  <a:cubicBezTo>
                    <a:pt x="12096" y="0"/>
                    <a:pt x="21767" y="9670"/>
                    <a:pt x="21767" y="21600"/>
                  </a:cubicBezTo>
                  <a:cubicBezTo>
                    <a:pt x="21767" y="33529"/>
                    <a:pt x="12096" y="43200"/>
                    <a:pt x="167" y="43200"/>
                  </a:cubicBezTo>
                  <a:cubicBezTo>
                    <a:pt x="111" y="43200"/>
                    <a:pt x="55" y="43199"/>
                    <a:pt x="-1" y="43199"/>
                  </a:cubicBezTo>
                  <a:lnTo>
                    <a:pt x="167" y="21600"/>
                  </a:lnTo>
                  <a:lnTo>
                    <a:pt x="167" y="0"/>
                  </a:lnTo>
                  <a:close/>
                </a:path>
              </a:pathLst>
            </a:cu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" name="Group 46"/>
          <p:cNvGrpSpPr>
            <a:grpSpLocks/>
          </p:cNvGrpSpPr>
          <p:nvPr/>
        </p:nvGrpSpPr>
        <p:grpSpPr bwMode="auto">
          <a:xfrm>
            <a:off x="7524750" y="5084763"/>
            <a:ext cx="1228725" cy="503237"/>
            <a:chOff x="4649" y="3566"/>
            <a:chExt cx="774" cy="317"/>
          </a:xfrm>
        </p:grpSpPr>
        <p:sp>
          <p:nvSpPr>
            <p:cNvPr id="65552" name="Oval 41"/>
            <p:cNvSpPr>
              <a:spLocks noChangeArrowheads="1"/>
            </p:cNvSpPr>
            <p:nvPr/>
          </p:nvSpPr>
          <p:spPr bwMode="auto">
            <a:xfrm>
              <a:off x="4649" y="3566"/>
              <a:ext cx="499" cy="31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ea typeface="宋体" pitchFamily="2" charset="-122"/>
                </a:rPr>
                <a:t>1111</a:t>
              </a:r>
            </a:p>
          </p:txBody>
        </p:sp>
        <p:sp>
          <p:nvSpPr>
            <p:cNvPr id="65553" name="Arc 45"/>
            <p:cNvSpPr>
              <a:spLocks/>
            </p:cNvSpPr>
            <p:nvPr/>
          </p:nvSpPr>
          <p:spPr bwMode="auto">
            <a:xfrm>
              <a:off x="5012" y="3566"/>
              <a:ext cx="411" cy="316"/>
            </a:xfrm>
            <a:custGeom>
              <a:avLst/>
              <a:gdLst>
                <a:gd name="T0" fmla="*/ 0 w 21767"/>
                <a:gd name="T1" fmla="*/ 0 h 43200"/>
                <a:gd name="T2" fmla="*/ 0 w 21767"/>
                <a:gd name="T3" fmla="*/ 2 h 43200"/>
                <a:gd name="T4" fmla="*/ 0 w 21767"/>
                <a:gd name="T5" fmla="*/ 1 h 43200"/>
                <a:gd name="T6" fmla="*/ 0 60000 65536"/>
                <a:gd name="T7" fmla="*/ 0 60000 65536"/>
                <a:gd name="T8" fmla="*/ 0 60000 65536"/>
                <a:gd name="T9" fmla="*/ 0 w 21767"/>
                <a:gd name="T10" fmla="*/ 0 h 43200"/>
                <a:gd name="T11" fmla="*/ 21767 w 21767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67" h="43200" fill="none" extrusionOk="0">
                  <a:moveTo>
                    <a:pt x="167" y="0"/>
                  </a:moveTo>
                  <a:cubicBezTo>
                    <a:pt x="12096" y="0"/>
                    <a:pt x="21767" y="9670"/>
                    <a:pt x="21767" y="21600"/>
                  </a:cubicBezTo>
                  <a:cubicBezTo>
                    <a:pt x="21767" y="33529"/>
                    <a:pt x="12096" y="43200"/>
                    <a:pt x="167" y="43200"/>
                  </a:cubicBezTo>
                  <a:cubicBezTo>
                    <a:pt x="111" y="43200"/>
                    <a:pt x="55" y="43199"/>
                    <a:pt x="-1" y="43199"/>
                  </a:cubicBezTo>
                </a:path>
                <a:path w="21767" h="43200" stroke="0" extrusionOk="0">
                  <a:moveTo>
                    <a:pt x="167" y="0"/>
                  </a:moveTo>
                  <a:cubicBezTo>
                    <a:pt x="12096" y="0"/>
                    <a:pt x="21767" y="9670"/>
                    <a:pt x="21767" y="21600"/>
                  </a:cubicBezTo>
                  <a:cubicBezTo>
                    <a:pt x="21767" y="33529"/>
                    <a:pt x="12096" y="43200"/>
                    <a:pt x="167" y="43200"/>
                  </a:cubicBezTo>
                  <a:cubicBezTo>
                    <a:pt x="111" y="43200"/>
                    <a:pt x="55" y="43199"/>
                    <a:pt x="-1" y="43199"/>
                  </a:cubicBezTo>
                  <a:lnTo>
                    <a:pt x="167" y="21600"/>
                  </a:lnTo>
                  <a:lnTo>
                    <a:pt x="167" y="0"/>
                  </a:lnTo>
                  <a:close/>
                </a:path>
              </a:pathLst>
            </a:cu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2323" name="Line 51"/>
          <p:cNvSpPr>
            <a:spLocks noChangeShapeType="1"/>
          </p:cNvSpPr>
          <p:nvPr/>
        </p:nvSpPr>
        <p:spPr bwMode="auto">
          <a:xfrm>
            <a:off x="3132138" y="2636838"/>
            <a:ext cx="0" cy="3600450"/>
          </a:xfrm>
          <a:prstGeom prst="line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4527" name="Text Box 52"/>
          <p:cNvSpPr txBox="1">
            <a:spLocks noChangeArrowheads="1"/>
          </p:cNvSpPr>
          <p:nvPr/>
        </p:nvSpPr>
        <p:spPr bwMode="auto">
          <a:xfrm>
            <a:off x="3446463" y="5815013"/>
            <a:ext cx="2384425" cy="409575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kumimoji="0" lang="en-US" altLang="zh-CN" sz="2000" b="1">
                <a:ea typeface="宋体" pitchFamily="2" charset="-122"/>
              </a:rPr>
              <a:t>Abnormal 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2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2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87" grpId="0" animBg="1"/>
      <p:bldP spid="182288" grpId="0"/>
      <p:bldP spid="18232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35876A2-24DC-4BF7-8E8A-512361FED4A3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A698B3-C3F1-4DD1-80A2-F9E58CFB22C0}" type="slidenum">
              <a:rPr lang="en-US" altLang="zh-CN"/>
              <a:pPr>
                <a:defRPr/>
              </a:pPr>
              <a:t>66</a:t>
            </a:fld>
            <a:endParaRPr lang="en-US" altLang="zh-CN"/>
          </a:p>
        </p:txBody>
      </p:sp>
      <p:sp>
        <p:nvSpPr>
          <p:cNvPr id="66564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647700"/>
          </a:xfrm>
        </p:spPr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981075"/>
            <a:ext cx="4032250" cy="5145088"/>
          </a:xfrm>
        </p:spPr>
        <p:txBody>
          <a:bodyPr/>
          <a:lstStyle/>
          <a:p>
            <a:pPr eaLnBrk="1" hangingPunct="1"/>
            <a:r>
              <a:rPr lang="en-US" altLang="zh-CN" sz="2400" dirty="0" smtClean="0"/>
              <a:t>use MSI shift register to </a:t>
            </a:r>
            <a:r>
              <a:rPr lang="en-US" altLang="zh-CN" sz="2400" dirty="0" smtClean="0"/>
              <a:t>implement </a:t>
            </a:r>
            <a:r>
              <a:rPr lang="en-US" altLang="zh-CN" sz="2400" dirty="0" smtClean="0"/>
              <a:t>a ring counter</a:t>
            </a:r>
          </a:p>
          <a:p>
            <a:pPr eaLnBrk="1" hangingPunct="1">
              <a:buFontTx/>
              <a:buNone/>
            </a:pPr>
            <a:r>
              <a:rPr lang="en-US" altLang="zh-CN" sz="2400" dirty="0" smtClean="0"/>
              <a:t>  RESET=1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load ABCD=0001</a:t>
            </a:r>
            <a:r>
              <a:rPr lang="zh-CN" altLang="en-US" sz="2400" dirty="0" smtClean="0"/>
              <a:t>；</a:t>
            </a:r>
          </a:p>
          <a:p>
            <a:pPr eaLnBrk="1" hangingPunct="1">
              <a:buFontTx/>
              <a:buNone/>
            </a:pPr>
            <a:r>
              <a:rPr lang="zh-CN" altLang="en-US" sz="2400" dirty="0" smtClean="0"/>
              <a:t>  </a:t>
            </a:r>
            <a:r>
              <a:rPr lang="en-US" altLang="zh-CN" sz="2400" dirty="0" smtClean="0"/>
              <a:t>RESET=0</a:t>
            </a:r>
            <a:r>
              <a:rPr lang="zh-CN" altLang="en-US" sz="2400" dirty="0" smtClean="0"/>
              <a:t>，</a:t>
            </a:r>
            <a:r>
              <a:rPr lang="en-US" altLang="zh-CN" sz="2400" dirty="0" smtClean="0">
                <a:solidFill>
                  <a:srgbClr val="990000"/>
                </a:solidFill>
              </a:rPr>
              <a:t>shift left</a:t>
            </a:r>
          </a:p>
        </p:txBody>
      </p:sp>
      <p:pic>
        <p:nvPicPr>
          <p:cNvPr id="6656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0" y="260350"/>
            <a:ext cx="343852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101" name="Text Box 13"/>
          <p:cNvSpPr txBox="1">
            <a:spLocks noChangeArrowheads="1"/>
          </p:cNvSpPr>
          <p:nvPr/>
        </p:nvSpPr>
        <p:spPr bwMode="auto">
          <a:xfrm>
            <a:off x="476250" y="3384550"/>
            <a:ext cx="9001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000" b="1">
                <a:ea typeface="宋体" pitchFamily="2" charset="-122"/>
              </a:rPr>
              <a:t>State:</a:t>
            </a:r>
          </a:p>
        </p:txBody>
      </p:sp>
      <p:sp>
        <p:nvSpPr>
          <p:cNvPr id="89102" name="Oval 14"/>
          <p:cNvSpPr>
            <a:spLocks noChangeArrowheads="1"/>
          </p:cNvSpPr>
          <p:nvPr/>
        </p:nvSpPr>
        <p:spPr bwMode="auto">
          <a:xfrm>
            <a:off x="657225" y="3878263"/>
            <a:ext cx="1665288" cy="585787"/>
          </a:xfrm>
          <a:prstGeom prst="ellips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r>
              <a:rPr kumimoji="0" lang="en-US" altLang="zh-CN" sz="2000" b="1">
                <a:ea typeface="宋体" pitchFamily="2" charset="-122"/>
              </a:rPr>
              <a:t>Q3Q2Q1Q0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2862263" y="3968750"/>
            <a:ext cx="2376487" cy="1800225"/>
            <a:chOff x="294" y="1752"/>
            <a:chExt cx="1497" cy="1134"/>
          </a:xfrm>
        </p:grpSpPr>
        <p:sp>
          <p:nvSpPr>
            <p:cNvPr id="66570" name="Oval 16"/>
            <p:cNvSpPr>
              <a:spLocks noChangeArrowheads="1"/>
            </p:cNvSpPr>
            <p:nvPr/>
          </p:nvSpPr>
          <p:spPr bwMode="auto">
            <a:xfrm>
              <a:off x="294" y="1752"/>
              <a:ext cx="499" cy="31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ea typeface="宋体" pitchFamily="2" charset="-122"/>
                </a:rPr>
                <a:t>000</a:t>
              </a:r>
              <a:r>
                <a:rPr kumimoji="0" lang="en-US" altLang="zh-CN" b="1">
                  <a:solidFill>
                    <a:srgbClr val="FF0000"/>
                  </a:solidFill>
                  <a:ea typeface="宋体" pitchFamily="2" charset="-122"/>
                </a:rPr>
                <a:t>1</a:t>
              </a:r>
            </a:p>
          </p:txBody>
        </p:sp>
        <p:sp>
          <p:nvSpPr>
            <p:cNvPr id="66571" name="Oval 17"/>
            <p:cNvSpPr>
              <a:spLocks noChangeArrowheads="1"/>
            </p:cNvSpPr>
            <p:nvPr/>
          </p:nvSpPr>
          <p:spPr bwMode="auto">
            <a:xfrm>
              <a:off x="1292" y="1752"/>
              <a:ext cx="499" cy="31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ea typeface="宋体" pitchFamily="2" charset="-122"/>
                </a:rPr>
                <a:t>00</a:t>
              </a:r>
              <a:r>
                <a:rPr kumimoji="0" lang="en-US" altLang="zh-CN" b="1">
                  <a:solidFill>
                    <a:srgbClr val="FF0000"/>
                  </a:solidFill>
                  <a:ea typeface="宋体" pitchFamily="2" charset="-122"/>
                </a:rPr>
                <a:t>1</a:t>
              </a:r>
              <a:r>
                <a:rPr kumimoji="0" lang="en-US" altLang="zh-CN" b="1">
                  <a:ea typeface="宋体" pitchFamily="2" charset="-122"/>
                </a:rPr>
                <a:t>0</a:t>
              </a:r>
            </a:p>
          </p:txBody>
        </p:sp>
        <p:sp>
          <p:nvSpPr>
            <p:cNvPr id="66572" name="Oval 18"/>
            <p:cNvSpPr>
              <a:spLocks noChangeArrowheads="1"/>
            </p:cNvSpPr>
            <p:nvPr/>
          </p:nvSpPr>
          <p:spPr bwMode="auto">
            <a:xfrm>
              <a:off x="1292" y="2569"/>
              <a:ext cx="499" cy="31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ea typeface="宋体" pitchFamily="2" charset="-122"/>
                </a:rPr>
                <a:t>0</a:t>
              </a:r>
              <a:r>
                <a:rPr kumimoji="0" lang="en-US" altLang="zh-CN" b="1">
                  <a:solidFill>
                    <a:srgbClr val="FF0000"/>
                  </a:solidFill>
                  <a:ea typeface="宋体" pitchFamily="2" charset="-122"/>
                </a:rPr>
                <a:t>1</a:t>
              </a:r>
              <a:r>
                <a:rPr kumimoji="0" lang="en-US" altLang="zh-CN" b="1">
                  <a:ea typeface="宋体" pitchFamily="2" charset="-122"/>
                </a:rPr>
                <a:t>00</a:t>
              </a:r>
            </a:p>
          </p:txBody>
        </p:sp>
        <p:sp>
          <p:nvSpPr>
            <p:cNvPr id="66573" name="Oval 19"/>
            <p:cNvSpPr>
              <a:spLocks noChangeArrowheads="1"/>
            </p:cNvSpPr>
            <p:nvPr/>
          </p:nvSpPr>
          <p:spPr bwMode="auto">
            <a:xfrm>
              <a:off x="294" y="2569"/>
              <a:ext cx="499" cy="31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solidFill>
                    <a:srgbClr val="FF0000"/>
                  </a:solidFill>
                  <a:ea typeface="宋体" pitchFamily="2" charset="-122"/>
                </a:rPr>
                <a:t>1</a:t>
              </a:r>
              <a:r>
                <a:rPr kumimoji="0" lang="en-US" altLang="zh-CN" b="1">
                  <a:ea typeface="宋体" pitchFamily="2" charset="-122"/>
                </a:rPr>
                <a:t>000</a:t>
              </a:r>
            </a:p>
          </p:txBody>
        </p:sp>
        <p:sp>
          <p:nvSpPr>
            <p:cNvPr id="66574" name="Line 20"/>
            <p:cNvSpPr>
              <a:spLocks noChangeShapeType="1"/>
            </p:cNvSpPr>
            <p:nvPr/>
          </p:nvSpPr>
          <p:spPr bwMode="auto">
            <a:xfrm>
              <a:off x="793" y="1933"/>
              <a:ext cx="4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75" name="Line 21"/>
            <p:cNvSpPr>
              <a:spLocks noChangeShapeType="1"/>
            </p:cNvSpPr>
            <p:nvPr/>
          </p:nvSpPr>
          <p:spPr bwMode="auto">
            <a:xfrm>
              <a:off x="1564" y="2069"/>
              <a:ext cx="0" cy="4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76" name="Line 22"/>
            <p:cNvSpPr>
              <a:spLocks noChangeShapeType="1"/>
            </p:cNvSpPr>
            <p:nvPr/>
          </p:nvSpPr>
          <p:spPr bwMode="auto">
            <a:xfrm flipH="1">
              <a:off x="793" y="2750"/>
              <a:ext cx="4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77" name="Line 23"/>
            <p:cNvSpPr>
              <a:spLocks noChangeShapeType="1"/>
            </p:cNvSpPr>
            <p:nvPr/>
          </p:nvSpPr>
          <p:spPr bwMode="auto">
            <a:xfrm flipV="1">
              <a:off x="566" y="2069"/>
              <a:ext cx="0" cy="4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9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9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01" grpId="0"/>
      <p:bldP spid="8910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9D9E31E-475C-4F5D-B2BB-F6BD5B53CFD9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3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40A4AE-93D0-4185-A1B1-363431F24335}" type="slidenum">
              <a:rPr lang="en-US" altLang="zh-CN"/>
              <a:pPr>
                <a:defRPr/>
              </a:pPr>
              <a:t>67</a:t>
            </a:fld>
            <a:endParaRPr lang="en-US" altLang="zh-CN"/>
          </a:p>
        </p:txBody>
      </p:sp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Self-correcting ring counter</a:t>
            </a:r>
          </a:p>
        </p:txBody>
      </p:sp>
      <p:graphicFrame>
        <p:nvGraphicFramePr>
          <p:cNvPr id="277556" name="Group 52"/>
          <p:cNvGraphicFramePr>
            <a:graphicFrameLocks noGrp="1"/>
          </p:cNvGraphicFramePr>
          <p:nvPr>
            <p:ph idx="1"/>
          </p:nvPr>
        </p:nvGraphicFramePr>
        <p:xfrm>
          <a:off x="1222375" y="1736725"/>
          <a:ext cx="1871663" cy="1828800"/>
        </p:xfrm>
        <a:graphic>
          <a:graphicData uri="http://schemas.openxmlformats.org/drawingml/2006/table">
            <a:tbl>
              <a:tblPr/>
              <a:tblGrid>
                <a:gridCol w="468313"/>
                <a:gridCol w="468312"/>
                <a:gridCol w="466725"/>
                <a:gridCol w="468313"/>
              </a:tblGrid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616" name="Line 33"/>
          <p:cNvSpPr>
            <a:spLocks noChangeShapeType="1"/>
          </p:cNvSpPr>
          <p:nvPr/>
        </p:nvSpPr>
        <p:spPr bwMode="auto">
          <a:xfrm flipH="1" flipV="1">
            <a:off x="754063" y="1270000"/>
            <a:ext cx="468312" cy="4667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7617" name="Text Box 34"/>
          <p:cNvSpPr txBox="1">
            <a:spLocks noChangeArrowheads="1"/>
          </p:cNvSpPr>
          <p:nvPr/>
        </p:nvSpPr>
        <p:spPr bwMode="auto">
          <a:xfrm>
            <a:off x="395288" y="944563"/>
            <a:ext cx="5746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b="1"/>
              <a:t>D0</a:t>
            </a:r>
          </a:p>
        </p:txBody>
      </p:sp>
      <p:sp>
        <p:nvSpPr>
          <p:cNvPr id="67618" name="Text Box 35"/>
          <p:cNvSpPr txBox="1">
            <a:spLocks noChangeArrowheads="1"/>
          </p:cNvSpPr>
          <p:nvPr/>
        </p:nvSpPr>
        <p:spPr bwMode="auto">
          <a:xfrm>
            <a:off x="935038" y="1089025"/>
            <a:ext cx="8651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Q3Q2</a:t>
            </a:r>
          </a:p>
        </p:txBody>
      </p:sp>
      <p:sp>
        <p:nvSpPr>
          <p:cNvPr id="67619" name="Text Box 36"/>
          <p:cNvSpPr txBox="1">
            <a:spLocks noChangeArrowheads="1"/>
          </p:cNvSpPr>
          <p:nvPr/>
        </p:nvSpPr>
        <p:spPr bwMode="auto">
          <a:xfrm>
            <a:off x="106363" y="1341438"/>
            <a:ext cx="9001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Q1Q0</a:t>
            </a:r>
          </a:p>
        </p:txBody>
      </p:sp>
      <p:sp>
        <p:nvSpPr>
          <p:cNvPr id="67620" name="Text Box 37"/>
          <p:cNvSpPr txBox="1">
            <a:spLocks noChangeArrowheads="1"/>
          </p:cNvSpPr>
          <p:nvPr/>
        </p:nvSpPr>
        <p:spPr bwMode="auto">
          <a:xfrm>
            <a:off x="1258888" y="1412875"/>
            <a:ext cx="4683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/>
              <a:t>00</a:t>
            </a:r>
          </a:p>
        </p:txBody>
      </p:sp>
      <p:sp>
        <p:nvSpPr>
          <p:cNvPr id="67621" name="Text Box 38"/>
          <p:cNvSpPr txBox="1">
            <a:spLocks noChangeArrowheads="1"/>
          </p:cNvSpPr>
          <p:nvPr/>
        </p:nvSpPr>
        <p:spPr bwMode="auto">
          <a:xfrm>
            <a:off x="1725613" y="1406525"/>
            <a:ext cx="5048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/>
              <a:t>01</a:t>
            </a:r>
          </a:p>
        </p:txBody>
      </p:sp>
      <p:sp>
        <p:nvSpPr>
          <p:cNvPr id="67622" name="Text Box 39"/>
          <p:cNvSpPr txBox="1">
            <a:spLocks noChangeArrowheads="1"/>
          </p:cNvSpPr>
          <p:nvPr/>
        </p:nvSpPr>
        <p:spPr bwMode="auto">
          <a:xfrm>
            <a:off x="2159000" y="1406525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/>
              <a:t>11</a:t>
            </a:r>
          </a:p>
        </p:txBody>
      </p:sp>
      <p:sp>
        <p:nvSpPr>
          <p:cNvPr id="67623" name="Text Box 40"/>
          <p:cNvSpPr txBox="1">
            <a:spLocks noChangeArrowheads="1"/>
          </p:cNvSpPr>
          <p:nvPr/>
        </p:nvSpPr>
        <p:spPr bwMode="auto">
          <a:xfrm>
            <a:off x="2625725" y="1406525"/>
            <a:ext cx="466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/>
              <a:t>10</a:t>
            </a:r>
          </a:p>
        </p:txBody>
      </p:sp>
      <p:sp>
        <p:nvSpPr>
          <p:cNvPr id="67624" name="Text Box 41"/>
          <p:cNvSpPr txBox="1">
            <a:spLocks noChangeArrowheads="1"/>
          </p:cNvSpPr>
          <p:nvPr/>
        </p:nvSpPr>
        <p:spPr bwMode="auto">
          <a:xfrm>
            <a:off x="790575" y="1809750"/>
            <a:ext cx="4683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/>
              <a:t>00</a:t>
            </a:r>
          </a:p>
        </p:txBody>
      </p:sp>
      <p:sp>
        <p:nvSpPr>
          <p:cNvPr id="67625" name="Text Box 42"/>
          <p:cNvSpPr txBox="1">
            <a:spLocks noChangeArrowheads="1"/>
          </p:cNvSpPr>
          <p:nvPr/>
        </p:nvSpPr>
        <p:spPr bwMode="auto">
          <a:xfrm>
            <a:off x="790575" y="2312988"/>
            <a:ext cx="5048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/>
              <a:t>01</a:t>
            </a:r>
          </a:p>
        </p:txBody>
      </p:sp>
      <p:sp>
        <p:nvSpPr>
          <p:cNvPr id="67626" name="Text Box 43"/>
          <p:cNvSpPr txBox="1">
            <a:spLocks noChangeArrowheads="1"/>
          </p:cNvSpPr>
          <p:nvPr/>
        </p:nvSpPr>
        <p:spPr bwMode="auto">
          <a:xfrm>
            <a:off x="790575" y="2709863"/>
            <a:ext cx="5032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/>
              <a:t>11</a:t>
            </a:r>
          </a:p>
        </p:txBody>
      </p:sp>
      <p:sp>
        <p:nvSpPr>
          <p:cNvPr id="67627" name="Text Box 44"/>
          <p:cNvSpPr txBox="1">
            <a:spLocks noChangeArrowheads="1"/>
          </p:cNvSpPr>
          <p:nvPr/>
        </p:nvSpPr>
        <p:spPr bwMode="auto">
          <a:xfrm>
            <a:off x="790575" y="3170238"/>
            <a:ext cx="466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/>
              <a:t>10</a:t>
            </a: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2230438" y="908050"/>
            <a:ext cx="4502150" cy="2593975"/>
            <a:chOff x="1405" y="572"/>
            <a:chExt cx="2836" cy="1634"/>
          </a:xfrm>
        </p:grpSpPr>
        <p:sp>
          <p:nvSpPr>
            <p:cNvPr id="67714" name="AutoShape 45"/>
            <p:cNvSpPr>
              <a:spLocks noChangeArrowheads="1"/>
            </p:cNvSpPr>
            <p:nvPr/>
          </p:nvSpPr>
          <p:spPr bwMode="auto">
            <a:xfrm>
              <a:off x="1405" y="1140"/>
              <a:ext cx="476" cy="1066"/>
            </a:xfrm>
            <a:prstGeom prst="roundRect">
              <a:avLst>
                <a:gd name="adj" fmla="val 16667"/>
              </a:avLst>
            </a:prstGeom>
            <a:noFill/>
            <a:ln w="19050" cap="sq">
              <a:solidFill>
                <a:srgbClr val="B204C4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715" name="Line 46"/>
            <p:cNvSpPr>
              <a:spLocks noChangeShapeType="1"/>
            </p:cNvSpPr>
            <p:nvPr/>
          </p:nvSpPr>
          <p:spPr bwMode="auto">
            <a:xfrm flipH="1">
              <a:off x="1859" y="939"/>
              <a:ext cx="273" cy="250"/>
            </a:xfrm>
            <a:prstGeom prst="line">
              <a:avLst/>
            </a:prstGeom>
            <a:noFill/>
            <a:ln w="19050" cap="sq">
              <a:solidFill>
                <a:srgbClr val="B204C4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7716" name="Text Box 47"/>
            <p:cNvSpPr txBox="1">
              <a:spLocks noChangeArrowheads="1"/>
            </p:cNvSpPr>
            <p:nvPr/>
          </p:nvSpPr>
          <p:spPr bwMode="auto">
            <a:xfrm>
              <a:off x="1905" y="572"/>
              <a:ext cx="2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7D08AC"/>
                  </a:solidFill>
                </a:rPr>
                <a:t>Not self-correcting</a:t>
              </a:r>
            </a:p>
          </p:txBody>
        </p:sp>
      </p:grpSp>
      <p:grpSp>
        <p:nvGrpSpPr>
          <p:cNvPr id="3" name="Group 97"/>
          <p:cNvGrpSpPr>
            <a:grpSpLocks/>
          </p:cNvGrpSpPr>
          <p:nvPr/>
        </p:nvGrpSpPr>
        <p:grpSpPr bwMode="auto">
          <a:xfrm>
            <a:off x="4067175" y="1304925"/>
            <a:ext cx="2951163" cy="641350"/>
            <a:chOff x="2562" y="822"/>
            <a:chExt cx="1859" cy="404"/>
          </a:xfrm>
        </p:grpSpPr>
        <p:sp>
          <p:nvSpPr>
            <p:cNvPr id="67712" name="AutoShape 48"/>
            <p:cNvSpPr>
              <a:spLocks noChangeArrowheads="1"/>
            </p:cNvSpPr>
            <p:nvPr/>
          </p:nvSpPr>
          <p:spPr bwMode="auto">
            <a:xfrm>
              <a:off x="2562" y="845"/>
              <a:ext cx="205" cy="227"/>
            </a:xfrm>
            <a:prstGeom prst="downArrow">
              <a:avLst>
                <a:gd name="adj1" fmla="val 50000"/>
                <a:gd name="adj2" fmla="val 27683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713" name="Text Box 49"/>
            <p:cNvSpPr txBox="1">
              <a:spLocks noChangeArrowheads="1"/>
            </p:cNvSpPr>
            <p:nvPr/>
          </p:nvSpPr>
          <p:spPr bwMode="auto">
            <a:xfrm>
              <a:off x="2880" y="822"/>
              <a:ext cx="1541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Modify the counting circle</a:t>
              </a:r>
            </a:p>
          </p:txBody>
        </p:sp>
      </p:grpSp>
      <p:sp>
        <p:nvSpPr>
          <p:cNvPr id="67630" name="Oval 54"/>
          <p:cNvSpPr>
            <a:spLocks noChangeArrowheads="1"/>
          </p:cNvSpPr>
          <p:nvPr/>
        </p:nvSpPr>
        <p:spPr bwMode="auto">
          <a:xfrm>
            <a:off x="3598863" y="3359150"/>
            <a:ext cx="792162" cy="503238"/>
          </a:xfrm>
          <a:prstGeom prst="ellipse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b="1">
                <a:solidFill>
                  <a:schemeClr val="accent4">
                    <a:lumMod val="95000"/>
                    <a:lumOff val="5000"/>
                  </a:schemeClr>
                </a:solidFill>
                <a:ea typeface="宋体" pitchFamily="2" charset="-122"/>
              </a:rPr>
              <a:t>0011</a:t>
            </a:r>
          </a:p>
        </p:txBody>
      </p:sp>
      <p:sp>
        <p:nvSpPr>
          <p:cNvPr id="67631" name="Oval 55"/>
          <p:cNvSpPr>
            <a:spLocks noChangeArrowheads="1"/>
          </p:cNvSpPr>
          <p:nvPr/>
        </p:nvSpPr>
        <p:spPr bwMode="auto">
          <a:xfrm>
            <a:off x="4932363" y="3392488"/>
            <a:ext cx="792162" cy="503237"/>
          </a:xfrm>
          <a:prstGeom prst="ellipse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b="1">
                <a:solidFill>
                  <a:schemeClr val="accent4">
                    <a:lumMod val="95000"/>
                    <a:lumOff val="5000"/>
                  </a:schemeClr>
                </a:solidFill>
                <a:ea typeface="宋体" pitchFamily="2" charset="-122"/>
              </a:rPr>
              <a:t>0110</a:t>
            </a:r>
          </a:p>
        </p:txBody>
      </p:sp>
      <p:sp>
        <p:nvSpPr>
          <p:cNvPr id="67632" name="Oval 56"/>
          <p:cNvSpPr>
            <a:spLocks noChangeArrowheads="1"/>
          </p:cNvSpPr>
          <p:nvPr/>
        </p:nvSpPr>
        <p:spPr bwMode="auto">
          <a:xfrm>
            <a:off x="4932363" y="4329113"/>
            <a:ext cx="792162" cy="503237"/>
          </a:xfrm>
          <a:prstGeom prst="ellipse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b="1">
                <a:solidFill>
                  <a:schemeClr val="accent4">
                    <a:lumMod val="95000"/>
                    <a:lumOff val="5000"/>
                  </a:schemeClr>
                </a:solidFill>
                <a:ea typeface="宋体" pitchFamily="2" charset="-122"/>
              </a:rPr>
              <a:t>1100</a:t>
            </a:r>
          </a:p>
        </p:txBody>
      </p:sp>
      <p:sp>
        <p:nvSpPr>
          <p:cNvPr id="67633" name="Oval 57"/>
          <p:cNvSpPr>
            <a:spLocks noChangeArrowheads="1"/>
          </p:cNvSpPr>
          <p:nvPr/>
        </p:nvSpPr>
        <p:spPr bwMode="auto">
          <a:xfrm>
            <a:off x="3600450" y="4329113"/>
            <a:ext cx="792163" cy="503237"/>
          </a:xfrm>
          <a:prstGeom prst="ellipse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b="1">
                <a:solidFill>
                  <a:schemeClr val="accent4">
                    <a:lumMod val="95000"/>
                    <a:lumOff val="5000"/>
                  </a:schemeClr>
                </a:solidFill>
                <a:ea typeface="宋体" pitchFamily="2" charset="-122"/>
              </a:rPr>
              <a:t>1001</a:t>
            </a:r>
          </a:p>
        </p:txBody>
      </p:sp>
      <p:sp>
        <p:nvSpPr>
          <p:cNvPr id="67634" name="Line 58"/>
          <p:cNvSpPr>
            <a:spLocks noChangeShapeType="1"/>
          </p:cNvSpPr>
          <p:nvPr/>
        </p:nvSpPr>
        <p:spPr bwMode="auto">
          <a:xfrm flipV="1">
            <a:off x="4391025" y="3644900"/>
            <a:ext cx="541338" cy="1588"/>
          </a:xfrm>
          <a:prstGeom prst="line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accent4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7635" name="Line 59"/>
          <p:cNvSpPr>
            <a:spLocks noChangeShapeType="1"/>
          </p:cNvSpPr>
          <p:nvPr/>
        </p:nvSpPr>
        <p:spPr bwMode="auto">
          <a:xfrm>
            <a:off x="5327650" y="3897313"/>
            <a:ext cx="0" cy="431800"/>
          </a:xfrm>
          <a:prstGeom prst="line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accent4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7565" name="Line 61"/>
          <p:cNvSpPr>
            <a:spLocks noChangeShapeType="1"/>
          </p:cNvSpPr>
          <p:nvPr/>
        </p:nvSpPr>
        <p:spPr bwMode="auto">
          <a:xfrm flipH="1" flipV="1">
            <a:off x="4030663" y="3862388"/>
            <a:ext cx="1587" cy="430212"/>
          </a:xfrm>
          <a:prstGeom prst="line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accent4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7637" name="Oval 63"/>
          <p:cNvSpPr>
            <a:spLocks noChangeArrowheads="1"/>
          </p:cNvSpPr>
          <p:nvPr/>
        </p:nvSpPr>
        <p:spPr bwMode="auto">
          <a:xfrm>
            <a:off x="6443663" y="3465513"/>
            <a:ext cx="792162" cy="503237"/>
          </a:xfrm>
          <a:prstGeom prst="ellipse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b="1">
                <a:solidFill>
                  <a:schemeClr val="accent4">
                    <a:lumMod val="95000"/>
                    <a:lumOff val="5000"/>
                  </a:schemeClr>
                </a:solidFill>
                <a:ea typeface="宋体" pitchFamily="2" charset="-122"/>
              </a:rPr>
              <a:t>0111</a:t>
            </a:r>
          </a:p>
        </p:txBody>
      </p:sp>
      <p:sp>
        <p:nvSpPr>
          <p:cNvPr id="67638" name="Oval 64"/>
          <p:cNvSpPr>
            <a:spLocks noChangeArrowheads="1"/>
          </p:cNvSpPr>
          <p:nvPr/>
        </p:nvSpPr>
        <p:spPr bwMode="auto">
          <a:xfrm>
            <a:off x="8027988" y="3465513"/>
            <a:ext cx="792162" cy="503237"/>
          </a:xfrm>
          <a:prstGeom prst="ellipse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b="1">
                <a:solidFill>
                  <a:schemeClr val="accent4">
                    <a:lumMod val="95000"/>
                    <a:lumOff val="5000"/>
                  </a:schemeClr>
                </a:solidFill>
                <a:ea typeface="宋体" pitchFamily="2" charset="-122"/>
              </a:rPr>
              <a:t>1110</a:t>
            </a:r>
          </a:p>
        </p:txBody>
      </p:sp>
      <p:sp>
        <p:nvSpPr>
          <p:cNvPr id="67639" name="Oval 65"/>
          <p:cNvSpPr>
            <a:spLocks noChangeArrowheads="1"/>
          </p:cNvSpPr>
          <p:nvPr/>
        </p:nvSpPr>
        <p:spPr bwMode="auto">
          <a:xfrm>
            <a:off x="8027988" y="4762500"/>
            <a:ext cx="792162" cy="503238"/>
          </a:xfrm>
          <a:prstGeom prst="ellipse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b="1">
                <a:solidFill>
                  <a:schemeClr val="accent4">
                    <a:lumMod val="95000"/>
                    <a:lumOff val="5000"/>
                  </a:schemeClr>
                </a:solidFill>
                <a:ea typeface="宋体" pitchFamily="2" charset="-122"/>
              </a:rPr>
              <a:t>1101</a:t>
            </a:r>
          </a:p>
        </p:txBody>
      </p:sp>
      <p:sp>
        <p:nvSpPr>
          <p:cNvPr id="67640" name="Oval 66"/>
          <p:cNvSpPr>
            <a:spLocks noChangeArrowheads="1"/>
          </p:cNvSpPr>
          <p:nvPr/>
        </p:nvSpPr>
        <p:spPr bwMode="auto">
          <a:xfrm>
            <a:off x="6443663" y="4762500"/>
            <a:ext cx="792162" cy="503238"/>
          </a:xfrm>
          <a:prstGeom prst="ellipse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b="1">
                <a:solidFill>
                  <a:schemeClr val="accent4">
                    <a:lumMod val="95000"/>
                    <a:lumOff val="5000"/>
                  </a:schemeClr>
                </a:solidFill>
                <a:ea typeface="宋体" pitchFamily="2" charset="-122"/>
              </a:rPr>
              <a:t>1011</a:t>
            </a:r>
          </a:p>
        </p:txBody>
      </p:sp>
      <p:sp>
        <p:nvSpPr>
          <p:cNvPr id="67641" name="Line 67"/>
          <p:cNvSpPr>
            <a:spLocks noChangeShapeType="1"/>
          </p:cNvSpPr>
          <p:nvPr/>
        </p:nvSpPr>
        <p:spPr bwMode="auto">
          <a:xfrm>
            <a:off x="7235825" y="3752850"/>
            <a:ext cx="792163" cy="0"/>
          </a:xfrm>
          <a:prstGeom prst="line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accent4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7572" name="Line 68"/>
          <p:cNvSpPr>
            <a:spLocks noChangeShapeType="1"/>
          </p:cNvSpPr>
          <p:nvPr/>
        </p:nvSpPr>
        <p:spPr bwMode="auto">
          <a:xfrm>
            <a:off x="8459788" y="3968750"/>
            <a:ext cx="0" cy="792163"/>
          </a:xfrm>
          <a:prstGeom prst="line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accent4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7573" name="Line 69"/>
          <p:cNvSpPr>
            <a:spLocks noChangeShapeType="1"/>
          </p:cNvSpPr>
          <p:nvPr/>
        </p:nvSpPr>
        <p:spPr bwMode="auto">
          <a:xfrm flipH="1">
            <a:off x="7235825" y="5049838"/>
            <a:ext cx="792163" cy="0"/>
          </a:xfrm>
          <a:prstGeom prst="line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accent4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7574" name="Line 70"/>
          <p:cNvSpPr>
            <a:spLocks noChangeShapeType="1"/>
          </p:cNvSpPr>
          <p:nvPr/>
        </p:nvSpPr>
        <p:spPr bwMode="auto">
          <a:xfrm flipV="1">
            <a:off x="6875463" y="3968750"/>
            <a:ext cx="0" cy="792163"/>
          </a:xfrm>
          <a:prstGeom prst="line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accent4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7645" name="Oval 72"/>
          <p:cNvSpPr>
            <a:spLocks noChangeArrowheads="1"/>
          </p:cNvSpPr>
          <p:nvPr/>
        </p:nvSpPr>
        <p:spPr bwMode="auto">
          <a:xfrm>
            <a:off x="3600450" y="5467350"/>
            <a:ext cx="792163" cy="503238"/>
          </a:xfrm>
          <a:prstGeom prst="ellipse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b="1">
                <a:solidFill>
                  <a:schemeClr val="accent4">
                    <a:lumMod val="95000"/>
                    <a:lumOff val="5000"/>
                  </a:schemeClr>
                </a:solidFill>
                <a:ea typeface="宋体" pitchFamily="2" charset="-122"/>
              </a:rPr>
              <a:t>0101</a:t>
            </a:r>
          </a:p>
        </p:txBody>
      </p:sp>
      <p:sp>
        <p:nvSpPr>
          <p:cNvPr id="67646" name="Oval 73"/>
          <p:cNvSpPr>
            <a:spLocks noChangeArrowheads="1"/>
          </p:cNvSpPr>
          <p:nvPr/>
        </p:nvSpPr>
        <p:spPr bwMode="auto">
          <a:xfrm>
            <a:off x="5184775" y="5467350"/>
            <a:ext cx="792163" cy="503238"/>
          </a:xfrm>
          <a:prstGeom prst="ellipse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b="1">
                <a:solidFill>
                  <a:schemeClr val="accent4">
                    <a:lumMod val="95000"/>
                    <a:lumOff val="5000"/>
                  </a:schemeClr>
                </a:solidFill>
                <a:ea typeface="宋体" pitchFamily="2" charset="-122"/>
              </a:rPr>
              <a:t>1010</a:t>
            </a:r>
          </a:p>
        </p:txBody>
      </p:sp>
      <p:sp>
        <p:nvSpPr>
          <p:cNvPr id="67647" name="Arc 74"/>
          <p:cNvSpPr>
            <a:spLocks/>
          </p:cNvSpPr>
          <p:nvPr/>
        </p:nvSpPr>
        <p:spPr bwMode="auto">
          <a:xfrm rot="-2508028">
            <a:off x="4429125" y="5192713"/>
            <a:ext cx="760413" cy="720725"/>
          </a:xfrm>
          <a:custGeom>
            <a:avLst/>
            <a:gdLst>
              <a:gd name="T0" fmla="*/ 0 w 22794"/>
              <a:gd name="T1" fmla="*/ 38973 h 21600"/>
              <a:gd name="T2" fmla="*/ 25367549 w 22794"/>
              <a:gd name="T3" fmla="*/ 22645547 h 21600"/>
              <a:gd name="T4" fmla="*/ 1369971 w 22794"/>
              <a:gd name="T5" fmla="*/ 24048357 h 21600"/>
              <a:gd name="T6" fmla="*/ 0 60000 65536"/>
              <a:gd name="T7" fmla="*/ 0 60000 65536"/>
              <a:gd name="T8" fmla="*/ 0 60000 65536"/>
              <a:gd name="T9" fmla="*/ 0 w 22794"/>
              <a:gd name="T10" fmla="*/ 0 h 21600"/>
              <a:gd name="T11" fmla="*/ 22794 w 2279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794" h="21600" fill="none" extrusionOk="0">
                <a:moveTo>
                  <a:pt x="0" y="35"/>
                </a:moveTo>
                <a:cubicBezTo>
                  <a:pt x="409" y="11"/>
                  <a:pt x="820" y="-1"/>
                  <a:pt x="1231" y="0"/>
                </a:cubicBezTo>
                <a:cubicBezTo>
                  <a:pt x="12670" y="0"/>
                  <a:pt x="22126" y="8919"/>
                  <a:pt x="22794" y="20339"/>
                </a:cubicBezTo>
              </a:path>
              <a:path w="22794" h="21600" stroke="0" extrusionOk="0">
                <a:moveTo>
                  <a:pt x="0" y="35"/>
                </a:moveTo>
                <a:cubicBezTo>
                  <a:pt x="409" y="11"/>
                  <a:pt x="820" y="-1"/>
                  <a:pt x="1231" y="0"/>
                </a:cubicBezTo>
                <a:cubicBezTo>
                  <a:pt x="12670" y="0"/>
                  <a:pt x="22126" y="8919"/>
                  <a:pt x="22794" y="20339"/>
                </a:cubicBezTo>
                <a:lnTo>
                  <a:pt x="1231" y="21600"/>
                </a:lnTo>
                <a:lnTo>
                  <a:pt x="0" y="35"/>
                </a:lnTo>
                <a:close/>
              </a:path>
            </a:pathLst>
          </a:custGeom>
          <a:noFill/>
          <a:ln w="19050" cap="sq">
            <a:solidFill>
              <a:schemeClr val="accent4">
                <a:lumMod val="95000"/>
                <a:lumOff val="5000"/>
              </a:schemeClr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accent4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7579" name="Arc 75"/>
          <p:cNvSpPr>
            <a:spLocks/>
          </p:cNvSpPr>
          <p:nvPr/>
        </p:nvSpPr>
        <p:spPr bwMode="auto">
          <a:xfrm rot="-3142465" flipH="1" flipV="1">
            <a:off x="4478338" y="5467350"/>
            <a:ext cx="647700" cy="762000"/>
          </a:xfrm>
          <a:custGeom>
            <a:avLst/>
            <a:gdLst>
              <a:gd name="T0" fmla="*/ 2688495 w 21600"/>
              <a:gd name="T1" fmla="*/ 0 h 22840"/>
              <a:gd name="T2" fmla="*/ 19377955 w 21600"/>
              <a:gd name="T3" fmla="*/ 25422241 h 22840"/>
              <a:gd name="T4" fmla="*/ 0 w 21600"/>
              <a:gd name="T5" fmla="*/ 23810532 h 22840"/>
              <a:gd name="T6" fmla="*/ 0 60000 65536"/>
              <a:gd name="T7" fmla="*/ 0 60000 65536"/>
              <a:gd name="T8" fmla="*/ 0 60000 65536"/>
              <a:gd name="T9" fmla="*/ 0 w 21600"/>
              <a:gd name="T10" fmla="*/ 0 h 22840"/>
              <a:gd name="T11" fmla="*/ 21600 w 21600"/>
              <a:gd name="T12" fmla="*/ 22840 h 228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2840" fill="none" extrusionOk="0">
                <a:moveTo>
                  <a:pt x="2990" y="-1"/>
                </a:moveTo>
                <a:cubicBezTo>
                  <a:pt x="13660" y="1491"/>
                  <a:pt x="21600" y="10617"/>
                  <a:pt x="21600" y="21392"/>
                </a:cubicBezTo>
                <a:cubicBezTo>
                  <a:pt x="21600" y="21875"/>
                  <a:pt x="21583" y="22358"/>
                  <a:pt x="21551" y="22840"/>
                </a:cubicBezTo>
              </a:path>
              <a:path w="21600" h="22840" stroke="0" extrusionOk="0">
                <a:moveTo>
                  <a:pt x="2990" y="-1"/>
                </a:moveTo>
                <a:cubicBezTo>
                  <a:pt x="13660" y="1491"/>
                  <a:pt x="21600" y="10617"/>
                  <a:pt x="21600" y="21392"/>
                </a:cubicBezTo>
                <a:cubicBezTo>
                  <a:pt x="21600" y="21875"/>
                  <a:pt x="21583" y="22358"/>
                  <a:pt x="21551" y="22840"/>
                </a:cubicBezTo>
                <a:lnTo>
                  <a:pt x="0" y="21392"/>
                </a:lnTo>
                <a:lnTo>
                  <a:pt x="2990" y="-1"/>
                </a:lnTo>
                <a:close/>
              </a:path>
            </a:pathLst>
          </a:custGeom>
          <a:noFill/>
          <a:ln w="19050" cap="sq">
            <a:solidFill>
              <a:schemeClr val="accent4">
                <a:lumMod val="95000"/>
                <a:lumOff val="5000"/>
              </a:schemeClr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accent4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7649" name="Oval 77"/>
          <p:cNvSpPr>
            <a:spLocks noChangeArrowheads="1"/>
          </p:cNvSpPr>
          <p:nvPr/>
        </p:nvSpPr>
        <p:spPr bwMode="auto">
          <a:xfrm>
            <a:off x="3959225" y="2060575"/>
            <a:ext cx="792163" cy="503238"/>
          </a:xfrm>
          <a:prstGeom prst="ellipse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b="1">
                <a:solidFill>
                  <a:schemeClr val="accent4">
                    <a:lumMod val="95000"/>
                    <a:lumOff val="5000"/>
                  </a:schemeClr>
                </a:solidFill>
                <a:ea typeface="宋体" pitchFamily="2" charset="-122"/>
              </a:rPr>
              <a:t>0000</a:t>
            </a:r>
          </a:p>
        </p:txBody>
      </p:sp>
      <p:sp>
        <p:nvSpPr>
          <p:cNvPr id="277582" name="Arc 78"/>
          <p:cNvSpPr>
            <a:spLocks/>
          </p:cNvSpPr>
          <p:nvPr/>
        </p:nvSpPr>
        <p:spPr bwMode="auto">
          <a:xfrm>
            <a:off x="4530725" y="2062163"/>
            <a:ext cx="652463" cy="501650"/>
          </a:xfrm>
          <a:custGeom>
            <a:avLst/>
            <a:gdLst>
              <a:gd name="T0" fmla="*/ 150054 w 21767"/>
              <a:gd name="T1" fmla="*/ 0 h 43200"/>
              <a:gd name="T2" fmla="*/ 0 w 21767"/>
              <a:gd name="T3" fmla="*/ 5825154 h 43200"/>
              <a:gd name="T4" fmla="*/ 150054 w 21767"/>
              <a:gd name="T5" fmla="*/ 2912647 h 43200"/>
              <a:gd name="T6" fmla="*/ 0 60000 65536"/>
              <a:gd name="T7" fmla="*/ 0 60000 65536"/>
              <a:gd name="T8" fmla="*/ 0 60000 65536"/>
              <a:gd name="T9" fmla="*/ 0 w 21767"/>
              <a:gd name="T10" fmla="*/ 0 h 43200"/>
              <a:gd name="T11" fmla="*/ 21767 w 21767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67" h="43200" fill="none" extrusionOk="0">
                <a:moveTo>
                  <a:pt x="167" y="0"/>
                </a:moveTo>
                <a:cubicBezTo>
                  <a:pt x="12096" y="0"/>
                  <a:pt x="21767" y="9670"/>
                  <a:pt x="21767" y="21600"/>
                </a:cubicBezTo>
                <a:cubicBezTo>
                  <a:pt x="21767" y="33529"/>
                  <a:pt x="12096" y="43200"/>
                  <a:pt x="167" y="43200"/>
                </a:cubicBezTo>
                <a:cubicBezTo>
                  <a:pt x="111" y="43200"/>
                  <a:pt x="55" y="43199"/>
                  <a:pt x="-1" y="43199"/>
                </a:cubicBezTo>
              </a:path>
              <a:path w="21767" h="43200" stroke="0" extrusionOk="0">
                <a:moveTo>
                  <a:pt x="167" y="0"/>
                </a:moveTo>
                <a:cubicBezTo>
                  <a:pt x="12096" y="0"/>
                  <a:pt x="21767" y="9670"/>
                  <a:pt x="21767" y="21600"/>
                </a:cubicBezTo>
                <a:cubicBezTo>
                  <a:pt x="21767" y="33529"/>
                  <a:pt x="12096" y="43200"/>
                  <a:pt x="167" y="43200"/>
                </a:cubicBezTo>
                <a:cubicBezTo>
                  <a:pt x="111" y="43200"/>
                  <a:pt x="55" y="43199"/>
                  <a:pt x="-1" y="43199"/>
                </a:cubicBezTo>
                <a:lnTo>
                  <a:pt x="167" y="21600"/>
                </a:lnTo>
                <a:lnTo>
                  <a:pt x="167" y="0"/>
                </a:lnTo>
                <a:close/>
              </a:path>
            </a:pathLst>
          </a:custGeom>
          <a:noFill/>
          <a:ln w="19050" cap="sq">
            <a:solidFill>
              <a:schemeClr val="accent4">
                <a:lumMod val="95000"/>
                <a:lumOff val="5000"/>
              </a:schemeClr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accent4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7651" name="Oval 80"/>
          <p:cNvSpPr>
            <a:spLocks noChangeArrowheads="1"/>
          </p:cNvSpPr>
          <p:nvPr/>
        </p:nvSpPr>
        <p:spPr bwMode="auto">
          <a:xfrm>
            <a:off x="7704138" y="5662613"/>
            <a:ext cx="792162" cy="503237"/>
          </a:xfrm>
          <a:prstGeom prst="ellipse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b="1">
                <a:solidFill>
                  <a:schemeClr val="accent4">
                    <a:lumMod val="95000"/>
                    <a:lumOff val="5000"/>
                  </a:schemeClr>
                </a:solidFill>
                <a:ea typeface="宋体" pitchFamily="2" charset="-122"/>
              </a:rPr>
              <a:t>1111</a:t>
            </a:r>
          </a:p>
        </p:txBody>
      </p:sp>
      <p:sp>
        <p:nvSpPr>
          <p:cNvPr id="277585" name="Arc 81"/>
          <p:cNvSpPr>
            <a:spLocks/>
          </p:cNvSpPr>
          <p:nvPr/>
        </p:nvSpPr>
        <p:spPr bwMode="auto">
          <a:xfrm>
            <a:off x="8280400" y="5662613"/>
            <a:ext cx="652463" cy="501650"/>
          </a:xfrm>
          <a:custGeom>
            <a:avLst/>
            <a:gdLst>
              <a:gd name="T0" fmla="*/ 150054 w 21767"/>
              <a:gd name="T1" fmla="*/ 0 h 43200"/>
              <a:gd name="T2" fmla="*/ 0 w 21767"/>
              <a:gd name="T3" fmla="*/ 5825154 h 43200"/>
              <a:gd name="T4" fmla="*/ 150054 w 21767"/>
              <a:gd name="T5" fmla="*/ 2912647 h 43200"/>
              <a:gd name="T6" fmla="*/ 0 60000 65536"/>
              <a:gd name="T7" fmla="*/ 0 60000 65536"/>
              <a:gd name="T8" fmla="*/ 0 60000 65536"/>
              <a:gd name="T9" fmla="*/ 0 w 21767"/>
              <a:gd name="T10" fmla="*/ 0 h 43200"/>
              <a:gd name="T11" fmla="*/ 21767 w 21767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67" h="43200" fill="none" extrusionOk="0">
                <a:moveTo>
                  <a:pt x="167" y="0"/>
                </a:moveTo>
                <a:cubicBezTo>
                  <a:pt x="12096" y="0"/>
                  <a:pt x="21767" y="9670"/>
                  <a:pt x="21767" y="21600"/>
                </a:cubicBezTo>
                <a:cubicBezTo>
                  <a:pt x="21767" y="33529"/>
                  <a:pt x="12096" y="43200"/>
                  <a:pt x="167" y="43200"/>
                </a:cubicBezTo>
                <a:cubicBezTo>
                  <a:pt x="111" y="43200"/>
                  <a:pt x="55" y="43199"/>
                  <a:pt x="-1" y="43199"/>
                </a:cubicBezTo>
              </a:path>
              <a:path w="21767" h="43200" stroke="0" extrusionOk="0">
                <a:moveTo>
                  <a:pt x="167" y="0"/>
                </a:moveTo>
                <a:cubicBezTo>
                  <a:pt x="12096" y="0"/>
                  <a:pt x="21767" y="9670"/>
                  <a:pt x="21767" y="21600"/>
                </a:cubicBezTo>
                <a:cubicBezTo>
                  <a:pt x="21767" y="33529"/>
                  <a:pt x="12096" y="43200"/>
                  <a:pt x="167" y="43200"/>
                </a:cubicBezTo>
                <a:cubicBezTo>
                  <a:pt x="111" y="43200"/>
                  <a:pt x="55" y="43199"/>
                  <a:pt x="-1" y="43199"/>
                </a:cubicBezTo>
                <a:lnTo>
                  <a:pt x="167" y="21600"/>
                </a:lnTo>
                <a:lnTo>
                  <a:pt x="167" y="0"/>
                </a:lnTo>
                <a:close/>
              </a:path>
            </a:pathLst>
          </a:custGeom>
          <a:noFill/>
          <a:ln w="19050" cap="sq">
            <a:solidFill>
              <a:schemeClr val="accent4">
                <a:lumMod val="95000"/>
                <a:lumOff val="5000"/>
              </a:schemeClr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accent4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67653" name="Group 93"/>
          <p:cNvGrpSpPr>
            <a:grpSpLocks/>
          </p:cNvGrpSpPr>
          <p:nvPr/>
        </p:nvGrpSpPr>
        <p:grpSpPr bwMode="auto">
          <a:xfrm>
            <a:off x="5508625" y="1736725"/>
            <a:ext cx="2376488" cy="1511300"/>
            <a:chOff x="4127" y="867"/>
            <a:chExt cx="1497" cy="952"/>
          </a:xfrm>
        </p:grpSpPr>
        <p:sp>
          <p:nvSpPr>
            <p:cNvPr id="67704" name="Oval 85"/>
            <p:cNvSpPr>
              <a:spLocks noChangeArrowheads="1"/>
            </p:cNvSpPr>
            <p:nvPr/>
          </p:nvSpPr>
          <p:spPr bwMode="auto">
            <a:xfrm>
              <a:off x="4127" y="867"/>
              <a:ext cx="499" cy="317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solidFill>
                    <a:schemeClr val="accent2"/>
                  </a:solidFill>
                  <a:ea typeface="宋体" pitchFamily="2" charset="-122"/>
                </a:rPr>
                <a:t>0001</a:t>
              </a:r>
            </a:p>
          </p:txBody>
        </p:sp>
        <p:sp>
          <p:nvSpPr>
            <p:cNvPr id="67705" name="Oval 86"/>
            <p:cNvSpPr>
              <a:spLocks noChangeArrowheads="1"/>
            </p:cNvSpPr>
            <p:nvPr/>
          </p:nvSpPr>
          <p:spPr bwMode="auto">
            <a:xfrm>
              <a:off x="5125" y="867"/>
              <a:ext cx="499" cy="317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solidFill>
                    <a:schemeClr val="accent2"/>
                  </a:solidFill>
                  <a:ea typeface="宋体" pitchFamily="2" charset="-122"/>
                </a:rPr>
                <a:t>0010</a:t>
              </a:r>
            </a:p>
          </p:txBody>
        </p:sp>
        <p:sp>
          <p:nvSpPr>
            <p:cNvPr id="67706" name="Oval 87"/>
            <p:cNvSpPr>
              <a:spLocks noChangeArrowheads="1"/>
            </p:cNvSpPr>
            <p:nvPr/>
          </p:nvSpPr>
          <p:spPr bwMode="auto">
            <a:xfrm>
              <a:off x="5125" y="1480"/>
              <a:ext cx="499" cy="317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solidFill>
                    <a:schemeClr val="accent2"/>
                  </a:solidFill>
                  <a:ea typeface="宋体" pitchFamily="2" charset="-122"/>
                </a:rPr>
                <a:t>0100</a:t>
              </a:r>
            </a:p>
          </p:txBody>
        </p:sp>
        <p:sp>
          <p:nvSpPr>
            <p:cNvPr id="67707" name="Oval 88"/>
            <p:cNvSpPr>
              <a:spLocks noChangeArrowheads="1"/>
            </p:cNvSpPr>
            <p:nvPr/>
          </p:nvSpPr>
          <p:spPr bwMode="auto">
            <a:xfrm>
              <a:off x="4127" y="1502"/>
              <a:ext cx="499" cy="317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solidFill>
                    <a:schemeClr val="accent2"/>
                  </a:solidFill>
                  <a:ea typeface="宋体" pitchFamily="2" charset="-122"/>
                </a:rPr>
                <a:t>1000</a:t>
              </a:r>
            </a:p>
          </p:txBody>
        </p:sp>
        <p:sp>
          <p:nvSpPr>
            <p:cNvPr id="67708" name="Line 89"/>
            <p:cNvSpPr>
              <a:spLocks noChangeShapeType="1"/>
            </p:cNvSpPr>
            <p:nvPr/>
          </p:nvSpPr>
          <p:spPr bwMode="auto">
            <a:xfrm>
              <a:off x="4626" y="1048"/>
              <a:ext cx="499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67709" name="Line 90"/>
            <p:cNvSpPr>
              <a:spLocks noChangeShapeType="1"/>
            </p:cNvSpPr>
            <p:nvPr/>
          </p:nvSpPr>
          <p:spPr bwMode="auto">
            <a:xfrm>
              <a:off x="5397" y="1184"/>
              <a:ext cx="0" cy="29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67710" name="Line 91"/>
            <p:cNvSpPr>
              <a:spLocks noChangeShapeType="1"/>
            </p:cNvSpPr>
            <p:nvPr/>
          </p:nvSpPr>
          <p:spPr bwMode="auto">
            <a:xfrm flipH="1">
              <a:off x="4626" y="1638"/>
              <a:ext cx="499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67711" name="Line 92"/>
            <p:cNvSpPr>
              <a:spLocks noChangeShapeType="1"/>
            </p:cNvSpPr>
            <p:nvPr/>
          </p:nvSpPr>
          <p:spPr bwMode="auto">
            <a:xfrm flipH="1" flipV="1">
              <a:off x="4399" y="1184"/>
              <a:ext cx="1" cy="29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277598" name="Freeform 94"/>
          <p:cNvSpPr>
            <a:spLocks/>
          </p:cNvSpPr>
          <p:nvPr/>
        </p:nvSpPr>
        <p:spPr bwMode="auto">
          <a:xfrm>
            <a:off x="5724525" y="3249613"/>
            <a:ext cx="252413" cy="1295400"/>
          </a:xfrm>
          <a:custGeom>
            <a:avLst/>
            <a:gdLst>
              <a:gd name="T0" fmla="*/ 0 w 159"/>
              <a:gd name="T1" fmla="*/ 2056447678 h 816"/>
              <a:gd name="T2" fmla="*/ 342741897 w 159"/>
              <a:gd name="T3" fmla="*/ 912296686 h 816"/>
              <a:gd name="T4" fmla="*/ 342741897 w 159"/>
              <a:gd name="T5" fmla="*/ 0 h 816"/>
              <a:gd name="T6" fmla="*/ 0 60000 65536"/>
              <a:gd name="T7" fmla="*/ 0 60000 65536"/>
              <a:gd name="T8" fmla="*/ 0 60000 65536"/>
              <a:gd name="T9" fmla="*/ 0 w 159"/>
              <a:gd name="T10" fmla="*/ 0 h 816"/>
              <a:gd name="T11" fmla="*/ 159 w 159"/>
              <a:gd name="T12" fmla="*/ 816 h 8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9" h="816">
                <a:moveTo>
                  <a:pt x="0" y="816"/>
                </a:moveTo>
                <a:cubicBezTo>
                  <a:pt x="56" y="657"/>
                  <a:pt x="113" y="498"/>
                  <a:pt x="136" y="362"/>
                </a:cubicBezTo>
                <a:cubicBezTo>
                  <a:pt x="159" y="226"/>
                  <a:pt x="147" y="113"/>
                  <a:pt x="136" y="0"/>
                </a:cubicBezTo>
              </a:path>
            </a:pathLst>
          </a:custGeom>
          <a:noFill/>
          <a:ln w="28575" cap="sq" cmpd="sng">
            <a:solidFill>
              <a:srgbClr val="B204C4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7599" name="Line 95"/>
          <p:cNvSpPr>
            <a:spLocks noChangeShapeType="1"/>
          </p:cNvSpPr>
          <p:nvPr/>
        </p:nvSpPr>
        <p:spPr bwMode="auto">
          <a:xfrm flipH="1">
            <a:off x="4392613" y="4545013"/>
            <a:ext cx="539750" cy="0"/>
          </a:xfrm>
          <a:prstGeom prst="line">
            <a:avLst/>
          </a:prstGeom>
          <a:noFill/>
          <a:ln w="19050" cap="sq">
            <a:solidFill>
              <a:schemeClr val="accent4">
                <a:lumMod val="95000"/>
                <a:lumOff val="5000"/>
              </a:schemeClr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chemeClr val="accent4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7602" name="Freeform 98"/>
          <p:cNvSpPr>
            <a:spLocks/>
          </p:cNvSpPr>
          <p:nvPr/>
        </p:nvSpPr>
        <p:spPr bwMode="auto">
          <a:xfrm>
            <a:off x="4032250" y="1952625"/>
            <a:ext cx="4325938" cy="3181350"/>
          </a:xfrm>
          <a:custGeom>
            <a:avLst/>
            <a:gdLst>
              <a:gd name="T0" fmla="*/ 0 w 2725"/>
              <a:gd name="T1" fmla="*/ 2147483647 h 2004"/>
              <a:gd name="T2" fmla="*/ 2147483647 w 2725"/>
              <a:gd name="T3" fmla="*/ 2147483647 h 2004"/>
              <a:gd name="T4" fmla="*/ 2147483647 w 2725"/>
              <a:gd name="T5" fmla="*/ 2147483647 h 2004"/>
              <a:gd name="T6" fmla="*/ 2147483647 w 2725"/>
              <a:gd name="T7" fmla="*/ 2114412166 h 2004"/>
              <a:gd name="T8" fmla="*/ 2147483647 w 2725"/>
              <a:gd name="T9" fmla="*/ 2114412166 h 2004"/>
              <a:gd name="T10" fmla="*/ 2147483647 w 2725"/>
              <a:gd name="T11" fmla="*/ 743446905 h 2004"/>
              <a:gd name="T12" fmla="*/ 2147483647 w 2725"/>
              <a:gd name="T13" fmla="*/ 0 h 200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25"/>
              <a:gd name="T22" fmla="*/ 0 h 2004"/>
              <a:gd name="T23" fmla="*/ 2725 w 2725"/>
              <a:gd name="T24" fmla="*/ 2004 h 200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25" h="2004">
                <a:moveTo>
                  <a:pt x="0" y="1815"/>
                </a:moveTo>
                <a:cubicBezTo>
                  <a:pt x="415" y="1909"/>
                  <a:pt x="831" y="2004"/>
                  <a:pt x="1043" y="1928"/>
                </a:cubicBezTo>
                <a:cubicBezTo>
                  <a:pt x="1255" y="1852"/>
                  <a:pt x="1198" y="1542"/>
                  <a:pt x="1270" y="1361"/>
                </a:cubicBezTo>
                <a:cubicBezTo>
                  <a:pt x="1342" y="1180"/>
                  <a:pt x="1262" y="926"/>
                  <a:pt x="1474" y="839"/>
                </a:cubicBezTo>
                <a:cubicBezTo>
                  <a:pt x="1686" y="752"/>
                  <a:pt x="2355" y="930"/>
                  <a:pt x="2540" y="839"/>
                </a:cubicBezTo>
                <a:cubicBezTo>
                  <a:pt x="2725" y="748"/>
                  <a:pt x="2608" y="435"/>
                  <a:pt x="2585" y="295"/>
                </a:cubicBezTo>
                <a:cubicBezTo>
                  <a:pt x="2562" y="155"/>
                  <a:pt x="2483" y="77"/>
                  <a:pt x="2404" y="0"/>
                </a:cubicBezTo>
              </a:path>
            </a:pathLst>
          </a:custGeom>
          <a:noFill/>
          <a:ln w="28575" cap="sq" cmpd="sng">
            <a:solidFill>
              <a:srgbClr val="B204C4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7604" name="Freeform 100"/>
          <p:cNvSpPr>
            <a:spLocks/>
          </p:cNvSpPr>
          <p:nvPr/>
        </p:nvSpPr>
        <p:spPr bwMode="auto">
          <a:xfrm>
            <a:off x="5724525" y="3105150"/>
            <a:ext cx="1403350" cy="2376488"/>
          </a:xfrm>
          <a:custGeom>
            <a:avLst/>
            <a:gdLst>
              <a:gd name="T0" fmla="*/ 0 w 884"/>
              <a:gd name="T1" fmla="*/ 2147483647 h 1497"/>
              <a:gd name="T2" fmla="*/ 914817657 w 884"/>
              <a:gd name="T3" fmla="*/ 1771671226 h 1497"/>
              <a:gd name="T4" fmla="*/ 970261079 w 884"/>
              <a:gd name="T5" fmla="*/ 514112014 h 1497"/>
              <a:gd name="T6" fmla="*/ 2147483647 w 884"/>
              <a:gd name="T7" fmla="*/ 0 h 1497"/>
              <a:gd name="T8" fmla="*/ 0 60000 65536"/>
              <a:gd name="T9" fmla="*/ 0 60000 65536"/>
              <a:gd name="T10" fmla="*/ 0 60000 65536"/>
              <a:gd name="T11" fmla="*/ 0 60000 65536"/>
              <a:gd name="T12" fmla="*/ 0 w 884"/>
              <a:gd name="T13" fmla="*/ 0 h 1497"/>
              <a:gd name="T14" fmla="*/ 884 w 884"/>
              <a:gd name="T15" fmla="*/ 1497 h 14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84" h="1497">
                <a:moveTo>
                  <a:pt x="0" y="1497"/>
                </a:moveTo>
                <a:cubicBezTo>
                  <a:pt x="149" y="1207"/>
                  <a:pt x="299" y="918"/>
                  <a:pt x="363" y="703"/>
                </a:cubicBezTo>
                <a:cubicBezTo>
                  <a:pt x="427" y="488"/>
                  <a:pt x="298" y="321"/>
                  <a:pt x="385" y="204"/>
                </a:cubicBezTo>
                <a:cubicBezTo>
                  <a:pt x="472" y="87"/>
                  <a:pt x="678" y="43"/>
                  <a:pt x="884" y="0"/>
                </a:cubicBezTo>
              </a:path>
            </a:pathLst>
          </a:custGeom>
          <a:noFill/>
          <a:ln w="28575" cap="sq" cmpd="sng">
            <a:solidFill>
              <a:srgbClr val="009900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7605" name="Freeform 101"/>
          <p:cNvSpPr>
            <a:spLocks/>
          </p:cNvSpPr>
          <p:nvPr/>
        </p:nvSpPr>
        <p:spPr bwMode="auto">
          <a:xfrm>
            <a:off x="4427538" y="1892300"/>
            <a:ext cx="1116012" cy="168275"/>
          </a:xfrm>
          <a:custGeom>
            <a:avLst/>
            <a:gdLst>
              <a:gd name="T0" fmla="*/ 0 w 703"/>
              <a:gd name="T1" fmla="*/ 267136585 h 106"/>
              <a:gd name="T2" fmla="*/ 1144150424 w 703"/>
              <a:gd name="T3" fmla="*/ 37803139 h 106"/>
              <a:gd name="T4" fmla="*/ 1771668435 w 703"/>
              <a:gd name="T5" fmla="*/ 37803139 h 106"/>
              <a:gd name="T6" fmla="*/ 0 60000 65536"/>
              <a:gd name="T7" fmla="*/ 0 60000 65536"/>
              <a:gd name="T8" fmla="*/ 0 60000 65536"/>
              <a:gd name="T9" fmla="*/ 0 w 703"/>
              <a:gd name="T10" fmla="*/ 0 h 106"/>
              <a:gd name="T11" fmla="*/ 703 w 703"/>
              <a:gd name="T12" fmla="*/ 106 h 10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03" h="106">
                <a:moveTo>
                  <a:pt x="0" y="106"/>
                </a:moveTo>
                <a:cubicBezTo>
                  <a:pt x="168" y="68"/>
                  <a:pt x="337" y="30"/>
                  <a:pt x="454" y="15"/>
                </a:cubicBezTo>
                <a:cubicBezTo>
                  <a:pt x="571" y="0"/>
                  <a:pt x="637" y="7"/>
                  <a:pt x="703" y="15"/>
                </a:cubicBezTo>
              </a:path>
            </a:pathLst>
          </a:custGeom>
          <a:noFill/>
          <a:ln w="28575" cap="sq" cmpd="sng">
            <a:solidFill>
              <a:srgbClr val="C5039B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7606" name="Freeform 102"/>
          <p:cNvSpPr>
            <a:spLocks/>
          </p:cNvSpPr>
          <p:nvPr/>
        </p:nvSpPr>
        <p:spPr bwMode="auto">
          <a:xfrm>
            <a:off x="5616575" y="3897313"/>
            <a:ext cx="2519363" cy="827087"/>
          </a:xfrm>
          <a:custGeom>
            <a:avLst/>
            <a:gdLst>
              <a:gd name="T0" fmla="*/ 2147483647 w 1587"/>
              <a:gd name="T1" fmla="*/ 0 h 521"/>
              <a:gd name="T2" fmla="*/ 1542335853 w 1587"/>
              <a:gd name="T3" fmla="*/ 1028223043 h 521"/>
              <a:gd name="T4" fmla="*/ 0 w 1587"/>
              <a:gd name="T5" fmla="*/ 1312999600 h 521"/>
              <a:gd name="T6" fmla="*/ 0 60000 65536"/>
              <a:gd name="T7" fmla="*/ 0 60000 65536"/>
              <a:gd name="T8" fmla="*/ 0 60000 65536"/>
              <a:gd name="T9" fmla="*/ 0 w 1587"/>
              <a:gd name="T10" fmla="*/ 0 h 521"/>
              <a:gd name="T11" fmla="*/ 1587 w 1587"/>
              <a:gd name="T12" fmla="*/ 521 h 52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7" h="521">
                <a:moveTo>
                  <a:pt x="1587" y="0"/>
                </a:moveTo>
                <a:cubicBezTo>
                  <a:pt x="1231" y="160"/>
                  <a:pt x="876" y="321"/>
                  <a:pt x="612" y="408"/>
                </a:cubicBezTo>
                <a:cubicBezTo>
                  <a:pt x="348" y="495"/>
                  <a:pt x="174" y="508"/>
                  <a:pt x="0" y="521"/>
                </a:cubicBezTo>
              </a:path>
            </a:pathLst>
          </a:custGeom>
          <a:noFill/>
          <a:ln w="28575" cap="sq" cmpd="sng">
            <a:solidFill>
              <a:srgbClr val="009900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7607" name="Freeform 103"/>
          <p:cNvSpPr>
            <a:spLocks/>
          </p:cNvSpPr>
          <p:nvPr/>
        </p:nvSpPr>
        <p:spPr bwMode="auto">
          <a:xfrm>
            <a:off x="5976938" y="5192713"/>
            <a:ext cx="2159000" cy="515937"/>
          </a:xfrm>
          <a:custGeom>
            <a:avLst/>
            <a:gdLst>
              <a:gd name="T0" fmla="*/ 2147483647 w 1360"/>
              <a:gd name="T1" fmla="*/ 0 h 325"/>
              <a:gd name="T2" fmla="*/ 1428929271 w 1360"/>
              <a:gd name="T3" fmla="*/ 685481777 h 325"/>
              <a:gd name="T4" fmla="*/ 0 w 1360"/>
              <a:gd name="T5" fmla="*/ 801408808 h 325"/>
              <a:gd name="T6" fmla="*/ 0 60000 65536"/>
              <a:gd name="T7" fmla="*/ 0 60000 65536"/>
              <a:gd name="T8" fmla="*/ 0 60000 65536"/>
              <a:gd name="T9" fmla="*/ 0 w 1360"/>
              <a:gd name="T10" fmla="*/ 0 h 325"/>
              <a:gd name="T11" fmla="*/ 1360 w 1360"/>
              <a:gd name="T12" fmla="*/ 325 h 32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60" h="325">
                <a:moveTo>
                  <a:pt x="1360" y="0"/>
                </a:moveTo>
                <a:cubicBezTo>
                  <a:pt x="1077" y="109"/>
                  <a:pt x="794" y="219"/>
                  <a:pt x="567" y="272"/>
                </a:cubicBezTo>
                <a:cubicBezTo>
                  <a:pt x="340" y="325"/>
                  <a:pt x="95" y="310"/>
                  <a:pt x="0" y="318"/>
                </a:cubicBezTo>
              </a:path>
            </a:pathLst>
          </a:custGeom>
          <a:noFill/>
          <a:ln w="28575" cap="sq" cmpd="sng">
            <a:solidFill>
              <a:srgbClr val="009900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7608" name="Freeform 104"/>
          <p:cNvSpPr>
            <a:spLocks/>
          </p:cNvSpPr>
          <p:nvPr/>
        </p:nvSpPr>
        <p:spPr bwMode="auto">
          <a:xfrm>
            <a:off x="5651500" y="3789363"/>
            <a:ext cx="828675" cy="1079500"/>
          </a:xfrm>
          <a:custGeom>
            <a:avLst/>
            <a:gdLst>
              <a:gd name="T0" fmla="*/ 1315521344 w 522"/>
              <a:gd name="T1" fmla="*/ 1713706428 h 680"/>
              <a:gd name="T2" fmla="*/ 0 w 522"/>
              <a:gd name="T3" fmla="*/ 0 h 680"/>
              <a:gd name="T4" fmla="*/ 0 60000 65536"/>
              <a:gd name="T5" fmla="*/ 0 60000 65536"/>
              <a:gd name="T6" fmla="*/ 0 w 522"/>
              <a:gd name="T7" fmla="*/ 0 h 680"/>
              <a:gd name="T8" fmla="*/ 522 w 522"/>
              <a:gd name="T9" fmla="*/ 680 h 6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22" h="680">
                <a:moveTo>
                  <a:pt x="522" y="680"/>
                </a:moveTo>
                <a:cubicBezTo>
                  <a:pt x="304" y="396"/>
                  <a:pt x="87" y="113"/>
                  <a:pt x="0" y="0"/>
                </a:cubicBezTo>
              </a:path>
            </a:pathLst>
          </a:custGeom>
          <a:noFill/>
          <a:ln w="28575" cap="sq" cmpd="sng">
            <a:solidFill>
              <a:srgbClr val="FF3300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277609" name="Group 105"/>
          <p:cNvGraphicFramePr>
            <a:graphicFrameLocks noGrp="1"/>
          </p:cNvGraphicFramePr>
          <p:nvPr/>
        </p:nvGraphicFramePr>
        <p:xfrm>
          <a:off x="1258888" y="4235450"/>
          <a:ext cx="1871662" cy="1828800"/>
        </p:xfrm>
        <a:graphic>
          <a:graphicData uri="http://schemas.openxmlformats.org/drawingml/2006/table">
            <a:tbl>
              <a:tblPr/>
              <a:tblGrid>
                <a:gridCol w="468312"/>
                <a:gridCol w="468313"/>
                <a:gridCol w="466725"/>
                <a:gridCol w="468312"/>
              </a:tblGrid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" name="Group 145"/>
          <p:cNvGrpSpPr>
            <a:grpSpLocks/>
          </p:cNvGrpSpPr>
          <p:nvPr/>
        </p:nvGrpSpPr>
        <p:grpSpPr bwMode="auto">
          <a:xfrm>
            <a:off x="142875" y="3443288"/>
            <a:ext cx="2986088" cy="2592387"/>
            <a:chOff x="90" y="2169"/>
            <a:chExt cx="1881" cy="1633"/>
          </a:xfrm>
        </p:grpSpPr>
        <p:sp>
          <p:nvSpPr>
            <p:cNvPr id="67692" name="Line 132"/>
            <p:cNvSpPr>
              <a:spLocks noChangeShapeType="1"/>
            </p:cNvSpPr>
            <p:nvPr/>
          </p:nvSpPr>
          <p:spPr bwMode="auto">
            <a:xfrm flipH="1" flipV="1">
              <a:off x="498" y="2374"/>
              <a:ext cx="295" cy="29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7693" name="Text Box 133"/>
            <p:cNvSpPr txBox="1">
              <a:spLocks noChangeArrowheads="1"/>
            </p:cNvSpPr>
            <p:nvPr/>
          </p:nvSpPr>
          <p:spPr bwMode="auto">
            <a:xfrm>
              <a:off x="272" y="2169"/>
              <a:ext cx="36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b="1"/>
                <a:t>D0</a:t>
              </a:r>
            </a:p>
          </p:txBody>
        </p:sp>
        <p:sp>
          <p:nvSpPr>
            <p:cNvPr id="67694" name="Text Box 134"/>
            <p:cNvSpPr txBox="1">
              <a:spLocks noChangeArrowheads="1"/>
            </p:cNvSpPr>
            <p:nvPr/>
          </p:nvSpPr>
          <p:spPr bwMode="auto">
            <a:xfrm>
              <a:off x="612" y="2260"/>
              <a:ext cx="54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Q3Q2</a:t>
              </a:r>
            </a:p>
          </p:txBody>
        </p:sp>
        <p:sp>
          <p:nvSpPr>
            <p:cNvPr id="67695" name="Text Box 135"/>
            <p:cNvSpPr txBox="1">
              <a:spLocks noChangeArrowheads="1"/>
            </p:cNvSpPr>
            <p:nvPr/>
          </p:nvSpPr>
          <p:spPr bwMode="auto">
            <a:xfrm>
              <a:off x="90" y="2419"/>
              <a:ext cx="56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Q1Q0</a:t>
              </a:r>
            </a:p>
          </p:txBody>
        </p:sp>
        <p:sp>
          <p:nvSpPr>
            <p:cNvPr id="67696" name="Text Box 136"/>
            <p:cNvSpPr txBox="1">
              <a:spLocks noChangeArrowheads="1"/>
            </p:cNvSpPr>
            <p:nvPr/>
          </p:nvSpPr>
          <p:spPr bwMode="auto">
            <a:xfrm>
              <a:off x="816" y="2464"/>
              <a:ext cx="2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/>
                <a:t>00</a:t>
              </a:r>
            </a:p>
          </p:txBody>
        </p:sp>
        <p:sp>
          <p:nvSpPr>
            <p:cNvPr id="67697" name="Text Box 137"/>
            <p:cNvSpPr txBox="1">
              <a:spLocks noChangeArrowheads="1"/>
            </p:cNvSpPr>
            <p:nvPr/>
          </p:nvSpPr>
          <p:spPr bwMode="auto">
            <a:xfrm>
              <a:off x="1110" y="2460"/>
              <a:ext cx="31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/>
                <a:t>01</a:t>
              </a:r>
            </a:p>
          </p:txBody>
        </p:sp>
        <p:sp>
          <p:nvSpPr>
            <p:cNvPr id="67698" name="Text Box 138"/>
            <p:cNvSpPr txBox="1">
              <a:spLocks noChangeArrowheads="1"/>
            </p:cNvSpPr>
            <p:nvPr/>
          </p:nvSpPr>
          <p:spPr bwMode="auto">
            <a:xfrm>
              <a:off x="1383" y="2460"/>
              <a:ext cx="31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/>
                <a:t>11</a:t>
              </a:r>
            </a:p>
          </p:txBody>
        </p:sp>
        <p:sp>
          <p:nvSpPr>
            <p:cNvPr id="67699" name="Text Box 139"/>
            <p:cNvSpPr txBox="1">
              <a:spLocks noChangeArrowheads="1"/>
            </p:cNvSpPr>
            <p:nvPr/>
          </p:nvSpPr>
          <p:spPr bwMode="auto">
            <a:xfrm>
              <a:off x="1677" y="2460"/>
              <a:ext cx="29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/>
                <a:t>10</a:t>
              </a:r>
            </a:p>
          </p:txBody>
        </p:sp>
        <p:sp>
          <p:nvSpPr>
            <p:cNvPr id="67700" name="Text Box 140"/>
            <p:cNvSpPr txBox="1">
              <a:spLocks noChangeArrowheads="1"/>
            </p:cNvSpPr>
            <p:nvPr/>
          </p:nvSpPr>
          <p:spPr bwMode="auto">
            <a:xfrm>
              <a:off x="521" y="2714"/>
              <a:ext cx="2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/>
                <a:t>00</a:t>
              </a:r>
            </a:p>
          </p:txBody>
        </p:sp>
        <p:sp>
          <p:nvSpPr>
            <p:cNvPr id="67701" name="Text Box 141"/>
            <p:cNvSpPr txBox="1">
              <a:spLocks noChangeArrowheads="1"/>
            </p:cNvSpPr>
            <p:nvPr/>
          </p:nvSpPr>
          <p:spPr bwMode="auto">
            <a:xfrm>
              <a:off x="521" y="3031"/>
              <a:ext cx="31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/>
                <a:t>01</a:t>
              </a:r>
            </a:p>
          </p:txBody>
        </p:sp>
        <p:sp>
          <p:nvSpPr>
            <p:cNvPr id="67702" name="Text Box 142"/>
            <p:cNvSpPr txBox="1">
              <a:spLocks noChangeArrowheads="1"/>
            </p:cNvSpPr>
            <p:nvPr/>
          </p:nvSpPr>
          <p:spPr bwMode="auto">
            <a:xfrm>
              <a:off x="521" y="3281"/>
              <a:ext cx="31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/>
                <a:t>11</a:t>
              </a:r>
            </a:p>
          </p:txBody>
        </p:sp>
        <p:sp>
          <p:nvSpPr>
            <p:cNvPr id="67703" name="Text Box 143"/>
            <p:cNvSpPr txBox="1">
              <a:spLocks noChangeArrowheads="1"/>
            </p:cNvSpPr>
            <p:nvPr/>
          </p:nvSpPr>
          <p:spPr bwMode="auto">
            <a:xfrm>
              <a:off x="521" y="3571"/>
              <a:ext cx="29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/>
                <a:t>10</a:t>
              </a:r>
            </a:p>
          </p:txBody>
        </p:sp>
      </p:grpSp>
      <p:sp>
        <p:nvSpPr>
          <p:cNvPr id="277648" name="Freeform 144"/>
          <p:cNvSpPr>
            <a:spLocks/>
          </p:cNvSpPr>
          <p:nvPr/>
        </p:nvSpPr>
        <p:spPr bwMode="auto">
          <a:xfrm>
            <a:off x="8496300" y="3897313"/>
            <a:ext cx="461963" cy="1979612"/>
          </a:xfrm>
          <a:custGeom>
            <a:avLst/>
            <a:gdLst>
              <a:gd name="T0" fmla="*/ 0 w 291"/>
              <a:gd name="T1" fmla="*/ 2147483647 h 1247"/>
              <a:gd name="T2" fmla="*/ 572076840 w 291"/>
              <a:gd name="T3" fmla="*/ 2147483647 h 1247"/>
              <a:gd name="T4" fmla="*/ 685483153 w 291"/>
              <a:gd name="T5" fmla="*/ 743445020 h 1247"/>
              <a:gd name="T6" fmla="*/ 284778738 w 291"/>
              <a:gd name="T7" fmla="*/ 0 h 1247"/>
              <a:gd name="T8" fmla="*/ 0 60000 65536"/>
              <a:gd name="T9" fmla="*/ 0 60000 65536"/>
              <a:gd name="T10" fmla="*/ 0 60000 65536"/>
              <a:gd name="T11" fmla="*/ 0 60000 65536"/>
              <a:gd name="T12" fmla="*/ 0 w 291"/>
              <a:gd name="T13" fmla="*/ 0 h 1247"/>
              <a:gd name="T14" fmla="*/ 291 w 291"/>
              <a:gd name="T15" fmla="*/ 1247 h 12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1" h="1247">
                <a:moveTo>
                  <a:pt x="0" y="1247"/>
                </a:moveTo>
                <a:cubicBezTo>
                  <a:pt x="91" y="1134"/>
                  <a:pt x="182" y="1021"/>
                  <a:pt x="227" y="862"/>
                </a:cubicBezTo>
                <a:cubicBezTo>
                  <a:pt x="272" y="703"/>
                  <a:pt x="291" y="439"/>
                  <a:pt x="272" y="295"/>
                </a:cubicBezTo>
                <a:cubicBezTo>
                  <a:pt x="253" y="151"/>
                  <a:pt x="183" y="75"/>
                  <a:pt x="113" y="0"/>
                </a:cubicBezTo>
              </a:path>
            </a:pathLst>
          </a:custGeom>
          <a:noFill/>
          <a:ln w="28575" cap="sq" cmpd="sng">
            <a:solidFill>
              <a:srgbClr val="A5002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7650" name="Text Box 146"/>
          <p:cNvSpPr txBox="1">
            <a:spLocks noChangeArrowheads="1"/>
          </p:cNvSpPr>
          <p:nvPr/>
        </p:nvSpPr>
        <p:spPr bwMode="auto">
          <a:xfrm>
            <a:off x="1692275" y="6200775"/>
            <a:ext cx="2592388" cy="396875"/>
          </a:xfrm>
          <a:prstGeom prst="rect">
            <a:avLst/>
          </a:prstGeom>
          <a:solidFill>
            <a:srgbClr val="FFFFCC"/>
          </a:solidFill>
          <a:ln w="12700" cap="sq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b="1"/>
              <a:t>D0=Q2’ ·Q1’ ·Q0’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77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77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7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77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77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7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77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77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77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77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77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7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77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77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77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77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77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77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77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77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77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77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77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1000"/>
                                        <p:tgtEl>
                                          <p:spTgt spid="277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1000"/>
                                        <p:tgtEl>
                                          <p:spTgt spid="277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27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65" grpId="0" animBg="1"/>
      <p:bldP spid="277572" grpId="0" animBg="1"/>
      <p:bldP spid="277573" grpId="0" animBg="1"/>
      <p:bldP spid="277574" grpId="0" animBg="1"/>
      <p:bldP spid="277579" grpId="0" animBg="1"/>
      <p:bldP spid="277582" grpId="0" animBg="1"/>
      <p:bldP spid="277585" grpId="0" animBg="1"/>
      <p:bldP spid="277598" grpId="0" animBg="1"/>
      <p:bldP spid="277599" grpId="0" animBg="1"/>
      <p:bldP spid="277602" grpId="0" animBg="1"/>
      <p:bldP spid="277604" grpId="0" animBg="1"/>
      <p:bldP spid="277605" grpId="0" animBg="1"/>
      <p:bldP spid="277606" grpId="0" animBg="1"/>
      <p:bldP spid="277607" grpId="0" animBg="1"/>
      <p:bldP spid="277608" grpId="0" animBg="1"/>
      <p:bldP spid="277648" grpId="0" animBg="1"/>
      <p:bldP spid="27765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A045134-E144-42BC-AE30-4B5A69FEEF7D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034886-8689-4287-9AC9-1EB6005B9261}" type="slidenum">
              <a:rPr lang="en-US" altLang="zh-CN"/>
              <a:pPr>
                <a:defRPr/>
              </a:pPr>
              <a:t>68</a:t>
            </a:fld>
            <a:endParaRPr lang="en-US" altLang="zh-CN"/>
          </a:p>
        </p:txBody>
      </p:sp>
      <p:sp>
        <p:nvSpPr>
          <p:cNvPr id="6861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Self-correcting ring counter</a:t>
            </a:r>
          </a:p>
        </p:txBody>
      </p:sp>
      <p:sp>
        <p:nvSpPr>
          <p:cNvPr id="6861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68413"/>
            <a:ext cx="4040188" cy="48577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mtClean="0"/>
              <a:t>Change the feedback circuit connected to D0.</a:t>
            </a:r>
          </a:p>
          <a:p>
            <a:pPr eaLnBrk="1" hangingPunct="1">
              <a:buFontTx/>
              <a:buNone/>
            </a:pPr>
            <a:r>
              <a:rPr lang="zh-CN" altLang="en-US" smtClean="0"/>
              <a:t>将环形计数器的低三位经或非门连到</a:t>
            </a:r>
            <a:r>
              <a:rPr lang="en-US" altLang="zh-CN" smtClean="0"/>
              <a:t>LIN</a:t>
            </a:r>
            <a:r>
              <a:rPr lang="zh-CN" altLang="en-US" smtClean="0"/>
              <a:t>端构成校正电路，即</a:t>
            </a:r>
            <a:r>
              <a:rPr lang="en-US" altLang="zh-CN" smtClean="0"/>
              <a:t>LIN=Q2’ </a:t>
            </a:r>
            <a:r>
              <a:rPr lang="en-US" altLang="en-US" sz="2400" smtClean="0"/>
              <a:t>·</a:t>
            </a:r>
            <a:r>
              <a:rPr lang="en-US" altLang="zh-CN" smtClean="0"/>
              <a:t>Q1’ </a:t>
            </a:r>
            <a:r>
              <a:rPr lang="en-US" altLang="en-US" sz="2400" smtClean="0"/>
              <a:t>·</a:t>
            </a:r>
            <a:r>
              <a:rPr lang="en-US" altLang="zh-CN" smtClean="0"/>
              <a:t>Q0’</a:t>
            </a:r>
            <a:r>
              <a:rPr lang="zh-CN" altLang="en-US" smtClean="0"/>
              <a:t>。</a:t>
            </a:r>
          </a:p>
          <a:p>
            <a:pPr eaLnBrk="1" hangingPunct="1">
              <a:buFontTx/>
              <a:buNone/>
            </a:pPr>
            <a:r>
              <a:rPr lang="en-US" altLang="zh-CN" smtClean="0"/>
              <a:t>So, it is a self-correcting ring counter.</a:t>
            </a:r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4643438" y="1268413"/>
            <a:ext cx="4500562" cy="3641725"/>
            <a:chOff x="2925" y="799"/>
            <a:chExt cx="2835" cy="2294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2925" y="799"/>
              <a:ext cx="2835" cy="2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26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" y="799"/>
              <a:ext cx="2838" cy="2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F77A20B-2469-4FC7-B48E-3A314289FBBB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6836F6-721A-4AC9-8895-C55020BF915E}" type="slidenum">
              <a:rPr lang="en-US" altLang="zh-CN"/>
              <a:pPr>
                <a:defRPr/>
              </a:pPr>
              <a:t>69</a:t>
            </a:fld>
            <a:endParaRPr lang="en-US" altLang="zh-CN"/>
          </a:p>
        </p:txBody>
      </p:sp>
      <p:sp>
        <p:nvSpPr>
          <p:cNvPr id="696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6963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68413"/>
            <a:ext cx="4040188" cy="4857750"/>
          </a:xfrm>
        </p:spPr>
        <p:txBody>
          <a:bodyPr/>
          <a:lstStyle/>
          <a:p>
            <a:pPr eaLnBrk="1" hangingPunct="1"/>
            <a:r>
              <a:rPr lang="en-US" altLang="zh-CN" sz="2400" smtClean="0"/>
              <a:t>If the ring counter adopt </a:t>
            </a:r>
            <a:r>
              <a:rPr lang="en-US" altLang="zh-CN" sz="2400" smtClean="0">
                <a:solidFill>
                  <a:srgbClr val="0000FF"/>
                </a:solidFill>
              </a:rPr>
              <a:t>active-low 1-out-of-n</a:t>
            </a:r>
            <a:r>
              <a:rPr lang="en-US" altLang="zh-CN" sz="2400" smtClean="0"/>
              <a:t> code, then the self-correcting circuit is a 3-input NAND gate which has Q0~Q3 input. 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476375" y="3500438"/>
            <a:ext cx="2447925" cy="2089150"/>
            <a:chOff x="3651" y="2205"/>
            <a:chExt cx="1542" cy="1316"/>
          </a:xfrm>
        </p:grpSpPr>
        <p:sp>
          <p:nvSpPr>
            <p:cNvPr id="69640" name="Oval 10"/>
            <p:cNvSpPr>
              <a:spLocks noChangeArrowheads="1"/>
            </p:cNvSpPr>
            <p:nvPr/>
          </p:nvSpPr>
          <p:spPr bwMode="auto">
            <a:xfrm>
              <a:off x="3651" y="2205"/>
              <a:ext cx="499" cy="4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solidFill>
                    <a:srgbClr val="993300"/>
                  </a:solidFill>
                  <a:ea typeface="宋体" pitchFamily="2" charset="-122"/>
                </a:rPr>
                <a:t>1110</a:t>
              </a:r>
            </a:p>
          </p:txBody>
        </p:sp>
        <p:sp>
          <p:nvSpPr>
            <p:cNvPr id="69641" name="Oval 11"/>
            <p:cNvSpPr>
              <a:spLocks noChangeArrowheads="1"/>
            </p:cNvSpPr>
            <p:nvPr/>
          </p:nvSpPr>
          <p:spPr bwMode="auto">
            <a:xfrm>
              <a:off x="4649" y="2205"/>
              <a:ext cx="499" cy="4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solidFill>
                    <a:srgbClr val="993300"/>
                  </a:solidFill>
                  <a:ea typeface="宋体" pitchFamily="2" charset="-122"/>
                </a:rPr>
                <a:t>1101</a:t>
              </a:r>
            </a:p>
          </p:txBody>
        </p:sp>
        <p:sp>
          <p:nvSpPr>
            <p:cNvPr id="69642" name="Oval 12"/>
            <p:cNvSpPr>
              <a:spLocks noChangeArrowheads="1"/>
            </p:cNvSpPr>
            <p:nvPr/>
          </p:nvSpPr>
          <p:spPr bwMode="auto">
            <a:xfrm>
              <a:off x="4694" y="3022"/>
              <a:ext cx="499" cy="4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solidFill>
                    <a:srgbClr val="993300"/>
                  </a:solidFill>
                  <a:ea typeface="宋体" pitchFamily="2" charset="-122"/>
                </a:rPr>
                <a:t>1011</a:t>
              </a:r>
            </a:p>
          </p:txBody>
        </p:sp>
        <p:sp>
          <p:nvSpPr>
            <p:cNvPr id="69643" name="Oval 13"/>
            <p:cNvSpPr>
              <a:spLocks noChangeArrowheads="1"/>
            </p:cNvSpPr>
            <p:nvPr/>
          </p:nvSpPr>
          <p:spPr bwMode="auto">
            <a:xfrm>
              <a:off x="3697" y="3022"/>
              <a:ext cx="499" cy="4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solidFill>
                    <a:srgbClr val="993300"/>
                  </a:solidFill>
                  <a:ea typeface="宋体" pitchFamily="2" charset="-122"/>
                </a:rPr>
                <a:t>0111</a:t>
              </a:r>
            </a:p>
          </p:txBody>
        </p:sp>
        <p:sp>
          <p:nvSpPr>
            <p:cNvPr id="69644" name="Line 14"/>
            <p:cNvSpPr>
              <a:spLocks noChangeShapeType="1"/>
            </p:cNvSpPr>
            <p:nvPr/>
          </p:nvSpPr>
          <p:spPr bwMode="auto">
            <a:xfrm>
              <a:off x="4150" y="2432"/>
              <a:ext cx="4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45" name="Line 15"/>
            <p:cNvSpPr>
              <a:spLocks noChangeShapeType="1"/>
            </p:cNvSpPr>
            <p:nvPr/>
          </p:nvSpPr>
          <p:spPr bwMode="auto">
            <a:xfrm>
              <a:off x="4921" y="2704"/>
              <a:ext cx="0" cy="31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46" name="Line 16"/>
            <p:cNvSpPr>
              <a:spLocks noChangeShapeType="1"/>
            </p:cNvSpPr>
            <p:nvPr/>
          </p:nvSpPr>
          <p:spPr bwMode="auto">
            <a:xfrm flipH="1">
              <a:off x="4195" y="3294"/>
              <a:ext cx="4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47" name="Line 17"/>
            <p:cNvSpPr>
              <a:spLocks noChangeShapeType="1"/>
            </p:cNvSpPr>
            <p:nvPr/>
          </p:nvSpPr>
          <p:spPr bwMode="auto">
            <a:xfrm flipV="1">
              <a:off x="3923" y="2704"/>
              <a:ext cx="0" cy="31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69639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50" y="1268413"/>
            <a:ext cx="4464050" cy="370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1AC306D-C5D8-4B76-98F3-403E41467171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2FA50-57F5-4AE4-B01F-82FE9D45039C}" type="slidenum">
              <a:rPr lang="en-US" altLang="zh-CN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447800"/>
          </a:xfrm>
        </p:spPr>
        <p:txBody>
          <a:bodyPr/>
          <a:lstStyle/>
          <a:p>
            <a:pPr eaLnBrk="1" hangingPunct="1"/>
            <a:r>
              <a:rPr lang="en-US" altLang="zh-CN" smtClean="0"/>
              <a:t>PLDs</a:t>
            </a:r>
            <a:br>
              <a:rPr lang="en-US" altLang="zh-CN" smtClean="0"/>
            </a:br>
            <a:endParaRPr lang="en-US" altLang="zh-CN" smtClean="0"/>
          </a:p>
        </p:txBody>
      </p:sp>
      <p:sp>
        <p:nvSpPr>
          <p:cNvPr id="17413" name="Text Box 3"/>
          <p:cNvSpPr txBox="1">
            <a:spLocks noChangeArrowheads="1"/>
          </p:cNvSpPr>
          <p:nvPr/>
        </p:nvSpPr>
        <p:spPr bwMode="auto">
          <a:xfrm>
            <a:off x="762000" y="1143000"/>
            <a:ext cx="8153400" cy="520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kumimoji="0" lang="en-US" altLang="zh-CN" sz="2400" b="1" u="sng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16V8 </a:t>
            </a:r>
            <a:r>
              <a:rPr kumimoji="0" lang="en-US" altLang="zh-CN" sz="2400" b="1">
                <a:latin typeface="Times New Roman" pitchFamily="18" charset="0"/>
                <a:ea typeface="宋体" pitchFamily="2" charset="-122"/>
              </a:rPr>
              <a:t>  (20 Pins)  </a:t>
            </a:r>
          </a:p>
          <a:p>
            <a:pPr>
              <a:buFontTx/>
              <a:buChar char="•"/>
            </a:pPr>
            <a:r>
              <a:rPr kumimoji="0" lang="en-US" altLang="zh-CN" sz="2400" b="1">
                <a:latin typeface="Times New Roman" pitchFamily="18" charset="0"/>
                <a:ea typeface="宋体" pitchFamily="2" charset="-122"/>
              </a:rPr>
              <a:t> can have 16 inputs (max) and/or 8 outputs (marcrocells)</a:t>
            </a:r>
          </a:p>
          <a:p>
            <a:pPr>
              <a:buFontTx/>
              <a:buChar char="•"/>
            </a:pPr>
            <a:r>
              <a:rPr kumimoji="0" lang="en-US" altLang="zh-CN" sz="2400" b="1">
                <a:latin typeface="Times New Roman" pitchFamily="18" charset="0"/>
                <a:ea typeface="宋体" pitchFamily="2" charset="-122"/>
              </a:rPr>
              <a:t> has 32 inputs to each of the AND gates (product terms)</a:t>
            </a:r>
          </a:p>
          <a:p>
            <a:r>
              <a:rPr kumimoji="0" lang="en-US" altLang="zh-CN" sz="2400" b="1" u="sng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20V8   </a:t>
            </a:r>
            <a:r>
              <a:rPr kumimoji="0" lang="en-US" altLang="zh-CN" sz="2400" b="1">
                <a:latin typeface="Times New Roman" pitchFamily="18" charset="0"/>
                <a:ea typeface="宋体" pitchFamily="2" charset="-122"/>
              </a:rPr>
              <a:t>(24 pins)</a:t>
            </a:r>
          </a:p>
          <a:p>
            <a:pPr eaLnBrk="1" hangingPunct="1">
              <a:buFontTx/>
              <a:buChar char="•"/>
            </a:pPr>
            <a:r>
              <a:rPr kumimoji="0" lang="en-US" altLang="zh-CN" sz="2400" b="1">
                <a:latin typeface="Times New Roman" pitchFamily="18" charset="0"/>
                <a:ea typeface="宋体" pitchFamily="2" charset="-122"/>
              </a:rPr>
              <a:t>can have 20 inputs (max) and/or 8 outputs (marcrocells)</a:t>
            </a:r>
          </a:p>
          <a:p>
            <a:pPr eaLnBrk="1" hangingPunct="1">
              <a:buFontTx/>
              <a:buChar char="•"/>
            </a:pPr>
            <a:r>
              <a:rPr kumimoji="0" lang="en-US" altLang="zh-CN" sz="2400" b="1">
                <a:latin typeface="Times New Roman" pitchFamily="18" charset="0"/>
                <a:ea typeface="宋体" pitchFamily="2" charset="-122"/>
              </a:rPr>
              <a:t> has 40 inputs to each of the AND gates (product terms)</a:t>
            </a:r>
          </a:p>
          <a:p>
            <a:r>
              <a:rPr kumimoji="0" lang="en-US" altLang="zh-CN" sz="2400" b="1" u="sng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22V10</a:t>
            </a:r>
            <a:r>
              <a:rPr kumimoji="0" lang="en-US" altLang="zh-CN" sz="2400" b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  </a:t>
            </a:r>
            <a:r>
              <a:rPr kumimoji="0" lang="en-US" altLang="zh-CN" sz="2400" b="1">
                <a:latin typeface="Times New Roman" pitchFamily="18" charset="0"/>
                <a:ea typeface="宋体" pitchFamily="2" charset="-122"/>
              </a:rPr>
              <a:t> (24 pins)</a:t>
            </a:r>
          </a:p>
          <a:p>
            <a:pPr>
              <a:buFontTx/>
              <a:buChar char="•"/>
            </a:pPr>
            <a:r>
              <a:rPr kumimoji="0" lang="en-US" altLang="zh-CN" sz="2400" b="1">
                <a:latin typeface="Times New Roman" pitchFamily="18" charset="0"/>
                <a:ea typeface="宋体" pitchFamily="2" charset="-122"/>
              </a:rPr>
              <a:t> can have 22 inputs and/or 10 outputs (max)</a:t>
            </a:r>
          </a:p>
          <a:p>
            <a:pPr>
              <a:buFontTx/>
              <a:buChar char="•"/>
            </a:pPr>
            <a:r>
              <a:rPr kumimoji="0" lang="en-US" altLang="zh-CN" sz="2400" b="1">
                <a:latin typeface="Times New Roman" pitchFamily="18" charset="0"/>
                <a:ea typeface="宋体" pitchFamily="2" charset="-122"/>
              </a:rPr>
              <a:t> has 44 inputs to each of the AND gates </a:t>
            </a:r>
          </a:p>
          <a:p>
            <a:r>
              <a:rPr kumimoji="0" lang="en-US" altLang="zh-CN" sz="2400" b="1">
                <a:latin typeface="Times New Roman" pitchFamily="18" charset="0"/>
                <a:ea typeface="宋体" pitchFamily="2" charset="-122"/>
              </a:rPr>
              <a:t> </a:t>
            </a:r>
          </a:p>
          <a:p>
            <a:r>
              <a:rPr kumimoji="0" lang="en-US" altLang="zh-CN" sz="2400" b="1">
                <a:latin typeface="Times New Roman" pitchFamily="18" charset="0"/>
                <a:ea typeface="宋体" pitchFamily="2" charset="-122"/>
              </a:rPr>
              <a:t> It will be slower and will more wasted silicon space </a:t>
            </a:r>
          </a:p>
          <a:p>
            <a:endParaRPr kumimoji="0" lang="en-US" altLang="zh-CN" sz="2400" b="1" i="1">
              <a:latin typeface="Times New Roman" pitchFamily="18" charset="0"/>
              <a:ea typeface="宋体" pitchFamily="2" charset="-122"/>
            </a:endParaRPr>
          </a:p>
          <a:p>
            <a:r>
              <a:rPr kumimoji="0" lang="en-US" altLang="zh-CN" sz="2400" b="1" i="1">
                <a:latin typeface="Times New Roman" pitchFamily="18" charset="0"/>
                <a:ea typeface="宋体" pitchFamily="2" charset="-122"/>
              </a:rPr>
              <a:t>Solution?</a:t>
            </a:r>
            <a:r>
              <a:rPr kumimoji="0" lang="en-US" altLang="zh-CN" sz="2400" b="1">
                <a:latin typeface="Times New Roman" pitchFamily="18" charset="0"/>
                <a:ea typeface="宋体" pitchFamily="2" charset="-122"/>
              </a:rPr>
              <a:t> Use </a:t>
            </a:r>
            <a:r>
              <a:rPr kumimoji="0" lang="en-US" altLang="zh-CN" sz="2400" b="1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</a:rPr>
              <a:t>CPLDs</a:t>
            </a:r>
            <a:endParaRPr kumimoji="0" lang="en-US" altLang="zh-CN" sz="2400" b="1">
              <a:latin typeface="Times New Roman" pitchFamily="18" charset="0"/>
              <a:ea typeface="宋体" pitchFamily="2" charset="-122"/>
            </a:endParaRPr>
          </a:p>
          <a:p>
            <a:endParaRPr kumimoji="0" lang="en-US" altLang="zh-CN" sz="240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1D4BF41-7719-4AEC-9AEA-25E661686D11}" type="datetime1">
              <a:rPr lang="zh-CN" altLang="en-US"/>
              <a:pPr>
                <a:defRPr/>
              </a:pPr>
              <a:t>2018/6/6</a:t>
            </a:fld>
            <a:endParaRPr lang="en-US" altLang="zh-CN" dirty="0"/>
          </a:p>
        </p:txBody>
      </p:sp>
      <p:sp>
        <p:nvSpPr>
          <p:cNvPr id="1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F4DBD9-E571-4B94-9097-13C49D06EF51}" type="slidenum">
              <a:rPr lang="en-US" altLang="zh-CN"/>
              <a:pPr>
                <a:defRPr/>
              </a:pPr>
              <a:t>70</a:t>
            </a:fld>
            <a:endParaRPr lang="en-US" altLang="zh-CN"/>
          </a:p>
        </p:txBody>
      </p:sp>
      <p:sp>
        <p:nvSpPr>
          <p:cNvPr id="70660" name="Rectangle 2"/>
          <p:cNvSpPr>
            <a:spLocks noGrp="1" noChangeArrowheads="1"/>
          </p:cNvSpPr>
          <p:nvPr>
            <p:ph type="title"/>
          </p:nvPr>
        </p:nvSpPr>
        <p:spPr>
          <a:xfrm>
            <a:off x="292670" y="188640"/>
            <a:ext cx="8590409" cy="809625"/>
          </a:xfrm>
        </p:spPr>
        <p:txBody>
          <a:bodyPr/>
          <a:lstStyle/>
          <a:p>
            <a:pPr eaLnBrk="1" hangingPunct="1"/>
            <a:r>
              <a:rPr lang="en-US" altLang="zh-CN" sz="3200" dirty="0" smtClean="0"/>
              <a:t>7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Johnson Counters (twisted-ring counter</a:t>
            </a:r>
            <a:r>
              <a:rPr lang="zh-CN" altLang="en-US" sz="3200" dirty="0" smtClean="0"/>
              <a:t>）</a:t>
            </a:r>
          </a:p>
        </p:txBody>
      </p:sp>
      <p:sp>
        <p:nvSpPr>
          <p:cNvPr id="706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52513"/>
            <a:ext cx="8229600" cy="910831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3200" dirty="0" err="1" smtClean="0"/>
              <a:t>stucture</a:t>
            </a:r>
            <a:endParaRPr lang="en-US" altLang="zh-CN" sz="3200" dirty="0" smtClean="0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zh-CN" sz="3200" dirty="0" smtClean="0"/>
          </a:p>
        </p:txBody>
      </p:sp>
      <p:sp>
        <p:nvSpPr>
          <p:cNvPr id="70662" name="Text Box 121"/>
          <p:cNvSpPr txBox="1">
            <a:spLocks noChangeArrowheads="1"/>
          </p:cNvSpPr>
          <p:nvPr/>
        </p:nvSpPr>
        <p:spPr bwMode="auto">
          <a:xfrm>
            <a:off x="1116013" y="2133600"/>
            <a:ext cx="576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000" b="1">
                <a:ea typeface="宋体" pitchFamily="2" charset="-122"/>
              </a:rPr>
              <a:t>D0</a:t>
            </a:r>
          </a:p>
        </p:txBody>
      </p:sp>
      <p:grpSp>
        <p:nvGrpSpPr>
          <p:cNvPr id="70663" name="Group 122"/>
          <p:cNvGrpSpPr>
            <a:grpSpLocks/>
          </p:cNvGrpSpPr>
          <p:nvPr/>
        </p:nvGrpSpPr>
        <p:grpSpPr bwMode="auto">
          <a:xfrm>
            <a:off x="250825" y="1412875"/>
            <a:ext cx="7416800" cy="2846388"/>
            <a:chOff x="204" y="1071"/>
            <a:chExt cx="4672" cy="1793"/>
          </a:xfrm>
        </p:grpSpPr>
        <p:sp>
          <p:nvSpPr>
            <p:cNvPr id="70664" name="Rectangle 123"/>
            <p:cNvSpPr>
              <a:spLocks noChangeArrowheads="1"/>
            </p:cNvSpPr>
            <p:nvPr/>
          </p:nvSpPr>
          <p:spPr bwMode="auto">
            <a:xfrm>
              <a:off x="1026" y="1568"/>
              <a:ext cx="658" cy="84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65" name="Line 124"/>
            <p:cNvSpPr>
              <a:spLocks noChangeShapeType="1"/>
            </p:cNvSpPr>
            <p:nvPr/>
          </p:nvSpPr>
          <p:spPr bwMode="auto">
            <a:xfrm flipH="1">
              <a:off x="839" y="1760"/>
              <a:ext cx="184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66" name="Line 125"/>
            <p:cNvSpPr>
              <a:spLocks noChangeShapeType="1"/>
            </p:cNvSpPr>
            <p:nvPr/>
          </p:nvSpPr>
          <p:spPr bwMode="auto">
            <a:xfrm flipH="1" flipV="1">
              <a:off x="884" y="2139"/>
              <a:ext cx="136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0667" name="Group 126"/>
            <p:cNvGrpSpPr>
              <a:grpSpLocks/>
            </p:cNvGrpSpPr>
            <p:nvPr/>
          </p:nvGrpSpPr>
          <p:grpSpPr bwMode="auto">
            <a:xfrm>
              <a:off x="1695" y="2112"/>
              <a:ext cx="140" cy="68"/>
              <a:chOff x="1874" y="1616"/>
              <a:chExt cx="475" cy="107"/>
            </a:xfrm>
          </p:grpSpPr>
          <p:sp>
            <p:nvSpPr>
              <p:cNvPr id="70772" name="Oval 127"/>
              <p:cNvSpPr>
                <a:spLocks noChangeArrowheads="1"/>
              </p:cNvSpPr>
              <p:nvPr/>
            </p:nvSpPr>
            <p:spPr bwMode="auto">
              <a:xfrm>
                <a:off x="1874" y="1616"/>
                <a:ext cx="230" cy="107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773" name="Line 128"/>
              <p:cNvSpPr>
                <a:spLocks noChangeShapeType="1"/>
              </p:cNvSpPr>
              <p:nvPr/>
            </p:nvSpPr>
            <p:spPr bwMode="auto">
              <a:xfrm flipH="1">
                <a:off x="2076" y="1661"/>
                <a:ext cx="273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/>
              </a:p>
            </p:txBody>
          </p:sp>
        </p:grpSp>
        <p:sp>
          <p:nvSpPr>
            <p:cNvPr id="70668" name="Line 129"/>
            <p:cNvSpPr>
              <a:spLocks noChangeShapeType="1"/>
            </p:cNvSpPr>
            <p:nvPr/>
          </p:nvSpPr>
          <p:spPr bwMode="auto">
            <a:xfrm flipH="1">
              <a:off x="1684" y="1760"/>
              <a:ext cx="2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69" name="Text Box 130"/>
            <p:cNvSpPr txBox="1">
              <a:spLocks noChangeArrowheads="1"/>
            </p:cNvSpPr>
            <p:nvPr/>
          </p:nvSpPr>
          <p:spPr bwMode="auto">
            <a:xfrm>
              <a:off x="998" y="1645"/>
              <a:ext cx="18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dirty="0">
                  <a:ea typeface="宋体" pitchFamily="2" charset="-122"/>
                </a:rPr>
                <a:t>D</a:t>
              </a:r>
            </a:p>
          </p:txBody>
        </p:sp>
        <p:sp>
          <p:nvSpPr>
            <p:cNvPr id="70670" name="Text Box 131"/>
            <p:cNvSpPr txBox="1">
              <a:spLocks noChangeArrowheads="1"/>
            </p:cNvSpPr>
            <p:nvPr/>
          </p:nvSpPr>
          <p:spPr bwMode="auto">
            <a:xfrm>
              <a:off x="1069" y="2029"/>
              <a:ext cx="38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1600">
                  <a:ea typeface="宋体" pitchFamily="2" charset="-122"/>
                </a:rPr>
                <a:t>CLK</a:t>
              </a:r>
            </a:p>
          </p:txBody>
        </p:sp>
        <p:sp>
          <p:nvSpPr>
            <p:cNvPr id="70671" name="Text Box 132"/>
            <p:cNvSpPr txBox="1">
              <a:spLocks noChangeArrowheads="1"/>
            </p:cNvSpPr>
            <p:nvPr/>
          </p:nvSpPr>
          <p:spPr bwMode="auto">
            <a:xfrm>
              <a:off x="1475" y="1645"/>
              <a:ext cx="18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dirty="0">
                  <a:ea typeface="宋体" pitchFamily="2" charset="-122"/>
                </a:rPr>
                <a:t>Q</a:t>
              </a:r>
            </a:p>
          </p:txBody>
        </p:sp>
        <p:sp>
          <p:nvSpPr>
            <p:cNvPr id="70672" name="Text Box 133"/>
            <p:cNvSpPr txBox="1">
              <a:spLocks noChangeArrowheads="1"/>
            </p:cNvSpPr>
            <p:nvPr/>
          </p:nvSpPr>
          <p:spPr bwMode="auto">
            <a:xfrm>
              <a:off x="1475" y="2029"/>
              <a:ext cx="18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dirty="0">
                  <a:ea typeface="宋体" pitchFamily="2" charset="-122"/>
                </a:rPr>
                <a:t>Q</a:t>
              </a:r>
            </a:p>
          </p:txBody>
        </p:sp>
        <p:sp>
          <p:nvSpPr>
            <p:cNvPr id="70673" name="Text Box 134"/>
            <p:cNvSpPr txBox="1">
              <a:spLocks noChangeArrowheads="1"/>
            </p:cNvSpPr>
            <p:nvPr/>
          </p:nvSpPr>
          <p:spPr bwMode="auto">
            <a:xfrm>
              <a:off x="1223" y="2222"/>
              <a:ext cx="38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1600">
                  <a:ea typeface="宋体" pitchFamily="2" charset="-122"/>
                </a:rPr>
                <a:t>CLR</a:t>
              </a:r>
            </a:p>
          </p:txBody>
        </p:sp>
        <p:sp>
          <p:nvSpPr>
            <p:cNvPr id="70674" name="Text Box 135"/>
            <p:cNvSpPr txBox="1">
              <a:spLocks noChangeArrowheads="1"/>
            </p:cNvSpPr>
            <p:nvPr/>
          </p:nvSpPr>
          <p:spPr bwMode="auto">
            <a:xfrm>
              <a:off x="1223" y="1530"/>
              <a:ext cx="34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>
                  <a:ea typeface="宋体" pitchFamily="2" charset="-122"/>
                </a:rPr>
                <a:t>PR</a:t>
              </a:r>
            </a:p>
          </p:txBody>
        </p:sp>
        <p:grpSp>
          <p:nvGrpSpPr>
            <p:cNvPr id="70675" name="Group 136"/>
            <p:cNvGrpSpPr>
              <a:grpSpLocks/>
            </p:cNvGrpSpPr>
            <p:nvPr/>
          </p:nvGrpSpPr>
          <p:grpSpPr bwMode="auto">
            <a:xfrm rot="-5400000">
              <a:off x="1250" y="1415"/>
              <a:ext cx="244" cy="66"/>
              <a:chOff x="1796" y="1616"/>
              <a:chExt cx="363" cy="91"/>
            </a:xfrm>
          </p:grpSpPr>
          <p:sp>
            <p:nvSpPr>
              <p:cNvPr id="70770" name="Oval 137"/>
              <p:cNvSpPr>
                <a:spLocks noChangeArrowheads="1"/>
              </p:cNvSpPr>
              <p:nvPr/>
            </p:nvSpPr>
            <p:spPr bwMode="auto">
              <a:xfrm>
                <a:off x="1796" y="1616"/>
                <a:ext cx="91" cy="9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70771" name="Line 138"/>
              <p:cNvSpPr>
                <a:spLocks noChangeShapeType="1"/>
              </p:cNvSpPr>
              <p:nvPr/>
            </p:nvSpPr>
            <p:spPr bwMode="auto">
              <a:xfrm flipH="1">
                <a:off x="1886" y="1661"/>
                <a:ext cx="27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0676" name="Group 139"/>
            <p:cNvGrpSpPr>
              <a:grpSpLocks/>
            </p:cNvGrpSpPr>
            <p:nvPr/>
          </p:nvGrpSpPr>
          <p:grpSpPr bwMode="auto">
            <a:xfrm rot="5400000">
              <a:off x="1250" y="2504"/>
              <a:ext cx="244" cy="66"/>
              <a:chOff x="1837" y="1616"/>
              <a:chExt cx="363" cy="91"/>
            </a:xfrm>
          </p:grpSpPr>
          <p:sp>
            <p:nvSpPr>
              <p:cNvPr id="70768" name="Oval 140"/>
              <p:cNvSpPr>
                <a:spLocks noChangeArrowheads="1"/>
              </p:cNvSpPr>
              <p:nvPr/>
            </p:nvSpPr>
            <p:spPr bwMode="auto">
              <a:xfrm>
                <a:off x="1837" y="1616"/>
                <a:ext cx="91" cy="9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70769" name="Line 141"/>
              <p:cNvSpPr>
                <a:spLocks noChangeShapeType="1"/>
              </p:cNvSpPr>
              <p:nvPr/>
            </p:nvSpPr>
            <p:spPr bwMode="auto">
              <a:xfrm flipH="1">
                <a:off x="1927" y="1661"/>
                <a:ext cx="27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0677" name="Group 142"/>
            <p:cNvGrpSpPr>
              <a:grpSpLocks/>
            </p:cNvGrpSpPr>
            <p:nvPr/>
          </p:nvGrpSpPr>
          <p:grpSpPr bwMode="auto">
            <a:xfrm>
              <a:off x="1031" y="2068"/>
              <a:ext cx="77" cy="154"/>
              <a:chOff x="1246" y="2060"/>
              <a:chExt cx="91" cy="181"/>
            </a:xfrm>
          </p:grpSpPr>
          <p:sp>
            <p:nvSpPr>
              <p:cNvPr id="70766" name="Line 143"/>
              <p:cNvSpPr>
                <a:spLocks noChangeShapeType="1"/>
              </p:cNvSpPr>
              <p:nvPr/>
            </p:nvSpPr>
            <p:spPr bwMode="auto">
              <a:xfrm flipH="1" flipV="1">
                <a:off x="1246" y="2060"/>
                <a:ext cx="91" cy="9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767" name="Line 144"/>
              <p:cNvSpPr>
                <a:spLocks noChangeShapeType="1"/>
              </p:cNvSpPr>
              <p:nvPr/>
            </p:nvSpPr>
            <p:spPr bwMode="auto">
              <a:xfrm flipV="1">
                <a:off x="1246" y="2150"/>
                <a:ext cx="91" cy="9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0678" name="Rectangle 145"/>
            <p:cNvSpPr>
              <a:spLocks noChangeArrowheads="1"/>
            </p:cNvSpPr>
            <p:nvPr/>
          </p:nvSpPr>
          <p:spPr bwMode="auto">
            <a:xfrm>
              <a:off x="1978" y="1568"/>
              <a:ext cx="658" cy="84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9" name="Line 146"/>
            <p:cNvSpPr>
              <a:spLocks noChangeShapeType="1"/>
            </p:cNvSpPr>
            <p:nvPr/>
          </p:nvSpPr>
          <p:spPr bwMode="auto">
            <a:xfrm flipH="1">
              <a:off x="1791" y="1760"/>
              <a:ext cx="1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80" name="Line 147"/>
            <p:cNvSpPr>
              <a:spLocks noChangeShapeType="1"/>
            </p:cNvSpPr>
            <p:nvPr/>
          </p:nvSpPr>
          <p:spPr bwMode="auto">
            <a:xfrm flipH="1" flipV="1">
              <a:off x="1882" y="2147"/>
              <a:ext cx="91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65" name="Line 150"/>
            <p:cNvSpPr>
              <a:spLocks noChangeShapeType="1"/>
            </p:cNvSpPr>
            <p:nvPr/>
          </p:nvSpPr>
          <p:spPr bwMode="auto">
            <a:xfrm flipH="1">
              <a:off x="2708" y="2746"/>
              <a:ext cx="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82" name="Line 151"/>
            <p:cNvSpPr>
              <a:spLocks noChangeShapeType="1"/>
            </p:cNvSpPr>
            <p:nvPr/>
          </p:nvSpPr>
          <p:spPr bwMode="auto">
            <a:xfrm flipH="1">
              <a:off x="2636" y="1760"/>
              <a:ext cx="244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83" name="Text Box 152"/>
            <p:cNvSpPr txBox="1">
              <a:spLocks noChangeArrowheads="1"/>
            </p:cNvSpPr>
            <p:nvPr/>
          </p:nvSpPr>
          <p:spPr bwMode="auto">
            <a:xfrm>
              <a:off x="1951" y="1645"/>
              <a:ext cx="18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dirty="0">
                  <a:ea typeface="宋体" pitchFamily="2" charset="-122"/>
                </a:rPr>
                <a:t>D</a:t>
              </a:r>
            </a:p>
          </p:txBody>
        </p:sp>
        <p:sp>
          <p:nvSpPr>
            <p:cNvPr id="70684" name="Text Box 153"/>
            <p:cNvSpPr txBox="1">
              <a:spLocks noChangeArrowheads="1"/>
            </p:cNvSpPr>
            <p:nvPr/>
          </p:nvSpPr>
          <p:spPr bwMode="auto">
            <a:xfrm>
              <a:off x="2021" y="2029"/>
              <a:ext cx="38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1600">
                  <a:ea typeface="宋体" pitchFamily="2" charset="-122"/>
                </a:rPr>
                <a:t>CLK</a:t>
              </a:r>
            </a:p>
          </p:txBody>
        </p:sp>
        <p:sp>
          <p:nvSpPr>
            <p:cNvPr id="70685" name="Text Box 154"/>
            <p:cNvSpPr txBox="1">
              <a:spLocks noChangeArrowheads="1"/>
            </p:cNvSpPr>
            <p:nvPr/>
          </p:nvSpPr>
          <p:spPr bwMode="auto">
            <a:xfrm>
              <a:off x="2427" y="1645"/>
              <a:ext cx="18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dirty="0">
                  <a:ea typeface="宋体" pitchFamily="2" charset="-122"/>
                </a:rPr>
                <a:t>Q</a:t>
              </a:r>
            </a:p>
          </p:txBody>
        </p:sp>
        <p:sp>
          <p:nvSpPr>
            <p:cNvPr id="70686" name="Text Box 155"/>
            <p:cNvSpPr txBox="1">
              <a:spLocks noChangeArrowheads="1"/>
            </p:cNvSpPr>
            <p:nvPr/>
          </p:nvSpPr>
          <p:spPr bwMode="auto">
            <a:xfrm>
              <a:off x="2427" y="2029"/>
              <a:ext cx="18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dirty="0">
                  <a:ea typeface="宋体" pitchFamily="2" charset="-122"/>
                </a:rPr>
                <a:t>Q</a:t>
              </a:r>
            </a:p>
          </p:txBody>
        </p:sp>
        <p:sp>
          <p:nvSpPr>
            <p:cNvPr id="70687" name="Text Box 156"/>
            <p:cNvSpPr txBox="1">
              <a:spLocks noChangeArrowheads="1"/>
            </p:cNvSpPr>
            <p:nvPr/>
          </p:nvSpPr>
          <p:spPr bwMode="auto">
            <a:xfrm>
              <a:off x="2175" y="2222"/>
              <a:ext cx="38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1600">
                  <a:ea typeface="宋体" pitchFamily="2" charset="-122"/>
                </a:rPr>
                <a:t>CLR</a:t>
              </a:r>
            </a:p>
          </p:txBody>
        </p:sp>
        <p:sp>
          <p:nvSpPr>
            <p:cNvPr id="70688" name="Text Box 157"/>
            <p:cNvSpPr txBox="1">
              <a:spLocks noChangeArrowheads="1"/>
            </p:cNvSpPr>
            <p:nvPr/>
          </p:nvSpPr>
          <p:spPr bwMode="auto">
            <a:xfrm>
              <a:off x="2175" y="1530"/>
              <a:ext cx="34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>
                  <a:ea typeface="宋体" pitchFamily="2" charset="-122"/>
                </a:rPr>
                <a:t>PR</a:t>
              </a:r>
            </a:p>
          </p:txBody>
        </p:sp>
        <p:grpSp>
          <p:nvGrpSpPr>
            <p:cNvPr id="70689" name="Group 158"/>
            <p:cNvGrpSpPr>
              <a:grpSpLocks/>
            </p:cNvGrpSpPr>
            <p:nvPr/>
          </p:nvGrpSpPr>
          <p:grpSpPr bwMode="auto">
            <a:xfrm rot="-5400000">
              <a:off x="2202" y="1415"/>
              <a:ext cx="244" cy="66"/>
              <a:chOff x="1796" y="1616"/>
              <a:chExt cx="363" cy="91"/>
            </a:xfrm>
          </p:grpSpPr>
          <p:sp>
            <p:nvSpPr>
              <p:cNvPr id="70762" name="Oval 159"/>
              <p:cNvSpPr>
                <a:spLocks noChangeArrowheads="1"/>
              </p:cNvSpPr>
              <p:nvPr/>
            </p:nvSpPr>
            <p:spPr bwMode="auto">
              <a:xfrm>
                <a:off x="1796" y="1616"/>
                <a:ext cx="91" cy="9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70763" name="Line 160"/>
              <p:cNvSpPr>
                <a:spLocks noChangeShapeType="1"/>
              </p:cNvSpPr>
              <p:nvPr/>
            </p:nvSpPr>
            <p:spPr bwMode="auto">
              <a:xfrm flipH="1">
                <a:off x="1886" y="1661"/>
                <a:ext cx="27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0690" name="Group 161"/>
            <p:cNvGrpSpPr>
              <a:grpSpLocks/>
            </p:cNvGrpSpPr>
            <p:nvPr/>
          </p:nvGrpSpPr>
          <p:grpSpPr bwMode="auto">
            <a:xfrm rot="5400000">
              <a:off x="2202" y="2504"/>
              <a:ext cx="244" cy="66"/>
              <a:chOff x="1837" y="1616"/>
              <a:chExt cx="363" cy="91"/>
            </a:xfrm>
          </p:grpSpPr>
          <p:sp>
            <p:nvSpPr>
              <p:cNvPr id="70760" name="Oval 162"/>
              <p:cNvSpPr>
                <a:spLocks noChangeArrowheads="1"/>
              </p:cNvSpPr>
              <p:nvPr/>
            </p:nvSpPr>
            <p:spPr bwMode="auto">
              <a:xfrm>
                <a:off x="1837" y="1616"/>
                <a:ext cx="91" cy="9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70761" name="Line 163"/>
              <p:cNvSpPr>
                <a:spLocks noChangeShapeType="1"/>
              </p:cNvSpPr>
              <p:nvPr/>
            </p:nvSpPr>
            <p:spPr bwMode="auto">
              <a:xfrm flipH="1">
                <a:off x="1927" y="1661"/>
                <a:ext cx="27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0691" name="Group 164"/>
            <p:cNvGrpSpPr>
              <a:grpSpLocks/>
            </p:cNvGrpSpPr>
            <p:nvPr/>
          </p:nvGrpSpPr>
          <p:grpSpPr bwMode="auto">
            <a:xfrm>
              <a:off x="1983" y="2068"/>
              <a:ext cx="77" cy="154"/>
              <a:chOff x="1246" y="2060"/>
              <a:chExt cx="91" cy="181"/>
            </a:xfrm>
          </p:grpSpPr>
          <p:sp>
            <p:nvSpPr>
              <p:cNvPr id="70758" name="Line 165"/>
              <p:cNvSpPr>
                <a:spLocks noChangeShapeType="1"/>
              </p:cNvSpPr>
              <p:nvPr/>
            </p:nvSpPr>
            <p:spPr bwMode="auto">
              <a:xfrm flipH="1" flipV="1">
                <a:off x="1246" y="2060"/>
                <a:ext cx="91" cy="9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759" name="Line 166"/>
              <p:cNvSpPr>
                <a:spLocks noChangeShapeType="1"/>
              </p:cNvSpPr>
              <p:nvPr/>
            </p:nvSpPr>
            <p:spPr bwMode="auto">
              <a:xfrm flipV="1">
                <a:off x="1246" y="2150"/>
                <a:ext cx="91" cy="9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0692" name="Rectangle 167"/>
            <p:cNvSpPr>
              <a:spLocks noChangeArrowheads="1"/>
            </p:cNvSpPr>
            <p:nvPr/>
          </p:nvSpPr>
          <p:spPr bwMode="auto">
            <a:xfrm>
              <a:off x="2931" y="1568"/>
              <a:ext cx="658" cy="84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93" name="Line 168"/>
            <p:cNvSpPr>
              <a:spLocks noChangeShapeType="1"/>
            </p:cNvSpPr>
            <p:nvPr/>
          </p:nvSpPr>
          <p:spPr bwMode="auto">
            <a:xfrm flipH="1">
              <a:off x="2744" y="1760"/>
              <a:ext cx="1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94" name="Line 169"/>
            <p:cNvSpPr>
              <a:spLocks noChangeShapeType="1"/>
            </p:cNvSpPr>
            <p:nvPr/>
          </p:nvSpPr>
          <p:spPr bwMode="auto">
            <a:xfrm flipH="1">
              <a:off x="2835" y="2144"/>
              <a:ext cx="9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57" name="Line 172"/>
            <p:cNvSpPr>
              <a:spLocks noChangeShapeType="1"/>
            </p:cNvSpPr>
            <p:nvPr/>
          </p:nvSpPr>
          <p:spPr bwMode="auto">
            <a:xfrm flipH="1">
              <a:off x="3626" y="2746"/>
              <a:ext cx="11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96" name="Line 173"/>
            <p:cNvSpPr>
              <a:spLocks noChangeShapeType="1"/>
            </p:cNvSpPr>
            <p:nvPr/>
          </p:nvSpPr>
          <p:spPr bwMode="auto">
            <a:xfrm flipH="1">
              <a:off x="3589" y="1760"/>
              <a:ext cx="244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97" name="Text Box 174"/>
            <p:cNvSpPr txBox="1">
              <a:spLocks noChangeArrowheads="1"/>
            </p:cNvSpPr>
            <p:nvPr/>
          </p:nvSpPr>
          <p:spPr bwMode="auto">
            <a:xfrm>
              <a:off x="2903" y="1645"/>
              <a:ext cx="18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dirty="0">
                  <a:ea typeface="宋体" pitchFamily="2" charset="-122"/>
                </a:rPr>
                <a:t>D</a:t>
              </a:r>
            </a:p>
          </p:txBody>
        </p:sp>
        <p:sp>
          <p:nvSpPr>
            <p:cNvPr id="70698" name="Text Box 175"/>
            <p:cNvSpPr txBox="1">
              <a:spLocks noChangeArrowheads="1"/>
            </p:cNvSpPr>
            <p:nvPr/>
          </p:nvSpPr>
          <p:spPr bwMode="auto">
            <a:xfrm>
              <a:off x="2974" y="2029"/>
              <a:ext cx="38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1600">
                  <a:ea typeface="宋体" pitchFamily="2" charset="-122"/>
                </a:rPr>
                <a:t>CLK</a:t>
              </a:r>
            </a:p>
          </p:txBody>
        </p:sp>
        <p:sp>
          <p:nvSpPr>
            <p:cNvPr id="70699" name="Text Box 176"/>
            <p:cNvSpPr txBox="1">
              <a:spLocks noChangeArrowheads="1"/>
            </p:cNvSpPr>
            <p:nvPr/>
          </p:nvSpPr>
          <p:spPr bwMode="auto">
            <a:xfrm>
              <a:off x="3380" y="1645"/>
              <a:ext cx="18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dirty="0">
                  <a:ea typeface="宋体" pitchFamily="2" charset="-122"/>
                </a:rPr>
                <a:t>Q</a:t>
              </a:r>
            </a:p>
          </p:txBody>
        </p:sp>
        <p:sp>
          <p:nvSpPr>
            <p:cNvPr id="70700" name="Text Box 177"/>
            <p:cNvSpPr txBox="1">
              <a:spLocks noChangeArrowheads="1"/>
            </p:cNvSpPr>
            <p:nvPr/>
          </p:nvSpPr>
          <p:spPr bwMode="auto">
            <a:xfrm>
              <a:off x="3380" y="2029"/>
              <a:ext cx="18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dirty="0">
                  <a:ea typeface="宋体" pitchFamily="2" charset="-122"/>
                </a:rPr>
                <a:t>Q</a:t>
              </a:r>
            </a:p>
          </p:txBody>
        </p:sp>
        <p:sp>
          <p:nvSpPr>
            <p:cNvPr id="70701" name="Text Box 178"/>
            <p:cNvSpPr txBox="1">
              <a:spLocks noChangeArrowheads="1"/>
            </p:cNvSpPr>
            <p:nvPr/>
          </p:nvSpPr>
          <p:spPr bwMode="auto">
            <a:xfrm>
              <a:off x="3128" y="2222"/>
              <a:ext cx="38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1600">
                  <a:ea typeface="宋体" pitchFamily="2" charset="-122"/>
                </a:rPr>
                <a:t>CLR</a:t>
              </a:r>
            </a:p>
          </p:txBody>
        </p:sp>
        <p:sp>
          <p:nvSpPr>
            <p:cNvPr id="70702" name="Text Box 179"/>
            <p:cNvSpPr txBox="1">
              <a:spLocks noChangeArrowheads="1"/>
            </p:cNvSpPr>
            <p:nvPr/>
          </p:nvSpPr>
          <p:spPr bwMode="auto">
            <a:xfrm>
              <a:off x="3128" y="1530"/>
              <a:ext cx="34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>
                  <a:ea typeface="宋体" pitchFamily="2" charset="-122"/>
                </a:rPr>
                <a:t>PR</a:t>
              </a:r>
            </a:p>
          </p:txBody>
        </p:sp>
        <p:grpSp>
          <p:nvGrpSpPr>
            <p:cNvPr id="70703" name="Group 180"/>
            <p:cNvGrpSpPr>
              <a:grpSpLocks/>
            </p:cNvGrpSpPr>
            <p:nvPr/>
          </p:nvGrpSpPr>
          <p:grpSpPr bwMode="auto">
            <a:xfrm rot="-5400000">
              <a:off x="3155" y="1415"/>
              <a:ext cx="244" cy="66"/>
              <a:chOff x="1796" y="1616"/>
              <a:chExt cx="363" cy="91"/>
            </a:xfrm>
          </p:grpSpPr>
          <p:sp>
            <p:nvSpPr>
              <p:cNvPr id="70754" name="Oval 181"/>
              <p:cNvSpPr>
                <a:spLocks noChangeArrowheads="1"/>
              </p:cNvSpPr>
              <p:nvPr/>
            </p:nvSpPr>
            <p:spPr bwMode="auto">
              <a:xfrm>
                <a:off x="1796" y="1616"/>
                <a:ext cx="91" cy="9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70755" name="Line 182"/>
              <p:cNvSpPr>
                <a:spLocks noChangeShapeType="1"/>
              </p:cNvSpPr>
              <p:nvPr/>
            </p:nvSpPr>
            <p:spPr bwMode="auto">
              <a:xfrm flipH="1">
                <a:off x="1886" y="1661"/>
                <a:ext cx="27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0704" name="Group 183"/>
            <p:cNvGrpSpPr>
              <a:grpSpLocks/>
            </p:cNvGrpSpPr>
            <p:nvPr/>
          </p:nvGrpSpPr>
          <p:grpSpPr bwMode="auto">
            <a:xfrm rot="5400000">
              <a:off x="3155" y="2504"/>
              <a:ext cx="244" cy="66"/>
              <a:chOff x="1837" y="1616"/>
              <a:chExt cx="363" cy="91"/>
            </a:xfrm>
          </p:grpSpPr>
          <p:sp>
            <p:nvSpPr>
              <p:cNvPr id="70752" name="Oval 184"/>
              <p:cNvSpPr>
                <a:spLocks noChangeArrowheads="1"/>
              </p:cNvSpPr>
              <p:nvPr/>
            </p:nvSpPr>
            <p:spPr bwMode="auto">
              <a:xfrm>
                <a:off x="1837" y="1616"/>
                <a:ext cx="91" cy="9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70753" name="Line 185"/>
              <p:cNvSpPr>
                <a:spLocks noChangeShapeType="1"/>
              </p:cNvSpPr>
              <p:nvPr/>
            </p:nvSpPr>
            <p:spPr bwMode="auto">
              <a:xfrm flipH="1">
                <a:off x="1927" y="1661"/>
                <a:ext cx="27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0705" name="Group 186"/>
            <p:cNvGrpSpPr>
              <a:grpSpLocks/>
            </p:cNvGrpSpPr>
            <p:nvPr/>
          </p:nvGrpSpPr>
          <p:grpSpPr bwMode="auto">
            <a:xfrm>
              <a:off x="2936" y="2068"/>
              <a:ext cx="77" cy="154"/>
              <a:chOff x="1246" y="2060"/>
              <a:chExt cx="91" cy="181"/>
            </a:xfrm>
          </p:grpSpPr>
          <p:sp>
            <p:nvSpPr>
              <p:cNvPr id="70750" name="Line 187"/>
              <p:cNvSpPr>
                <a:spLocks noChangeShapeType="1"/>
              </p:cNvSpPr>
              <p:nvPr/>
            </p:nvSpPr>
            <p:spPr bwMode="auto">
              <a:xfrm flipH="1" flipV="1">
                <a:off x="1246" y="2060"/>
                <a:ext cx="91" cy="9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751" name="Line 188"/>
              <p:cNvSpPr>
                <a:spLocks noChangeShapeType="1"/>
              </p:cNvSpPr>
              <p:nvPr/>
            </p:nvSpPr>
            <p:spPr bwMode="auto">
              <a:xfrm flipV="1">
                <a:off x="1246" y="2150"/>
                <a:ext cx="91" cy="9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0706" name="Rectangle 189"/>
            <p:cNvSpPr>
              <a:spLocks noChangeArrowheads="1"/>
            </p:cNvSpPr>
            <p:nvPr/>
          </p:nvSpPr>
          <p:spPr bwMode="auto">
            <a:xfrm>
              <a:off x="3929" y="1568"/>
              <a:ext cx="658" cy="84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707" name="Line 190"/>
            <p:cNvSpPr>
              <a:spLocks noChangeShapeType="1"/>
            </p:cNvSpPr>
            <p:nvPr/>
          </p:nvSpPr>
          <p:spPr bwMode="auto">
            <a:xfrm flipH="1">
              <a:off x="3742" y="1760"/>
              <a:ext cx="1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08" name="Line 191"/>
            <p:cNvSpPr>
              <a:spLocks noChangeShapeType="1"/>
            </p:cNvSpPr>
            <p:nvPr/>
          </p:nvSpPr>
          <p:spPr bwMode="auto">
            <a:xfrm flipH="1" flipV="1">
              <a:off x="3833" y="2147"/>
              <a:ext cx="90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0709" name="Group 192"/>
            <p:cNvGrpSpPr>
              <a:grpSpLocks/>
            </p:cNvGrpSpPr>
            <p:nvPr/>
          </p:nvGrpSpPr>
          <p:grpSpPr bwMode="auto">
            <a:xfrm>
              <a:off x="4587" y="2107"/>
              <a:ext cx="244" cy="66"/>
              <a:chOff x="1837" y="1616"/>
              <a:chExt cx="363" cy="91"/>
            </a:xfrm>
          </p:grpSpPr>
          <p:sp>
            <p:nvSpPr>
              <p:cNvPr id="70748" name="Oval 193"/>
              <p:cNvSpPr>
                <a:spLocks noChangeArrowheads="1"/>
              </p:cNvSpPr>
              <p:nvPr/>
            </p:nvSpPr>
            <p:spPr bwMode="auto">
              <a:xfrm>
                <a:off x="1837" y="1616"/>
                <a:ext cx="91" cy="9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749" name="Line 194"/>
              <p:cNvSpPr>
                <a:spLocks noChangeShapeType="1"/>
              </p:cNvSpPr>
              <p:nvPr/>
            </p:nvSpPr>
            <p:spPr bwMode="auto">
              <a:xfrm flipH="1">
                <a:off x="1927" y="1661"/>
                <a:ext cx="273" cy="0"/>
              </a:xfrm>
              <a:prstGeom prst="line">
                <a:avLst/>
              </a:prstGeom>
              <a:noFill/>
              <a:ln w="19050">
                <a:solidFill>
                  <a:srgbClr val="EF254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0710" name="Line 195"/>
            <p:cNvSpPr>
              <a:spLocks noChangeShapeType="1"/>
            </p:cNvSpPr>
            <p:nvPr/>
          </p:nvSpPr>
          <p:spPr bwMode="auto">
            <a:xfrm flipH="1">
              <a:off x="4587" y="1760"/>
              <a:ext cx="2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11" name="Text Box 196"/>
            <p:cNvSpPr txBox="1">
              <a:spLocks noChangeArrowheads="1"/>
            </p:cNvSpPr>
            <p:nvPr/>
          </p:nvSpPr>
          <p:spPr bwMode="auto">
            <a:xfrm>
              <a:off x="3901" y="1645"/>
              <a:ext cx="18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dirty="0">
                  <a:ea typeface="宋体" pitchFamily="2" charset="-122"/>
                </a:rPr>
                <a:t>D</a:t>
              </a:r>
            </a:p>
          </p:txBody>
        </p:sp>
        <p:sp>
          <p:nvSpPr>
            <p:cNvPr id="70712" name="Text Box 197"/>
            <p:cNvSpPr txBox="1">
              <a:spLocks noChangeArrowheads="1"/>
            </p:cNvSpPr>
            <p:nvPr/>
          </p:nvSpPr>
          <p:spPr bwMode="auto">
            <a:xfrm>
              <a:off x="3972" y="2029"/>
              <a:ext cx="38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1600">
                  <a:ea typeface="宋体" pitchFamily="2" charset="-122"/>
                </a:rPr>
                <a:t>CLK</a:t>
              </a:r>
            </a:p>
          </p:txBody>
        </p:sp>
        <p:sp>
          <p:nvSpPr>
            <p:cNvPr id="70713" name="Text Box 198"/>
            <p:cNvSpPr txBox="1">
              <a:spLocks noChangeArrowheads="1"/>
            </p:cNvSpPr>
            <p:nvPr/>
          </p:nvSpPr>
          <p:spPr bwMode="auto">
            <a:xfrm>
              <a:off x="4377" y="1645"/>
              <a:ext cx="18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dirty="0">
                  <a:ea typeface="宋体" pitchFamily="2" charset="-122"/>
                </a:rPr>
                <a:t>Q</a:t>
              </a:r>
            </a:p>
          </p:txBody>
        </p:sp>
        <p:sp>
          <p:nvSpPr>
            <p:cNvPr id="70714" name="Text Box 199"/>
            <p:cNvSpPr txBox="1">
              <a:spLocks noChangeArrowheads="1"/>
            </p:cNvSpPr>
            <p:nvPr/>
          </p:nvSpPr>
          <p:spPr bwMode="auto">
            <a:xfrm>
              <a:off x="4377" y="2029"/>
              <a:ext cx="18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>
                  <a:ea typeface="宋体" pitchFamily="2" charset="-122"/>
                </a:rPr>
                <a:t>Q</a:t>
              </a:r>
            </a:p>
          </p:txBody>
        </p:sp>
        <p:sp>
          <p:nvSpPr>
            <p:cNvPr id="70715" name="Text Box 200"/>
            <p:cNvSpPr txBox="1">
              <a:spLocks noChangeArrowheads="1"/>
            </p:cNvSpPr>
            <p:nvPr/>
          </p:nvSpPr>
          <p:spPr bwMode="auto">
            <a:xfrm>
              <a:off x="4126" y="2222"/>
              <a:ext cx="38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1600">
                  <a:ea typeface="宋体" pitchFamily="2" charset="-122"/>
                </a:rPr>
                <a:t>CLR</a:t>
              </a:r>
            </a:p>
          </p:txBody>
        </p:sp>
        <p:sp>
          <p:nvSpPr>
            <p:cNvPr id="70716" name="Text Box 201"/>
            <p:cNvSpPr txBox="1">
              <a:spLocks noChangeArrowheads="1"/>
            </p:cNvSpPr>
            <p:nvPr/>
          </p:nvSpPr>
          <p:spPr bwMode="auto">
            <a:xfrm>
              <a:off x="4126" y="1530"/>
              <a:ext cx="34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>
                  <a:ea typeface="宋体" pitchFamily="2" charset="-122"/>
                </a:rPr>
                <a:t>PR</a:t>
              </a:r>
            </a:p>
          </p:txBody>
        </p:sp>
        <p:grpSp>
          <p:nvGrpSpPr>
            <p:cNvPr id="70717" name="Group 202"/>
            <p:cNvGrpSpPr>
              <a:grpSpLocks/>
            </p:cNvGrpSpPr>
            <p:nvPr/>
          </p:nvGrpSpPr>
          <p:grpSpPr bwMode="auto">
            <a:xfrm rot="-5400000">
              <a:off x="4153" y="1415"/>
              <a:ext cx="244" cy="66"/>
              <a:chOff x="1796" y="1616"/>
              <a:chExt cx="363" cy="91"/>
            </a:xfrm>
          </p:grpSpPr>
          <p:sp>
            <p:nvSpPr>
              <p:cNvPr id="70746" name="Oval 203"/>
              <p:cNvSpPr>
                <a:spLocks noChangeArrowheads="1"/>
              </p:cNvSpPr>
              <p:nvPr/>
            </p:nvSpPr>
            <p:spPr bwMode="auto">
              <a:xfrm>
                <a:off x="1796" y="1616"/>
                <a:ext cx="91" cy="9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70747" name="Line 204"/>
              <p:cNvSpPr>
                <a:spLocks noChangeShapeType="1"/>
              </p:cNvSpPr>
              <p:nvPr/>
            </p:nvSpPr>
            <p:spPr bwMode="auto">
              <a:xfrm flipH="1">
                <a:off x="1886" y="1661"/>
                <a:ext cx="27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0718" name="Group 205"/>
            <p:cNvGrpSpPr>
              <a:grpSpLocks/>
            </p:cNvGrpSpPr>
            <p:nvPr/>
          </p:nvGrpSpPr>
          <p:grpSpPr bwMode="auto">
            <a:xfrm rot="5400000">
              <a:off x="4153" y="2504"/>
              <a:ext cx="244" cy="66"/>
              <a:chOff x="1837" y="1616"/>
              <a:chExt cx="363" cy="91"/>
            </a:xfrm>
          </p:grpSpPr>
          <p:sp>
            <p:nvSpPr>
              <p:cNvPr id="70744" name="Oval 206"/>
              <p:cNvSpPr>
                <a:spLocks noChangeArrowheads="1"/>
              </p:cNvSpPr>
              <p:nvPr/>
            </p:nvSpPr>
            <p:spPr bwMode="auto">
              <a:xfrm>
                <a:off x="1837" y="1616"/>
                <a:ext cx="91" cy="9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70745" name="Line 207"/>
              <p:cNvSpPr>
                <a:spLocks noChangeShapeType="1"/>
              </p:cNvSpPr>
              <p:nvPr/>
            </p:nvSpPr>
            <p:spPr bwMode="auto">
              <a:xfrm flipH="1">
                <a:off x="1927" y="1661"/>
                <a:ext cx="27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0719" name="Group 208"/>
            <p:cNvGrpSpPr>
              <a:grpSpLocks/>
            </p:cNvGrpSpPr>
            <p:nvPr/>
          </p:nvGrpSpPr>
          <p:grpSpPr bwMode="auto">
            <a:xfrm>
              <a:off x="3934" y="2068"/>
              <a:ext cx="77" cy="154"/>
              <a:chOff x="1246" y="2060"/>
              <a:chExt cx="91" cy="181"/>
            </a:xfrm>
          </p:grpSpPr>
          <p:sp>
            <p:nvSpPr>
              <p:cNvPr id="70742" name="Line 209"/>
              <p:cNvSpPr>
                <a:spLocks noChangeShapeType="1"/>
              </p:cNvSpPr>
              <p:nvPr/>
            </p:nvSpPr>
            <p:spPr bwMode="auto">
              <a:xfrm flipH="1" flipV="1">
                <a:off x="1246" y="2060"/>
                <a:ext cx="91" cy="9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743" name="Line 210"/>
              <p:cNvSpPr>
                <a:spLocks noChangeShapeType="1"/>
              </p:cNvSpPr>
              <p:nvPr/>
            </p:nvSpPr>
            <p:spPr bwMode="auto">
              <a:xfrm flipV="1">
                <a:off x="1246" y="2150"/>
                <a:ext cx="91" cy="9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0720" name="Line 211"/>
            <p:cNvSpPr>
              <a:spLocks noChangeShapeType="1"/>
            </p:cNvSpPr>
            <p:nvPr/>
          </p:nvSpPr>
          <p:spPr bwMode="auto">
            <a:xfrm>
              <a:off x="4830" y="2160"/>
              <a:ext cx="0" cy="408"/>
            </a:xfrm>
            <a:prstGeom prst="line">
              <a:avLst/>
            </a:prstGeom>
            <a:noFill/>
            <a:ln w="19050">
              <a:solidFill>
                <a:srgbClr val="EF254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21" name="Line 212"/>
            <p:cNvSpPr>
              <a:spLocks noChangeShapeType="1"/>
            </p:cNvSpPr>
            <p:nvPr/>
          </p:nvSpPr>
          <p:spPr bwMode="auto">
            <a:xfrm flipH="1">
              <a:off x="748" y="2568"/>
              <a:ext cx="4082" cy="0"/>
            </a:xfrm>
            <a:prstGeom prst="line">
              <a:avLst/>
            </a:prstGeom>
            <a:noFill/>
            <a:ln w="19050">
              <a:solidFill>
                <a:srgbClr val="EF254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22" name="Line 213"/>
            <p:cNvSpPr>
              <a:spLocks noChangeShapeType="1"/>
            </p:cNvSpPr>
            <p:nvPr/>
          </p:nvSpPr>
          <p:spPr bwMode="auto">
            <a:xfrm>
              <a:off x="748" y="1751"/>
              <a:ext cx="0" cy="817"/>
            </a:xfrm>
            <a:prstGeom prst="line">
              <a:avLst/>
            </a:prstGeom>
            <a:noFill/>
            <a:ln w="19050">
              <a:solidFill>
                <a:srgbClr val="EF254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23" name="Line 214"/>
            <p:cNvSpPr>
              <a:spLocks noChangeShapeType="1"/>
            </p:cNvSpPr>
            <p:nvPr/>
          </p:nvSpPr>
          <p:spPr bwMode="auto">
            <a:xfrm flipH="1">
              <a:off x="748" y="1751"/>
              <a:ext cx="272" cy="0"/>
            </a:xfrm>
            <a:prstGeom prst="line">
              <a:avLst/>
            </a:prstGeom>
            <a:noFill/>
            <a:ln w="19050">
              <a:solidFill>
                <a:srgbClr val="EF254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24" name="Line 215"/>
            <p:cNvSpPr>
              <a:spLocks noChangeShapeType="1"/>
            </p:cNvSpPr>
            <p:nvPr/>
          </p:nvSpPr>
          <p:spPr bwMode="auto">
            <a:xfrm flipV="1">
              <a:off x="1791" y="1298"/>
              <a:ext cx="0" cy="45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25" name="Line 216"/>
            <p:cNvSpPr>
              <a:spLocks noChangeShapeType="1"/>
            </p:cNvSpPr>
            <p:nvPr/>
          </p:nvSpPr>
          <p:spPr bwMode="auto">
            <a:xfrm flipV="1">
              <a:off x="2744" y="1298"/>
              <a:ext cx="0" cy="45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26" name="Line 217"/>
            <p:cNvSpPr>
              <a:spLocks noChangeShapeType="1"/>
            </p:cNvSpPr>
            <p:nvPr/>
          </p:nvSpPr>
          <p:spPr bwMode="auto">
            <a:xfrm flipV="1">
              <a:off x="3696" y="1298"/>
              <a:ext cx="0" cy="45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27" name="Line 218"/>
            <p:cNvSpPr>
              <a:spLocks noChangeShapeType="1"/>
            </p:cNvSpPr>
            <p:nvPr/>
          </p:nvSpPr>
          <p:spPr bwMode="auto">
            <a:xfrm flipV="1">
              <a:off x="4694" y="1298"/>
              <a:ext cx="0" cy="45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28" name="Text Box 219"/>
            <p:cNvSpPr txBox="1">
              <a:spLocks noChangeArrowheads="1"/>
            </p:cNvSpPr>
            <p:nvPr/>
          </p:nvSpPr>
          <p:spPr bwMode="auto">
            <a:xfrm>
              <a:off x="1610" y="1071"/>
              <a:ext cx="36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0000CC"/>
                  </a:solidFill>
                  <a:ea typeface="宋体" pitchFamily="2" charset="-122"/>
                </a:rPr>
                <a:t>Q0</a:t>
              </a:r>
            </a:p>
          </p:txBody>
        </p:sp>
        <p:sp>
          <p:nvSpPr>
            <p:cNvPr id="70729" name="Text Box 220"/>
            <p:cNvSpPr txBox="1">
              <a:spLocks noChangeArrowheads="1"/>
            </p:cNvSpPr>
            <p:nvPr/>
          </p:nvSpPr>
          <p:spPr bwMode="auto">
            <a:xfrm>
              <a:off x="2562" y="1071"/>
              <a:ext cx="36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0000CC"/>
                  </a:solidFill>
                  <a:ea typeface="宋体" pitchFamily="2" charset="-122"/>
                </a:rPr>
                <a:t>Q1</a:t>
              </a:r>
            </a:p>
          </p:txBody>
        </p:sp>
        <p:sp>
          <p:nvSpPr>
            <p:cNvPr id="70730" name="Text Box 221"/>
            <p:cNvSpPr txBox="1">
              <a:spLocks noChangeArrowheads="1"/>
            </p:cNvSpPr>
            <p:nvPr/>
          </p:nvSpPr>
          <p:spPr bwMode="auto">
            <a:xfrm>
              <a:off x="3515" y="1071"/>
              <a:ext cx="36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0000CC"/>
                  </a:solidFill>
                  <a:ea typeface="宋体" pitchFamily="2" charset="-122"/>
                </a:rPr>
                <a:t>Q2</a:t>
              </a:r>
            </a:p>
          </p:txBody>
        </p:sp>
        <p:sp>
          <p:nvSpPr>
            <p:cNvPr id="70731" name="Text Box 222"/>
            <p:cNvSpPr txBox="1">
              <a:spLocks noChangeArrowheads="1"/>
            </p:cNvSpPr>
            <p:nvPr/>
          </p:nvSpPr>
          <p:spPr bwMode="auto">
            <a:xfrm>
              <a:off x="4513" y="1071"/>
              <a:ext cx="36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0000CC"/>
                  </a:solidFill>
                  <a:ea typeface="宋体" pitchFamily="2" charset="-122"/>
                </a:rPr>
                <a:t>Q3</a:t>
              </a:r>
            </a:p>
          </p:txBody>
        </p:sp>
        <p:sp>
          <p:nvSpPr>
            <p:cNvPr id="70732" name="Oval 223"/>
            <p:cNvSpPr>
              <a:spLocks noChangeArrowheads="1"/>
            </p:cNvSpPr>
            <p:nvPr/>
          </p:nvSpPr>
          <p:spPr bwMode="auto">
            <a:xfrm>
              <a:off x="1770" y="1730"/>
              <a:ext cx="46" cy="45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733" name="Oval 224"/>
            <p:cNvSpPr>
              <a:spLocks noChangeArrowheads="1"/>
            </p:cNvSpPr>
            <p:nvPr/>
          </p:nvSpPr>
          <p:spPr bwMode="auto">
            <a:xfrm>
              <a:off x="2720" y="1730"/>
              <a:ext cx="46" cy="45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734" name="Oval 225"/>
            <p:cNvSpPr>
              <a:spLocks noChangeArrowheads="1"/>
            </p:cNvSpPr>
            <p:nvPr/>
          </p:nvSpPr>
          <p:spPr bwMode="auto">
            <a:xfrm>
              <a:off x="3672" y="1730"/>
              <a:ext cx="46" cy="45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735" name="Oval 226"/>
            <p:cNvSpPr>
              <a:spLocks noChangeArrowheads="1"/>
            </p:cNvSpPr>
            <p:nvPr/>
          </p:nvSpPr>
          <p:spPr bwMode="auto">
            <a:xfrm>
              <a:off x="4670" y="1736"/>
              <a:ext cx="46" cy="45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736" name="Line 227"/>
            <p:cNvSpPr>
              <a:spLocks noChangeShapeType="1"/>
            </p:cNvSpPr>
            <p:nvPr/>
          </p:nvSpPr>
          <p:spPr bwMode="auto">
            <a:xfrm>
              <a:off x="3833" y="2160"/>
              <a:ext cx="0" cy="59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37" name="Line 228"/>
            <p:cNvSpPr>
              <a:spLocks noChangeShapeType="1"/>
            </p:cNvSpPr>
            <p:nvPr/>
          </p:nvSpPr>
          <p:spPr bwMode="auto">
            <a:xfrm>
              <a:off x="2835" y="2160"/>
              <a:ext cx="0" cy="59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38" name="Line 229"/>
            <p:cNvSpPr>
              <a:spLocks noChangeShapeType="1"/>
            </p:cNvSpPr>
            <p:nvPr/>
          </p:nvSpPr>
          <p:spPr bwMode="auto">
            <a:xfrm>
              <a:off x="1882" y="2160"/>
              <a:ext cx="0" cy="59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39" name="Line 230"/>
            <p:cNvSpPr>
              <a:spLocks noChangeShapeType="1"/>
            </p:cNvSpPr>
            <p:nvPr/>
          </p:nvSpPr>
          <p:spPr bwMode="auto">
            <a:xfrm>
              <a:off x="930" y="2160"/>
              <a:ext cx="0" cy="59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40" name="Line 231"/>
            <p:cNvSpPr>
              <a:spLocks noChangeShapeType="1"/>
            </p:cNvSpPr>
            <p:nvPr/>
          </p:nvSpPr>
          <p:spPr bwMode="auto">
            <a:xfrm flipH="1">
              <a:off x="612" y="2750"/>
              <a:ext cx="322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41" name="Text Box 232"/>
            <p:cNvSpPr txBox="1">
              <a:spLocks noChangeArrowheads="1"/>
            </p:cNvSpPr>
            <p:nvPr/>
          </p:nvSpPr>
          <p:spPr bwMode="auto">
            <a:xfrm>
              <a:off x="204" y="2614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>
                  <a:ea typeface="宋体" pitchFamily="2" charset="-122"/>
                </a:rPr>
                <a:t>CLK</a:t>
              </a:r>
            </a:p>
          </p:txBody>
        </p:sp>
      </p:grpSp>
      <p:sp>
        <p:nvSpPr>
          <p:cNvPr id="119" name="Oval 127"/>
          <p:cNvSpPr>
            <a:spLocks noChangeArrowheads="1"/>
          </p:cNvSpPr>
          <p:nvPr/>
        </p:nvSpPr>
        <p:spPr bwMode="auto">
          <a:xfrm>
            <a:off x="4104344" y="3068960"/>
            <a:ext cx="107616" cy="10795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" name="Line 128"/>
          <p:cNvSpPr>
            <a:spLocks noChangeShapeType="1"/>
          </p:cNvSpPr>
          <p:nvPr/>
        </p:nvSpPr>
        <p:spPr bwMode="auto">
          <a:xfrm flipH="1">
            <a:off x="4192237" y="3116253"/>
            <a:ext cx="127735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121" name="Oval 127"/>
          <p:cNvSpPr>
            <a:spLocks noChangeArrowheads="1"/>
          </p:cNvSpPr>
          <p:nvPr/>
        </p:nvSpPr>
        <p:spPr bwMode="auto">
          <a:xfrm>
            <a:off x="5616512" y="3068960"/>
            <a:ext cx="107616" cy="10795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" name="Line 128"/>
          <p:cNvSpPr>
            <a:spLocks noChangeShapeType="1"/>
          </p:cNvSpPr>
          <p:nvPr/>
        </p:nvSpPr>
        <p:spPr bwMode="auto">
          <a:xfrm flipH="1">
            <a:off x="5704405" y="3116253"/>
            <a:ext cx="127735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869950" y="4437112"/>
            <a:ext cx="6797676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/>
              <a:t>Transition equation</a:t>
            </a:r>
            <a:r>
              <a:rPr lang="zh-CN" altLang="en-US" sz="2800" dirty="0" smtClean="0"/>
              <a:t>：</a:t>
            </a:r>
            <a:endParaRPr lang="en-US" altLang="zh-CN" sz="2800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/>
              <a:t>Q0*=</a:t>
            </a:r>
            <a:r>
              <a:rPr lang="en-US" altLang="zh-CN" sz="2800" dirty="0">
                <a:solidFill>
                  <a:srgbClr val="C00000"/>
                </a:solidFill>
              </a:rPr>
              <a:t>D0=Q3’</a:t>
            </a:r>
            <a:r>
              <a:rPr lang="en-US" altLang="zh-CN" sz="2800" dirty="0"/>
              <a:t>       </a:t>
            </a:r>
            <a:r>
              <a:rPr lang="en-US" altLang="zh-CN" sz="2800" dirty="0" smtClean="0"/>
              <a:t>  Q1</a:t>
            </a:r>
            <a:r>
              <a:rPr lang="en-US" altLang="zh-CN" sz="2800" dirty="0"/>
              <a:t>*=D1=Q0       Q2*=D2=Q1          Q3*=D3=Q2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54FCA3B-5E78-4B09-B600-A8D88CD3D868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2CCA5-8BC6-4837-A34C-4EA7E8714AD4}" type="slidenum">
              <a:rPr lang="en-US" altLang="zh-CN"/>
              <a:pPr>
                <a:defRPr/>
              </a:pPr>
              <a:t>71</a:t>
            </a:fld>
            <a:endParaRPr lang="en-US" altLang="zh-CN"/>
          </a:p>
        </p:txBody>
      </p:sp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647700"/>
          </a:xfrm>
        </p:spPr>
        <p:txBody>
          <a:bodyPr/>
          <a:lstStyle/>
          <a:p>
            <a:pPr eaLnBrk="1" hangingPunct="1"/>
            <a:r>
              <a:rPr lang="en-US" altLang="zh-CN" smtClean="0"/>
              <a:t>State diagram of normal cycle</a:t>
            </a:r>
          </a:p>
        </p:txBody>
      </p:sp>
      <p:sp>
        <p:nvSpPr>
          <p:cNvPr id="716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81075"/>
            <a:ext cx="8229600" cy="5145088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Set initial Q</a:t>
            </a:r>
            <a:r>
              <a:rPr lang="en-US" altLang="zh-CN" baseline="-25000" dirty="0" smtClean="0"/>
              <a:t>3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=0000</a:t>
            </a:r>
            <a:r>
              <a:rPr lang="zh-CN" altLang="en-US" dirty="0" smtClean="0"/>
              <a:t>，</a:t>
            </a:r>
          </a:p>
          <a:p>
            <a:pPr eaLnBrk="1" hangingPunct="1"/>
            <a:endParaRPr lang="zh-CN" altLang="en-US" dirty="0" smtClean="0"/>
          </a:p>
          <a:p>
            <a:pPr eaLnBrk="1" hangingPunct="1"/>
            <a:endParaRPr lang="zh-CN" altLang="en-US" dirty="0" smtClean="0"/>
          </a:p>
          <a:p>
            <a:pPr eaLnBrk="1" hangingPunct="1"/>
            <a:endParaRPr lang="zh-CN" altLang="en-US" dirty="0" smtClean="0"/>
          </a:p>
          <a:p>
            <a:pPr eaLnBrk="1" hangingPunct="1"/>
            <a:endParaRPr lang="zh-CN" altLang="en-US" dirty="0" smtClean="0"/>
          </a:p>
          <a:p>
            <a:pPr eaLnBrk="1" hangingPunct="1">
              <a:buFontTx/>
              <a:buNone/>
            </a:pPr>
            <a:endParaRPr lang="zh-CN" altLang="en-US" dirty="0" smtClean="0"/>
          </a:p>
          <a:p>
            <a:pPr eaLnBrk="1" hangingPunct="1">
              <a:buFontTx/>
              <a:buNone/>
            </a:pPr>
            <a:endParaRPr lang="zh-CN" altLang="en-US" dirty="0" smtClean="0"/>
          </a:p>
          <a:p>
            <a:pPr eaLnBrk="1" hangingPunct="1"/>
            <a:r>
              <a:rPr lang="en-US" altLang="zh-CN" dirty="0" smtClean="0"/>
              <a:t>An </a:t>
            </a:r>
            <a:r>
              <a:rPr lang="en-US" altLang="zh-CN" dirty="0" smtClean="0">
                <a:solidFill>
                  <a:srgbClr val="EF2547"/>
                </a:solidFill>
              </a:rPr>
              <a:t>n-bit</a:t>
            </a:r>
            <a:r>
              <a:rPr lang="en-US" altLang="zh-CN" dirty="0" smtClean="0"/>
              <a:t> Johnson counter has </a:t>
            </a:r>
            <a:r>
              <a:rPr lang="en-US" altLang="zh-CN" dirty="0" smtClean="0">
                <a:solidFill>
                  <a:srgbClr val="EF2547"/>
                </a:solidFill>
              </a:rPr>
              <a:t>2n</a:t>
            </a:r>
            <a:r>
              <a:rPr lang="en-US" altLang="zh-CN" dirty="0" smtClean="0"/>
              <a:t> state. It could be used as a modulo-8 counter.</a:t>
            </a:r>
          </a:p>
        </p:txBody>
      </p:sp>
      <p:sp>
        <p:nvSpPr>
          <p:cNvPr id="71686" name="Oval 13"/>
          <p:cNvSpPr>
            <a:spLocks noChangeArrowheads="1"/>
          </p:cNvSpPr>
          <p:nvPr/>
        </p:nvSpPr>
        <p:spPr bwMode="auto">
          <a:xfrm>
            <a:off x="539750" y="1773238"/>
            <a:ext cx="1079500" cy="792162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b="1">
                <a:ea typeface="宋体" pitchFamily="2" charset="-122"/>
              </a:rPr>
              <a:t>Q</a:t>
            </a:r>
            <a:r>
              <a:rPr kumimoji="0" lang="en-US" altLang="zh-CN" b="1" baseline="-25000">
                <a:ea typeface="宋体" pitchFamily="2" charset="-122"/>
              </a:rPr>
              <a:t>3</a:t>
            </a:r>
            <a:r>
              <a:rPr kumimoji="0" lang="en-US" altLang="zh-CN" b="1">
                <a:ea typeface="宋体" pitchFamily="2" charset="-122"/>
              </a:rPr>
              <a:t>Q</a:t>
            </a:r>
            <a:r>
              <a:rPr kumimoji="0" lang="en-US" altLang="zh-CN" b="1" baseline="-25000">
                <a:ea typeface="宋体" pitchFamily="2" charset="-122"/>
              </a:rPr>
              <a:t>2</a:t>
            </a:r>
            <a:r>
              <a:rPr kumimoji="0" lang="en-US" altLang="zh-CN" b="1">
                <a:ea typeface="宋体" pitchFamily="2" charset="-122"/>
              </a:rPr>
              <a:t>Q</a:t>
            </a:r>
            <a:r>
              <a:rPr kumimoji="0" lang="en-US" altLang="zh-CN" b="1" baseline="-25000">
                <a:ea typeface="宋体" pitchFamily="2" charset="-122"/>
              </a:rPr>
              <a:t>1</a:t>
            </a:r>
            <a:r>
              <a:rPr kumimoji="0" lang="en-US" altLang="zh-CN" b="1">
                <a:ea typeface="宋体" pitchFamily="2" charset="-122"/>
              </a:rPr>
              <a:t>Q</a:t>
            </a:r>
            <a:r>
              <a:rPr kumimoji="0" lang="en-US" altLang="zh-CN" b="1" baseline="-25000">
                <a:ea typeface="宋体" pitchFamily="2" charset="-122"/>
              </a:rPr>
              <a:t>0</a:t>
            </a:r>
          </a:p>
        </p:txBody>
      </p:sp>
      <p:grpSp>
        <p:nvGrpSpPr>
          <p:cNvPr id="71687" name="Group 22"/>
          <p:cNvGrpSpPr>
            <a:grpSpLocks/>
          </p:cNvGrpSpPr>
          <p:nvPr/>
        </p:nvGrpSpPr>
        <p:grpSpPr bwMode="auto">
          <a:xfrm>
            <a:off x="1908175" y="1773238"/>
            <a:ext cx="5545138" cy="2087562"/>
            <a:chOff x="1428" y="618"/>
            <a:chExt cx="3493" cy="1315"/>
          </a:xfrm>
        </p:grpSpPr>
        <p:sp>
          <p:nvSpPr>
            <p:cNvPr id="71688" name="Oval 5"/>
            <p:cNvSpPr>
              <a:spLocks noChangeArrowheads="1"/>
            </p:cNvSpPr>
            <p:nvPr/>
          </p:nvSpPr>
          <p:spPr bwMode="auto">
            <a:xfrm>
              <a:off x="1428" y="618"/>
              <a:ext cx="499" cy="49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ea typeface="宋体" pitchFamily="2" charset="-122"/>
                </a:rPr>
                <a:t>0000</a:t>
              </a:r>
            </a:p>
          </p:txBody>
        </p:sp>
        <p:sp>
          <p:nvSpPr>
            <p:cNvPr id="71689" name="Oval 6"/>
            <p:cNvSpPr>
              <a:spLocks noChangeArrowheads="1"/>
            </p:cNvSpPr>
            <p:nvPr/>
          </p:nvSpPr>
          <p:spPr bwMode="auto">
            <a:xfrm>
              <a:off x="2426" y="618"/>
              <a:ext cx="499" cy="49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 dirty="0">
                  <a:ea typeface="宋体" pitchFamily="2" charset="-122"/>
                </a:rPr>
                <a:t>000</a:t>
              </a:r>
              <a:r>
                <a:rPr kumimoji="0" lang="en-US" altLang="zh-CN" b="1" dirty="0">
                  <a:solidFill>
                    <a:srgbClr val="C00000"/>
                  </a:solidFill>
                  <a:ea typeface="宋体" pitchFamily="2" charset="-122"/>
                </a:rPr>
                <a:t>1</a:t>
              </a:r>
            </a:p>
          </p:txBody>
        </p:sp>
        <p:sp>
          <p:nvSpPr>
            <p:cNvPr id="71690" name="Oval 7"/>
            <p:cNvSpPr>
              <a:spLocks noChangeArrowheads="1"/>
            </p:cNvSpPr>
            <p:nvPr/>
          </p:nvSpPr>
          <p:spPr bwMode="auto">
            <a:xfrm>
              <a:off x="2426" y="1434"/>
              <a:ext cx="499" cy="49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 dirty="0">
                  <a:ea typeface="宋体" pitchFamily="2" charset="-122"/>
                </a:rPr>
                <a:t>110</a:t>
              </a:r>
              <a:r>
                <a:rPr kumimoji="0" lang="en-US" altLang="zh-CN" b="1" dirty="0">
                  <a:solidFill>
                    <a:srgbClr val="C00000"/>
                  </a:solidFill>
                  <a:ea typeface="宋体" pitchFamily="2" charset="-122"/>
                </a:rPr>
                <a:t>0</a:t>
              </a:r>
            </a:p>
          </p:txBody>
        </p:sp>
        <p:sp>
          <p:nvSpPr>
            <p:cNvPr id="71691" name="Oval 8"/>
            <p:cNvSpPr>
              <a:spLocks noChangeArrowheads="1"/>
            </p:cNvSpPr>
            <p:nvPr/>
          </p:nvSpPr>
          <p:spPr bwMode="auto">
            <a:xfrm>
              <a:off x="1429" y="1434"/>
              <a:ext cx="499" cy="49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 dirty="0">
                  <a:ea typeface="宋体" pitchFamily="2" charset="-122"/>
                </a:rPr>
                <a:t>100</a:t>
              </a:r>
              <a:r>
                <a:rPr kumimoji="0" lang="en-US" altLang="zh-CN" b="1" dirty="0">
                  <a:solidFill>
                    <a:srgbClr val="C00000"/>
                  </a:solidFill>
                  <a:ea typeface="宋体" pitchFamily="2" charset="-122"/>
                </a:rPr>
                <a:t>0</a:t>
              </a:r>
            </a:p>
          </p:txBody>
        </p:sp>
        <p:sp>
          <p:nvSpPr>
            <p:cNvPr id="71692" name="Line 9"/>
            <p:cNvSpPr>
              <a:spLocks noChangeShapeType="1"/>
            </p:cNvSpPr>
            <p:nvPr/>
          </p:nvSpPr>
          <p:spPr bwMode="auto">
            <a:xfrm>
              <a:off x="1927" y="845"/>
              <a:ext cx="49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93" name="Line 10"/>
            <p:cNvSpPr>
              <a:spLocks noChangeShapeType="1"/>
            </p:cNvSpPr>
            <p:nvPr/>
          </p:nvSpPr>
          <p:spPr bwMode="auto">
            <a:xfrm>
              <a:off x="4694" y="1117"/>
              <a:ext cx="0" cy="3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94" name="Line 11"/>
            <p:cNvSpPr>
              <a:spLocks noChangeShapeType="1"/>
            </p:cNvSpPr>
            <p:nvPr/>
          </p:nvSpPr>
          <p:spPr bwMode="auto">
            <a:xfrm flipH="1">
              <a:off x="1927" y="1661"/>
              <a:ext cx="49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95" name="Line 12"/>
            <p:cNvSpPr>
              <a:spLocks noChangeShapeType="1"/>
            </p:cNvSpPr>
            <p:nvPr/>
          </p:nvSpPr>
          <p:spPr bwMode="auto">
            <a:xfrm flipV="1">
              <a:off x="1700" y="1117"/>
              <a:ext cx="0" cy="3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96" name="Line 14"/>
            <p:cNvSpPr>
              <a:spLocks noChangeShapeType="1"/>
            </p:cNvSpPr>
            <p:nvPr/>
          </p:nvSpPr>
          <p:spPr bwMode="auto">
            <a:xfrm>
              <a:off x="2925" y="845"/>
              <a:ext cx="49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97" name="Oval 15"/>
            <p:cNvSpPr>
              <a:spLocks noChangeArrowheads="1"/>
            </p:cNvSpPr>
            <p:nvPr/>
          </p:nvSpPr>
          <p:spPr bwMode="auto">
            <a:xfrm>
              <a:off x="3424" y="618"/>
              <a:ext cx="499" cy="49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 dirty="0">
                  <a:ea typeface="宋体" pitchFamily="2" charset="-122"/>
                </a:rPr>
                <a:t>001</a:t>
              </a:r>
              <a:r>
                <a:rPr kumimoji="0" lang="en-US" altLang="zh-CN" b="1" dirty="0">
                  <a:solidFill>
                    <a:srgbClr val="C00000"/>
                  </a:solidFill>
                  <a:ea typeface="宋体" pitchFamily="2" charset="-122"/>
                </a:rPr>
                <a:t>1</a:t>
              </a:r>
            </a:p>
          </p:txBody>
        </p:sp>
        <p:sp>
          <p:nvSpPr>
            <p:cNvPr id="71698" name="Oval 16"/>
            <p:cNvSpPr>
              <a:spLocks noChangeArrowheads="1"/>
            </p:cNvSpPr>
            <p:nvPr/>
          </p:nvSpPr>
          <p:spPr bwMode="auto">
            <a:xfrm>
              <a:off x="4422" y="618"/>
              <a:ext cx="499" cy="49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 dirty="0">
                  <a:ea typeface="宋体" pitchFamily="2" charset="-122"/>
                </a:rPr>
                <a:t>011</a:t>
              </a:r>
              <a:r>
                <a:rPr kumimoji="0" lang="en-US" altLang="zh-CN" b="1" dirty="0">
                  <a:solidFill>
                    <a:srgbClr val="C00000"/>
                  </a:solidFill>
                  <a:ea typeface="宋体" pitchFamily="2" charset="-122"/>
                </a:rPr>
                <a:t>1</a:t>
              </a:r>
            </a:p>
          </p:txBody>
        </p:sp>
        <p:sp>
          <p:nvSpPr>
            <p:cNvPr id="71699" name="Oval 17"/>
            <p:cNvSpPr>
              <a:spLocks noChangeArrowheads="1"/>
            </p:cNvSpPr>
            <p:nvPr/>
          </p:nvSpPr>
          <p:spPr bwMode="auto">
            <a:xfrm>
              <a:off x="3424" y="1434"/>
              <a:ext cx="499" cy="49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 dirty="0">
                  <a:ea typeface="宋体" pitchFamily="2" charset="-122"/>
                </a:rPr>
                <a:t>111</a:t>
              </a:r>
              <a:r>
                <a:rPr kumimoji="0" lang="en-US" altLang="zh-CN" b="1" dirty="0">
                  <a:solidFill>
                    <a:srgbClr val="C00000"/>
                  </a:solidFill>
                  <a:ea typeface="宋体" pitchFamily="2" charset="-122"/>
                </a:rPr>
                <a:t>0</a:t>
              </a:r>
            </a:p>
          </p:txBody>
        </p:sp>
        <p:sp>
          <p:nvSpPr>
            <p:cNvPr id="71700" name="Oval 18"/>
            <p:cNvSpPr>
              <a:spLocks noChangeArrowheads="1"/>
            </p:cNvSpPr>
            <p:nvPr/>
          </p:nvSpPr>
          <p:spPr bwMode="auto">
            <a:xfrm>
              <a:off x="4422" y="1434"/>
              <a:ext cx="499" cy="49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 dirty="0">
                  <a:ea typeface="宋体" pitchFamily="2" charset="-122"/>
                </a:rPr>
                <a:t>111</a:t>
              </a:r>
              <a:r>
                <a:rPr kumimoji="0" lang="en-US" altLang="zh-CN" b="1" dirty="0">
                  <a:solidFill>
                    <a:srgbClr val="C00000"/>
                  </a:solidFill>
                  <a:ea typeface="宋体" pitchFamily="2" charset="-122"/>
                </a:rPr>
                <a:t>1</a:t>
              </a:r>
            </a:p>
          </p:txBody>
        </p:sp>
        <p:sp>
          <p:nvSpPr>
            <p:cNvPr id="71701" name="Line 19"/>
            <p:cNvSpPr>
              <a:spLocks noChangeShapeType="1"/>
            </p:cNvSpPr>
            <p:nvPr/>
          </p:nvSpPr>
          <p:spPr bwMode="auto">
            <a:xfrm>
              <a:off x="3923" y="845"/>
              <a:ext cx="49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02" name="Line 20"/>
            <p:cNvSpPr>
              <a:spLocks noChangeShapeType="1"/>
            </p:cNvSpPr>
            <p:nvPr/>
          </p:nvSpPr>
          <p:spPr bwMode="auto">
            <a:xfrm flipH="1">
              <a:off x="3923" y="1706"/>
              <a:ext cx="49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03" name="Line 21"/>
            <p:cNvSpPr>
              <a:spLocks noChangeShapeType="1"/>
            </p:cNvSpPr>
            <p:nvPr/>
          </p:nvSpPr>
          <p:spPr bwMode="auto">
            <a:xfrm flipH="1">
              <a:off x="2925" y="1661"/>
              <a:ext cx="49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074C158-C158-405F-A345-4525057C6E83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CCDD17-6BA3-44BA-926F-209D961399F7}" type="slidenum">
              <a:rPr lang="en-US" altLang="zh-CN"/>
              <a:pPr>
                <a:defRPr/>
              </a:pPr>
              <a:t>72</a:t>
            </a:fld>
            <a:endParaRPr lang="en-US" altLang="zh-CN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Timing diagram </a:t>
            </a:r>
          </a:p>
        </p:txBody>
      </p:sp>
      <p:pic>
        <p:nvPicPr>
          <p:cNvPr id="2150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2328863"/>
            <a:ext cx="6840538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0" name="Rectangle 12"/>
          <p:cNvSpPr>
            <a:spLocks noChangeArrowheads="1"/>
          </p:cNvSpPr>
          <p:nvPr/>
        </p:nvSpPr>
        <p:spPr bwMode="auto">
          <a:xfrm>
            <a:off x="395288" y="1052513"/>
            <a:ext cx="7488237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0" hangingPunct="0"/>
            <a:r>
              <a:rPr kumimoji="0" lang="en-US" altLang="zh-CN" sz="2800" b="1" dirty="0">
                <a:ea typeface="宋体" pitchFamily="2" charset="-122"/>
              </a:rPr>
              <a:t>Each Q</a:t>
            </a:r>
            <a:r>
              <a:rPr kumimoji="0" lang="en-US" altLang="zh-CN" sz="2800" b="1" baseline="-25000" dirty="0">
                <a:ea typeface="宋体" pitchFamily="2" charset="-122"/>
              </a:rPr>
              <a:t>i</a:t>
            </a:r>
            <a:r>
              <a:rPr kumimoji="0" lang="en-US" altLang="zh-CN" sz="2800" b="1" dirty="0">
                <a:ea typeface="宋体" pitchFamily="2" charset="-122"/>
              </a:rPr>
              <a:t> output a pulse which has </a:t>
            </a:r>
            <a:r>
              <a:rPr kumimoji="0" lang="en-US" altLang="zh-CN" sz="2800" b="1" dirty="0">
                <a:solidFill>
                  <a:srgbClr val="3333CC"/>
                </a:solidFill>
                <a:ea typeface="宋体" pitchFamily="2" charset="-122"/>
              </a:rPr>
              <a:t>8 times </a:t>
            </a:r>
            <a:r>
              <a:rPr kumimoji="0" lang="en-US" altLang="zh-CN" sz="2800" b="1" dirty="0">
                <a:ea typeface="宋体" pitchFamily="2" charset="-122"/>
              </a:rPr>
              <a:t>of the clock period and </a:t>
            </a:r>
            <a:r>
              <a:rPr kumimoji="0" lang="en-US" altLang="zh-CN" sz="2800" b="1" dirty="0">
                <a:solidFill>
                  <a:srgbClr val="3333CC"/>
                </a:solidFill>
                <a:ea typeface="宋体" pitchFamily="2" charset="-122"/>
              </a:rPr>
              <a:t>50% duty cycle</a:t>
            </a:r>
            <a:r>
              <a:rPr kumimoji="0" lang="en-US" altLang="zh-CN" sz="2800" b="1" dirty="0">
                <a:ea typeface="宋体" pitchFamily="2" charset="-122"/>
              </a:rPr>
              <a:t>.</a:t>
            </a:r>
          </a:p>
        </p:txBody>
      </p:sp>
      <p:sp>
        <p:nvSpPr>
          <p:cNvPr id="72711" name="Text Box 13"/>
          <p:cNvSpPr txBox="1">
            <a:spLocks noChangeArrowheads="1"/>
          </p:cNvSpPr>
          <p:nvPr/>
        </p:nvSpPr>
        <p:spPr bwMode="auto">
          <a:xfrm>
            <a:off x="1619250" y="5589588"/>
            <a:ext cx="37449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sz="2000" b="1">
                <a:solidFill>
                  <a:srgbClr val="7D08AC"/>
                </a:solidFill>
                <a:ea typeface="宋体" pitchFamily="2" charset="-122"/>
              </a:rPr>
              <a:t>也可作为顺序脉冲发生器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15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EF9CB0A-7F28-4534-8D51-EA47D49E87CE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5E0FD-38F3-4823-B088-0A138E87FD78}" type="slidenum">
              <a:rPr lang="en-US" altLang="zh-CN"/>
              <a:pPr>
                <a:defRPr/>
              </a:pPr>
              <a:t>73</a:t>
            </a:fld>
            <a:endParaRPr lang="en-US" altLang="zh-CN"/>
          </a:p>
        </p:txBody>
      </p:sp>
      <p:sp>
        <p:nvSpPr>
          <p:cNvPr id="73732" name="Rectangle 9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/>
              <a:t>Johnson counter by using 74x194</a:t>
            </a:r>
          </a:p>
        </p:txBody>
      </p:sp>
      <p:sp>
        <p:nvSpPr>
          <p:cNvPr id="73733" name="Rectangle 10"/>
          <p:cNvSpPr>
            <a:spLocks noGrp="1" noChangeArrowheads="1"/>
          </p:cNvSpPr>
          <p:nvPr>
            <p:ph sz="half" idx="4294967295"/>
          </p:nvPr>
        </p:nvSpPr>
        <p:spPr>
          <a:xfrm>
            <a:off x="457200" y="1268413"/>
            <a:ext cx="4038600" cy="4857750"/>
          </a:xfrm>
        </p:spPr>
        <p:txBody>
          <a:bodyPr/>
          <a:lstStyle/>
          <a:p>
            <a:endParaRPr lang="zh-CN" altLang="en-US" sz="2400" smtClean="0"/>
          </a:p>
        </p:txBody>
      </p:sp>
      <p:sp>
        <p:nvSpPr>
          <p:cNvPr id="7373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48200" y="1268413"/>
            <a:ext cx="4038600" cy="4857750"/>
          </a:xfrm>
        </p:spPr>
        <p:txBody>
          <a:bodyPr/>
          <a:lstStyle/>
          <a:p>
            <a:pPr eaLnBrk="1" hangingPunct="1"/>
            <a:r>
              <a:rPr lang="en-US" altLang="zh-CN" smtClean="0"/>
              <a:t> </a:t>
            </a:r>
            <a:r>
              <a:rPr lang="en-US" altLang="zh-CN" b="1" smtClean="0"/>
              <a:t>RESET_L=0</a:t>
            </a:r>
            <a:r>
              <a:rPr lang="zh-CN" altLang="en-US" b="1" smtClean="0"/>
              <a:t>，</a:t>
            </a:r>
            <a:r>
              <a:rPr lang="en-US" altLang="zh-CN" b="1" smtClean="0"/>
              <a:t>clear</a:t>
            </a:r>
          </a:p>
          <a:p>
            <a:r>
              <a:rPr lang="en-US" altLang="zh-CN" smtClean="0"/>
              <a:t> </a:t>
            </a:r>
            <a:r>
              <a:rPr lang="en-US" altLang="zh-CN" b="1" smtClean="0"/>
              <a:t>RESET_L=1</a:t>
            </a:r>
            <a:r>
              <a:rPr lang="zh-CN" altLang="en-US" b="1" smtClean="0"/>
              <a:t>，</a:t>
            </a:r>
            <a:r>
              <a:rPr lang="en-US" altLang="zh-CN" b="1" smtClean="0"/>
              <a:t>so S1S0=10 make the shift register shift left</a:t>
            </a:r>
            <a:r>
              <a:rPr lang="zh-CN" altLang="en-US" b="1" smtClean="0"/>
              <a:t>，</a:t>
            </a:r>
            <a:r>
              <a:rPr lang="en-US" altLang="zh-CN" b="1" smtClean="0"/>
              <a:t>Q3Q2Q1Q0</a:t>
            </a:r>
            <a:r>
              <a:rPr lang="zh-CN" altLang="en-US" b="1" smtClean="0"/>
              <a:t>：</a:t>
            </a:r>
            <a:r>
              <a:rPr lang="en-US" altLang="zh-CN" b="1" smtClean="0"/>
              <a:t>0000—0001—0011—……—1000</a:t>
            </a:r>
            <a:r>
              <a:rPr lang="zh-CN" altLang="en-US" b="1" smtClean="0"/>
              <a:t>。</a:t>
            </a:r>
          </a:p>
        </p:txBody>
      </p:sp>
      <p:pic>
        <p:nvPicPr>
          <p:cNvPr id="7373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662113"/>
            <a:ext cx="39338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412CE6F-A851-4688-A2D9-B52BAEE9CAFF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2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FAC589-BD6F-40D8-BA2A-E0943403C53B}" type="slidenum">
              <a:rPr lang="en-US" altLang="zh-CN"/>
              <a:pPr>
                <a:defRPr/>
              </a:pPr>
              <a:t>74</a:t>
            </a:fld>
            <a:endParaRPr lang="en-US" altLang="zh-CN"/>
          </a:p>
        </p:txBody>
      </p:sp>
      <p:sp>
        <p:nvSpPr>
          <p:cNvPr id="74756" name="Rectangle 77"/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647700"/>
          </a:xfrm>
        </p:spPr>
        <p:txBody>
          <a:bodyPr/>
          <a:lstStyle/>
          <a:p>
            <a:pPr eaLnBrk="1" hangingPunct="1"/>
            <a:r>
              <a:rPr lang="en-US" altLang="zh-CN" smtClean="0"/>
              <a:t>Johnson counter state decoder</a:t>
            </a:r>
          </a:p>
        </p:txBody>
      </p:sp>
      <p:graphicFrame>
        <p:nvGraphicFramePr>
          <p:cNvPr id="112027" name="Group 411"/>
          <p:cNvGraphicFramePr>
            <a:graphicFrameLocks noGrp="1"/>
          </p:cNvGraphicFramePr>
          <p:nvPr>
            <p:ph sz="half" idx="2"/>
          </p:nvPr>
        </p:nvGraphicFramePr>
        <p:xfrm>
          <a:off x="4284663" y="1268413"/>
          <a:ext cx="4751387" cy="4103690"/>
        </p:xfrm>
        <a:graphic>
          <a:graphicData uri="http://schemas.openxmlformats.org/drawingml/2006/table">
            <a:tbl>
              <a:tblPr/>
              <a:tblGrid>
                <a:gridCol w="863600"/>
                <a:gridCol w="647700"/>
                <a:gridCol w="647700"/>
                <a:gridCol w="576262"/>
                <a:gridCol w="576263"/>
                <a:gridCol w="1439862"/>
              </a:tblGrid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state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66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decording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66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Q3’·Q0’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66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Q1’·Q0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S3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66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Q2’·Q1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66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Q3’·Q2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S5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66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Q3·Q0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66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Q1·Q0’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S7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66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Q2·Q1’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66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Q3·Q2’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1969" name="Text Box 353"/>
          <p:cNvSpPr txBox="1">
            <a:spLocks noChangeArrowheads="1"/>
          </p:cNvSpPr>
          <p:nvPr/>
        </p:nvSpPr>
        <p:spPr bwMode="auto">
          <a:xfrm>
            <a:off x="323850" y="4365625"/>
            <a:ext cx="3527425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400" b="1">
                <a:ea typeface="宋体" pitchFamily="2" charset="-122"/>
              </a:rPr>
              <a:t>Each state can be decoded with a 2-input AND or NAND gate. The output are glitch free.</a:t>
            </a:r>
          </a:p>
        </p:txBody>
      </p:sp>
      <p:grpSp>
        <p:nvGrpSpPr>
          <p:cNvPr id="2" name="Group 393"/>
          <p:cNvGrpSpPr>
            <a:grpSpLocks/>
          </p:cNvGrpSpPr>
          <p:nvPr/>
        </p:nvGrpSpPr>
        <p:grpSpPr bwMode="auto">
          <a:xfrm>
            <a:off x="0" y="1341438"/>
            <a:ext cx="4211638" cy="2557462"/>
            <a:chOff x="3107" y="1888"/>
            <a:chExt cx="2653" cy="1611"/>
          </a:xfrm>
        </p:grpSpPr>
        <p:sp>
          <p:nvSpPr>
            <p:cNvPr id="74826" name="Rectangle 365"/>
            <p:cNvSpPr>
              <a:spLocks noChangeArrowheads="1"/>
            </p:cNvSpPr>
            <p:nvPr/>
          </p:nvSpPr>
          <p:spPr bwMode="auto">
            <a:xfrm>
              <a:off x="3606" y="1888"/>
              <a:ext cx="545" cy="1497"/>
            </a:xfrm>
            <a:prstGeom prst="rect">
              <a:avLst/>
            </a:prstGeom>
            <a:noFill/>
            <a:ln w="28575">
              <a:solidFill>
                <a:schemeClr val="accent4">
                  <a:lumMod val="95000"/>
                  <a:lumOff val="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/>
              <a:r>
                <a:rPr kumimoji="0" lang="en-US" altLang="zh-CN" b="1">
                  <a:latin typeface="Garamond" pitchFamily="18" charset="0"/>
                  <a:ea typeface="宋体" pitchFamily="2" charset="-122"/>
                </a:rPr>
                <a:t>Johnson counter</a:t>
              </a:r>
            </a:p>
          </p:txBody>
        </p:sp>
        <p:sp>
          <p:nvSpPr>
            <p:cNvPr id="74827" name="Line 366"/>
            <p:cNvSpPr>
              <a:spLocks noChangeShapeType="1"/>
            </p:cNvSpPr>
            <p:nvPr/>
          </p:nvSpPr>
          <p:spPr bwMode="auto">
            <a:xfrm flipH="1">
              <a:off x="3288" y="3249"/>
              <a:ext cx="317" cy="0"/>
            </a:xfrm>
            <a:prstGeom prst="line">
              <a:avLst/>
            </a:prstGeom>
            <a:noFill/>
            <a:ln w="28575">
              <a:solidFill>
                <a:schemeClr val="accent4">
                  <a:lumMod val="95000"/>
                  <a:lumOff val="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28" name="Text Box 367"/>
            <p:cNvSpPr txBox="1">
              <a:spLocks noChangeArrowheads="1"/>
            </p:cNvSpPr>
            <p:nvPr/>
          </p:nvSpPr>
          <p:spPr bwMode="auto">
            <a:xfrm>
              <a:off x="3107" y="3249"/>
              <a:ext cx="49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CLK</a:t>
              </a:r>
            </a:p>
          </p:txBody>
        </p:sp>
        <p:sp>
          <p:nvSpPr>
            <p:cNvPr id="74829" name="Rectangle 368"/>
            <p:cNvSpPr>
              <a:spLocks noChangeArrowheads="1"/>
            </p:cNvSpPr>
            <p:nvPr/>
          </p:nvSpPr>
          <p:spPr bwMode="auto">
            <a:xfrm>
              <a:off x="4513" y="1888"/>
              <a:ext cx="545" cy="1497"/>
            </a:xfrm>
            <a:prstGeom prst="rect">
              <a:avLst/>
            </a:prstGeom>
            <a:noFill/>
            <a:ln w="28575">
              <a:solidFill>
                <a:schemeClr val="accent4">
                  <a:lumMod val="95000"/>
                  <a:lumOff val="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latin typeface="Garamond" pitchFamily="18" charset="0"/>
                  <a:ea typeface="宋体" pitchFamily="2" charset="-122"/>
                </a:rPr>
                <a:t>decoder</a:t>
              </a:r>
            </a:p>
          </p:txBody>
        </p:sp>
        <p:sp>
          <p:nvSpPr>
            <p:cNvPr id="74830" name="Line 369"/>
            <p:cNvSpPr>
              <a:spLocks noChangeShapeType="1"/>
            </p:cNvSpPr>
            <p:nvPr/>
          </p:nvSpPr>
          <p:spPr bwMode="auto">
            <a:xfrm flipH="1">
              <a:off x="4150" y="2614"/>
              <a:ext cx="363" cy="0"/>
            </a:xfrm>
            <a:prstGeom prst="line">
              <a:avLst/>
            </a:prstGeom>
            <a:noFill/>
            <a:ln w="28575">
              <a:solidFill>
                <a:schemeClr val="accent4">
                  <a:lumMod val="95000"/>
                  <a:lumOff val="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31" name="Line 370"/>
            <p:cNvSpPr>
              <a:spLocks noChangeShapeType="1"/>
            </p:cNvSpPr>
            <p:nvPr/>
          </p:nvSpPr>
          <p:spPr bwMode="auto">
            <a:xfrm flipH="1">
              <a:off x="4150" y="2840"/>
              <a:ext cx="363" cy="0"/>
            </a:xfrm>
            <a:prstGeom prst="line">
              <a:avLst/>
            </a:prstGeom>
            <a:noFill/>
            <a:ln w="28575">
              <a:solidFill>
                <a:schemeClr val="accent4">
                  <a:lumMod val="95000"/>
                  <a:lumOff val="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32" name="Line 371"/>
            <p:cNvSpPr>
              <a:spLocks noChangeShapeType="1"/>
            </p:cNvSpPr>
            <p:nvPr/>
          </p:nvSpPr>
          <p:spPr bwMode="auto">
            <a:xfrm flipH="1">
              <a:off x="4150" y="3067"/>
              <a:ext cx="363" cy="0"/>
            </a:xfrm>
            <a:prstGeom prst="line">
              <a:avLst/>
            </a:prstGeom>
            <a:noFill/>
            <a:ln w="28575">
              <a:solidFill>
                <a:schemeClr val="accent4">
                  <a:lumMod val="95000"/>
                  <a:lumOff val="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33" name="Line 372"/>
            <p:cNvSpPr>
              <a:spLocks noChangeShapeType="1"/>
            </p:cNvSpPr>
            <p:nvPr/>
          </p:nvSpPr>
          <p:spPr bwMode="auto">
            <a:xfrm flipH="1">
              <a:off x="4150" y="3294"/>
              <a:ext cx="363" cy="0"/>
            </a:xfrm>
            <a:prstGeom prst="line">
              <a:avLst/>
            </a:prstGeom>
            <a:noFill/>
            <a:ln w="28575">
              <a:solidFill>
                <a:schemeClr val="accent4">
                  <a:lumMod val="95000"/>
                  <a:lumOff val="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34" name="Text Box 373"/>
            <p:cNvSpPr txBox="1">
              <a:spLocks noChangeArrowheads="1"/>
            </p:cNvSpPr>
            <p:nvPr/>
          </p:nvSpPr>
          <p:spPr bwMode="auto">
            <a:xfrm>
              <a:off x="4150" y="2387"/>
              <a:ext cx="36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Q3</a:t>
              </a:r>
            </a:p>
          </p:txBody>
        </p:sp>
        <p:sp>
          <p:nvSpPr>
            <p:cNvPr id="74835" name="Text Box 374"/>
            <p:cNvSpPr txBox="1">
              <a:spLocks noChangeArrowheads="1"/>
            </p:cNvSpPr>
            <p:nvPr/>
          </p:nvSpPr>
          <p:spPr bwMode="auto">
            <a:xfrm>
              <a:off x="4150" y="2614"/>
              <a:ext cx="36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Q2</a:t>
              </a:r>
            </a:p>
          </p:txBody>
        </p:sp>
        <p:sp>
          <p:nvSpPr>
            <p:cNvPr id="74836" name="Text Box 375"/>
            <p:cNvSpPr txBox="1">
              <a:spLocks noChangeArrowheads="1"/>
            </p:cNvSpPr>
            <p:nvPr/>
          </p:nvSpPr>
          <p:spPr bwMode="auto">
            <a:xfrm>
              <a:off x="4150" y="2840"/>
              <a:ext cx="36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Q1</a:t>
              </a:r>
            </a:p>
          </p:txBody>
        </p:sp>
        <p:sp>
          <p:nvSpPr>
            <p:cNvPr id="74837" name="Text Box 376"/>
            <p:cNvSpPr txBox="1">
              <a:spLocks noChangeArrowheads="1"/>
            </p:cNvSpPr>
            <p:nvPr/>
          </p:nvSpPr>
          <p:spPr bwMode="auto">
            <a:xfrm>
              <a:off x="4150" y="3067"/>
              <a:ext cx="36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Q0</a:t>
              </a:r>
            </a:p>
          </p:txBody>
        </p:sp>
        <p:sp>
          <p:nvSpPr>
            <p:cNvPr id="74838" name="Line 377"/>
            <p:cNvSpPr>
              <a:spLocks noChangeShapeType="1"/>
            </p:cNvSpPr>
            <p:nvPr/>
          </p:nvSpPr>
          <p:spPr bwMode="auto">
            <a:xfrm flipH="1">
              <a:off x="5057" y="2024"/>
              <a:ext cx="317" cy="0"/>
            </a:xfrm>
            <a:prstGeom prst="line">
              <a:avLst/>
            </a:prstGeom>
            <a:noFill/>
            <a:ln w="28575">
              <a:solidFill>
                <a:schemeClr val="accent4">
                  <a:lumMod val="95000"/>
                  <a:lumOff val="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39" name="Line 378"/>
            <p:cNvSpPr>
              <a:spLocks noChangeShapeType="1"/>
            </p:cNvSpPr>
            <p:nvPr/>
          </p:nvSpPr>
          <p:spPr bwMode="auto">
            <a:xfrm flipH="1">
              <a:off x="5057" y="2205"/>
              <a:ext cx="317" cy="0"/>
            </a:xfrm>
            <a:prstGeom prst="line">
              <a:avLst/>
            </a:prstGeom>
            <a:noFill/>
            <a:ln w="28575">
              <a:solidFill>
                <a:schemeClr val="accent4">
                  <a:lumMod val="95000"/>
                  <a:lumOff val="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40" name="Line 379"/>
            <p:cNvSpPr>
              <a:spLocks noChangeShapeType="1"/>
            </p:cNvSpPr>
            <p:nvPr/>
          </p:nvSpPr>
          <p:spPr bwMode="auto">
            <a:xfrm flipH="1">
              <a:off x="5057" y="2387"/>
              <a:ext cx="317" cy="0"/>
            </a:xfrm>
            <a:prstGeom prst="line">
              <a:avLst/>
            </a:prstGeom>
            <a:noFill/>
            <a:ln w="28575">
              <a:solidFill>
                <a:schemeClr val="accent4">
                  <a:lumMod val="95000"/>
                  <a:lumOff val="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41" name="Line 380"/>
            <p:cNvSpPr>
              <a:spLocks noChangeShapeType="1"/>
            </p:cNvSpPr>
            <p:nvPr/>
          </p:nvSpPr>
          <p:spPr bwMode="auto">
            <a:xfrm flipH="1">
              <a:off x="5057" y="2568"/>
              <a:ext cx="317" cy="0"/>
            </a:xfrm>
            <a:prstGeom prst="line">
              <a:avLst/>
            </a:prstGeom>
            <a:noFill/>
            <a:ln w="28575">
              <a:solidFill>
                <a:schemeClr val="accent4">
                  <a:lumMod val="95000"/>
                  <a:lumOff val="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42" name="Line 381"/>
            <p:cNvSpPr>
              <a:spLocks noChangeShapeType="1"/>
            </p:cNvSpPr>
            <p:nvPr/>
          </p:nvSpPr>
          <p:spPr bwMode="auto">
            <a:xfrm flipH="1">
              <a:off x="5057" y="2750"/>
              <a:ext cx="317" cy="0"/>
            </a:xfrm>
            <a:prstGeom prst="line">
              <a:avLst/>
            </a:prstGeom>
            <a:noFill/>
            <a:ln w="28575">
              <a:solidFill>
                <a:schemeClr val="accent4">
                  <a:lumMod val="95000"/>
                  <a:lumOff val="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43" name="Line 382"/>
            <p:cNvSpPr>
              <a:spLocks noChangeShapeType="1"/>
            </p:cNvSpPr>
            <p:nvPr/>
          </p:nvSpPr>
          <p:spPr bwMode="auto">
            <a:xfrm flipH="1">
              <a:off x="5057" y="2931"/>
              <a:ext cx="317" cy="0"/>
            </a:xfrm>
            <a:prstGeom prst="line">
              <a:avLst/>
            </a:prstGeom>
            <a:noFill/>
            <a:ln w="28575">
              <a:solidFill>
                <a:schemeClr val="accent4">
                  <a:lumMod val="95000"/>
                  <a:lumOff val="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44" name="Line 383"/>
            <p:cNvSpPr>
              <a:spLocks noChangeShapeType="1"/>
            </p:cNvSpPr>
            <p:nvPr/>
          </p:nvSpPr>
          <p:spPr bwMode="auto">
            <a:xfrm flipH="1">
              <a:off x="5057" y="3113"/>
              <a:ext cx="317" cy="0"/>
            </a:xfrm>
            <a:prstGeom prst="line">
              <a:avLst/>
            </a:prstGeom>
            <a:noFill/>
            <a:ln w="28575">
              <a:solidFill>
                <a:schemeClr val="accent4">
                  <a:lumMod val="95000"/>
                  <a:lumOff val="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45" name="Line 384"/>
            <p:cNvSpPr>
              <a:spLocks noChangeShapeType="1"/>
            </p:cNvSpPr>
            <p:nvPr/>
          </p:nvSpPr>
          <p:spPr bwMode="auto">
            <a:xfrm flipH="1">
              <a:off x="5057" y="3294"/>
              <a:ext cx="318" cy="0"/>
            </a:xfrm>
            <a:prstGeom prst="line">
              <a:avLst/>
            </a:prstGeom>
            <a:noFill/>
            <a:ln w="28575">
              <a:solidFill>
                <a:schemeClr val="accent4">
                  <a:lumMod val="95000"/>
                  <a:lumOff val="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46" name="Text Box 385"/>
            <p:cNvSpPr txBox="1">
              <a:spLocks noChangeArrowheads="1"/>
            </p:cNvSpPr>
            <p:nvPr/>
          </p:nvSpPr>
          <p:spPr bwMode="auto">
            <a:xfrm>
              <a:off x="5397" y="1888"/>
              <a:ext cx="36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Y0</a:t>
              </a:r>
            </a:p>
          </p:txBody>
        </p:sp>
        <p:sp>
          <p:nvSpPr>
            <p:cNvPr id="74847" name="Text Box 386"/>
            <p:cNvSpPr txBox="1">
              <a:spLocks noChangeArrowheads="1"/>
            </p:cNvSpPr>
            <p:nvPr/>
          </p:nvSpPr>
          <p:spPr bwMode="auto">
            <a:xfrm>
              <a:off x="5397" y="2069"/>
              <a:ext cx="36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Y1</a:t>
              </a:r>
            </a:p>
          </p:txBody>
        </p:sp>
        <p:sp>
          <p:nvSpPr>
            <p:cNvPr id="74848" name="Text Box 387"/>
            <p:cNvSpPr txBox="1">
              <a:spLocks noChangeArrowheads="1"/>
            </p:cNvSpPr>
            <p:nvPr/>
          </p:nvSpPr>
          <p:spPr bwMode="auto">
            <a:xfrm>
              <a:off x="5397" y="2251"/>
              <a:ext cx="36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Y2</a:t>
              </a:r>
            </a:p>
          </p:txBody>
        </p:sp>
        <p:sp>
          <p:nvSpPr>
            <p:cNvPr id="74849" name="Text Box 388"/>
            <p:cNvSpPr txBox="1">
              <a:spLocks noChangeArrowheads="1"/>
            </p:cNvSpPr>
            <p:nvPr/>
          </p:nvSpPr>
          <p:spPr bwMode="auto">
            <a:xfrm>
              <a:off x="5397" y="2432"/>
              <a:ext cx="36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Y3</a:t>
              </a:r>
            </a:p>
          </p:txBody>
        </p:sp>
        <p:sp>
          <p:nvSpPr>
            <p:cNvPr id="74850" name="Text Box 389"/>
            <p:cNvSpPr txBox="1">
              <a:spLocks noChangeArrowheads="1"/>
            </p:cNvSpPr>
            <p:nvPr/>
          </p:nvSpPr>
          <p:spPr bwMode="auto">
            <a:xfrm>
              <a:off x="5397" y="2614"/>
              <a:ext cx="36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Y4</a:t>
              </a:r>
            </a:p>
          </p:txBody>
        </p:sp>
        <p:sp>
          <p:nvSpPr>
            <p:cNvPr id="74851" name="Text Box 390"/>
            <p:cNvSpPr txBox="1">
              <a:spLocks noChangeArrowheads="1"/>
            </p:cNvSpPr>
            <p:nvPr/>
          </p:nvSpPr>
          <p:spPr bwMode="auto">
            <a:xfrm>
              <a:off x="5397" y="2795"/>
              <a:ext cx="36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Y5</a:t>
              </a:r>
            </a:p>
          </p:txBody>
        </p:sp>
        <p:sp>
          <p:nvSpPr>
            <p:cNvPr id="74852" name="Text Box 391"/>
            <p:cNvSpPr txBox="1">
              <a:spLocks noChangeArrowheads="1"/>
            </p:cNvSpPr>
            <p:nvPr/>
          </p:nvSpPr>
          <p:spPr bwMode="auto">
            <a:xfrm>
              <a:off x="5397" y="2976"/>
              <a:ext cx="36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Y6</a:t>
              </a:r>
            </a:p>
          </p:txBody>
        </p:sp>
        <p:sp>
          <p:nvSpPr>
            <p:cNvPr id="74853" name="Text Box 392"/>
            <p:cNvSpPr txBox="1">
              <a:spLocks noChangeArrowheads="1"/>
            </p:cNvSpPr>
            <p:nvPr/>
          </p:nvSpPr>
          <p:spPr bwMode="auto">
            <a:xfrm>
              <a:off x="5397" y="3203"/>
              <a:ext cx="36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Y7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1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969" grpId="0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D84ADEF-6D13-474F-9D13-DAB0E148ACB2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5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09770D-B1C7-42EA-8ABF-468942874DFE}" type="slidenum">
              <a:rPr lang="en-US" altLang="zh-CN"/>
              <a:pPr>
                <a:defRPr/>
              </a:pPr>
              <a:t>75</a:t>
            </a:fld>
            <a:endParaRPr lang="en-US" altLang="zh-CN"/>
          </a:p>
        </p:txBody>
      </p:sp>
      <p:sp>
        <p:nvSpPr>
          <p:cNvPr id="75780" name="Rectangle 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>
              <a:solidFill>
                <a:srgbClr val="CC0000"/>
              </a:solidFill>
            </a:endParaRPr>
          </a:p>
        </p:txBody>
      </p:sp>
      <p:graphicFrame>
        <p:nvGraphicFramePr>
          <p:cNvPr id="217995" name="Group 907"/>
          <p:cNvGraphicFramePr>
            <a:graphicFrameLocks noGrp="1"/>
          </p:cNvGraphicFramePr>
          <p:nvPr>
            <p:ph idx="1"/>
          </p:nvPr>
        </p:nvGraphicFramePr>
        <p:xfrm>
          <a:off x="468313" y="1052513"/>
          <a:ext cx="8424862" cy="5045077"/>
        </p:xfrm>
        <a:graphic>
          <a:graphicData uri="http://schemas.openxmlformats.org/drawingml/2006/table">
            <a:tbl>
              <a:tblPr/>
              <a:tblGrid>
                <a:gridCol w="576262"/>
                <a:gridCol w="576263"/>
                <a:gridCol w="576262"/>
                <a:gridCol w="576263"/>
                <a:gridCol w="576262"/>
                <a:gridCol w="576263"/>
                <a:gridCol w="576262"/>
                <a:gridCol w="574675"/>
                <a:gridCol w="576263"/>
                <a:gridCol w="576262"/>
                <a:gridCol w="576263"/>
                <a:gridCol w="576262"/>
                <a:gridCol w="1511300"/>
              </a:tblGrid>
              <a:tr h="554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Y7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Y6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Y5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Y4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Y3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Y2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Y1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Y0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decording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Q3’·Q0’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Q1’·Q0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5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Q2’·Q1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4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Q3’·Q2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5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Q3·Q0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4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Q1·Q0’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5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Q2·Q1’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Q3·Q2’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7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C02840E-EC17-494E-A3AE-474A1F63FF35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865252-1D29-4C75-B6F3-AC1B80DC55FC}" type="slidenum">
              <a:rPr lang="en-US" altLang="zh-CN"/>
              <a:pPr>
                <a:defRPr/>
              </a:pPr>
              <a:t>76</a:t>
            </a:fld>
            <a:endParaRPr lang="en-US" altLang="zh-CN"/>
          </a:p>
        </p:txBody>
      </p:sp>
      <p:sp>
        <p:nvSpPr>
          <p:cNvPr id="7680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647700"/>
          </a:xfrm>
        </p:spPr>
        <p:txBody>
          <a:bodyPr/>
          <a:lstStyle/>
          <a:p>
            <a:pPr eaLnBrk="1" hangingPunct="1"/>
            <a:r>
              <a:rPr lang="en-US" altLang="zh-CN" smtClean="0"/>
              <a:t>Self-correcting Johnson counter</a:t>
            </a:r>
          </a:p>
        </p:txBody>
      </p:sp>
      <p:sp>
        <p:nvSpPr>
          <p:cNvPr id="768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08050"/>
            <a:ext cx="8229600" cy="5218113"/>
          </a:xfrm>
        </p:spPr>
        <p:txBody>
          <a:bodyPr/>
          <a:lstStyle/>
          <a:p>
            <a:pPr eaLnBrk="1" hangingPunct="1"/>
            <a:r>
              <a:rPr lang="en-US" altLang="zh-CN" smtClean="0"/>
              <a:t>The other 8 unused state is abnormal cycle.</a:t>
            </a:r>
          </a:p>
          <a:p>
            <a:pPr eaLnBrk="1" hangingPunct="1">
              <a:buFontTx/>
              <a:buNone/>
            </a:pPr>
            <a:endParaRPr lang="en-US" altLang="zh-CN" smtClean="0"/>
          </a:p>
          <a:p>
            <a:pPr eaLnBrk="1" hangingPunct="1">
              <a:buFontTx/>
              <a:buNone/>
            </a:pPr>
            <a:endParaRPr lang="en-US" altLang="zh-CN" smtClean="0"/>
          </a:p>
          <a:p>
            <a:pPr eaLnBrk="1" hangingPunct="1">
              <a:buFontTx/>
              <a:buNone/>
            </a:pPr>
            <a:endParaRPr lang="en-US" altLang="zh-CN" smtClean="0"/>
          </a:p>
          <a:p>
            <a:pPr eaLnBrk="1" hangingPunct="1">
              <a:buFontTx/>
              <a:buNone/>
            </a:pPr>
            <a:endParaRPr lang="en-US" altLang="zh-CN" smtClean="0"/>
          </a:p>
          <a:p>
            <a:pPr eaLnBrk="1" hangingPunct="1">
              <a:buFontTx/>
              <a:buNone/>
            </a:pPr>
            <a:endParaRPr lang="en-US" altLang="zh-CN" smtClean="0"/>
          </a:p>
          <a:p>
            <a:pPr eaLnBrk="1" hangingPunct="1">
              <a:buFontTx/>
              <a:buNone/>
            </a:pPr>
            <a:r>
              <a:rPr lang="en-US" altLang="zh-CN" smtClean="0"/>
              <a:t>Neither normal cycle nor abnormal cycle is self-correcting.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195513" y="1557338"/>
            <a:ext cx="5545137" cy="2087562"/>
            <a:chOff x="1428" y="618"/>
            <a:chExt cx="3493" cy="1315"/>
          </a:xfrm>
        </p:grpSpPr>
        <p:sp>
          <p:nvSpPr>
            <p:cNvPr id="76808" name="Oval 5"/>
            <p:cNvSpPr>
              <a:spLocks noChangeArrowheads="1"/>
            </p:cNvSpPr>
            <p:nvPr/>
          </p:nvSpPr>
          <p:spPr bwMode="auto">
            <a:xfrm>
              <a:off x="1428" y="618"/>
              <a:ext cx="499" cy="4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ea typeface="宋体" pitchFamily="2" charset="-122"/>
                </a:rPr>
                <a:t>0101</a:t>
              </a:r>
            </a:p>
          </p:txBody>
        </p:sp>
        <p:sp>
          <p:nvSpPr>
            <p:cNvPr id="76809" name="Oval 6"/>
            <p:cNvSpPr>
              <a:spLocks noChangeArrowheads="1"/>
            </p:cNvSpPr>
            <p:nvPr/>
          </p:nvSpPr>
          <p:spPr bwMode="auto">
            <a:xfrm>
              <a:off x="2426" y="618"/>
              <a:ext cx="499" cy="4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ea typeface="宋体" pitchFamily="2" charset="-122"/>
                </a:rPr>
                <a:t>1011</a:t>
              </a:r>
            </a:p>
          </p:txBody>
        </p:sp>
        <p:sp>
          <p:nvSpPr>
            <p:cNvPr id="76810" name="Oval 7"/>
            <p:cNvSpPr>
              <a:spLocks noChangeArrowheads="1"/>
            </p:cNvSpPr>
            <p:nvPr/>
          </p:nvSpPr>
          <p:spPr bwMode="auto">
            <a:xfrm>
              <a:off x="2426" y="1434"/>
              <a:ext cx="499" cy="4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ea typeface="宋体" pitchFamily="2" charset="-122"/>
                </a:rPr>
                <a:t>1001</a:t>
              </a:r>
            </a:p>
          </p:txBody>
        </p:sp>
        <p:sp>
          <p:nvSpPr>
            <p:cNvPr id="76811" name="Oval 8"/>
            <p:cNvSpPr>
              <a:spLocks noChangeArrowheads="1"/>
            </p:cNvSpPr>
            <p:nvPr/>
          </p:nvSpPr>
          <p:spPr bwMode="auto">
            <a:xfrm>
              <a:off x="1429" y="1434"/>
              <a:ext cx="499" cy="4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ea typeface="宋体" pitchFamily="2" charset="-122"/>
                </a:rPr>
                <a:t>0010</a:t>
              </a:r>
            </a:p>
          </p:txBody>
        </p:sp>
        <p:sp>
          <p:nvSpPr>
            <p:cNvPr id="76812" name="Line 9"/>
            <p:cNvSpPr>
              <a:spLocks noChangeShapeType="1"/>
            </p:cNvSpPr>
            <p:nvPr/>
          </p:nvSpPr>
          <p:spPr bwMode="auto">
            <a:xfrm>
              <a:off x="1927" y="845"/>
              <a:ext cx="4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13" name="Line 10"/>
            <p:cNvSpPr>
              <a:spLocks noChangeShapeType="1"/>
            </p:cNvSpPr>
            <p:nvPr/>
          </p:nvSpPr>
          <p:spPr bwMode="auto">
            <a:xfrm>
              <a:off x="4694" y="1117"/>
              <a:ext cx="0" cy="31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14" name="Line 11"/>
            <p:cNvSpPr>
              <a:spLocks noChangeShapeType="1"/>
            </p:cNvSpPr>
            <p:nvPr/>
          </p:nvSpPr>
          <p:spPr bwMode="auto">
            <a:xfrm flipH="1">
              <a:off x="1927" y="1661"/>
              <a:ext cx="4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15" name="Line 12"/>
            <p:cNvSpPr>
              <a:spLocks noChangeShapeType="1"/>
            </p:cNvSpPr>
            <p:nvPr/>
          </p:nvSpPr>
          <p:spPr bwMode="auto">
            <a:xfrm flipV="1">
              <a:off x="1700" y="1117"/>
              <a:ext cx="0" cy="31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16" name="Line 13"/>
            <p:cNvSpPr>
              <a:spLocks noChangeShapeType="1"/>
            </p:cNvSpPr>
            <p:nvPr/>
          </p:nvSpPr>
          <p:spPr bwMode="auto">
            <a:xfrm>
              <a:off x="2925" y="845"/>
              <a:ext cx="4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17" name="Oval 14"/>
            <p:cNvSpPr>
              <a:spLocks noChangeArrowheads="1"/>
            </p:cNvSpPr>
            <p:nvPr/>
          </p:nvSpPr>
          <p:spPr bwMode="auto">
            <a:xfrm>
              <a:off x="3424" y="618"/>
              <a:ext cx="499" cy="4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ea typeface="宋体" pitchFamily="2" charset="-122"/>
                </a:rPr>
                <a:t>0110</a:t>
              </a:r>
            </a:p>
          </p:txBody>
        </p:sp>
        <p:sp>
          <p:nvSpPr>
            <p:cNvPr id="76818" name="Oval 15"/>
            <p:cNvSpPr>
              <a:spLocks noChangeArrowheads="1"/>
            </p:cNvSpPr>
            <p:nvPr/>
          </p:nvSpPr>
          <p:spPr bwMode="auto">
            <a:xfrm>
              <a:off x="4422" y="618"/>
              <a:ext cx="499" cy="4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ea typeface="宋体" pitchFamily="2" charset="-122"/>
                </a:rPr>
                <a:t>1101</a:t>
              </a:r>
            </a:p>
          </p:txBody>
        </p:sp>
        <p:sp>
          <p:nvSpPr>
            <p:cNvPr id="76819" name="Oval 16"/>
            <p:cNvSpPr>
              <a:spLocks noChangeArrowheads="1"/>
            </p:cNvSpPr>
            <p:nvPr/>
          </p:nvSpPr>
          <p:spPr bwMode="auto">
            <a:xfrm>
              <a:off x="3424" y="1434"/>
              <a:ext cx="499" cy="4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ea typeface="宋体" pitchFamily="2" charset="-122"/>
                </a:rPr>
                <a:t>0100</a:t>
              </a:r>
            </a:p>
          </p:txBody>
        </p:sp>
        <p:sp>
          <p:nvSpPr>
            <p:cNvPr id="76820" name="Oval 17"/>
            <p:cNvSpPr>
              <a:spLocks noChangeArrowheads="1"/>
            </p:cNvSpPr>
            <p:nvPr/>
          </p:nvSpPr>
          <p:spPr bwMode="auto">
            <a:xfrm>
              <a:off x="4422" y="1434"/>
              <a:ext cx="499" cy="4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ea typeface="宋体" pitchFamily="2" charset="-122"/>
                </a:rPr>
                <a:t>1010</a:t>
              </a:r>
            </a:p>
          </p:txBody>
        </p:sp>
        <p:sp>
          <p:nvSpPr>
            <p:cNvPr id="76821" name="Line 18"/>
            <p:cNvSpPr>
              <a:spLocks noChangeShapeType="1"/>
            </p:cNvSpPr>
            <p:nvPr/>
          </p:nvSpPr>
          <p:spPr bwMode="auto">
            <a:xfrm>
              <a:off x="3923" y="845"/>
              <a:ext cx="4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22" name="Line 19"/>
            <p:cNvSpPr>
              <a:spLocks noChangeShapeType="1"/>
            </p:cNvSpPr>
            <p:nvPr/>
          </p:nvSpPr>
          <p:spPr bwMode="auto">
            <a:xfrm flipH="1">
              <a:off x="3923" y="1706"/>
              <a:ext cx="4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23" name="Line 20"/>
            <p:cNvSpPr>
              <a:spLocks noChangeShapeType="1"/>
            </p:cNvSpPr>
            <p:nvPr/>
          </p:nvSpPr>
          <p:spPr bwMode="auto">
            <a:xfrm flipH="1">
              <a:off x="2925" y="1661"/>
              <a:ext cx="4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807" name="Oval 21"/>
          <p:cNvSpPr>
            <a:spLocks noChangeArrowheads="1"/>
          </p:cNvSpPr>
          <p:nvPr/>
        </p:nvSpPr>
        <p:spPr bwMode="auto">
          <a:xfrm>
            <a:off x="323850" y="1773238"/>
            <a:ext cx="1079500" cy="1008062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b="1">
                <a:ea typeface="宋体" pitchFamily="2" charset="-122"/>
              </a:rPr>
              <a:t>Q</a:t>
            </a:r>
            <a:r>
              <a:rPr kumimoji="0" lang="en-US" altLang="zh-CN" b="1" baseline="-25000">
                <a:ea typeface="宋体" pitchFamily="2" charset="-122"/>
              </a:rPr>
              <a:t>3</a:t>
            </a:r>
            <a:r>
              <a:rPr kumimoji="0" lang="en-US" altLang="zh-CN" b="1">
                <a:ea typeface="宋体" pitchFamily="2" charset="-122"/>
              </a:rPr>
              <a:t>Q</a:t>
            </a:r>
            <a:r>
              <a:rPr kumimoji="0" lang="en-US" altLang="zh-CN" b="1" baseline="-25000">
                <a:ea typeface="宋体" pitchFamily="2" charset="-122"/>
              </a:rPr>
              <a:t>2</a:t>
            </a:r>
            <a:r>
              <a:rPr kumimoji="0" lang="en-US" altLang="zh-CN" b="1">
                <a:ea typeface="宋体" pitchFamily="2" charset="-122"/>
              </a:rPr>
              <a:t>Q</a:t>
            </a:r>
            <a:r>
              <a:rPr kumimoji="0" lang="en-US" altLang="zh-CN" b="1" baseline="-25000">
                <a:ea typeface="宋体" pitchFamily="2" charset="-122"/>
              </a:rPr>
              <a:t>1</a:t>
            </a:r>
            <a:r>
              <a:rPr kumimoji="0" lang="en-US" altLang="zh-CN" b="1">
                <a:ea typeface="宋体" pitchFamily="2" charset="-122"/>
              </a:rPr>
              <a:t>Q</a:t>
            </a:r>
            <a:r>
              <a:rPr kumimoji="0" lang="en-US" altLang="zh-CN" b="1" baseline="-25000">
                <a:ea typeface="宋体" pitchFamily="2" charset="-122"/>
              </a:rPr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D319890-AD68-4B84-9172-75DCA6D7C184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4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94B93A-1992-4189-AD99-8F3E7AE37990}" type="slidenum">
              <a:rPr lang="en-US" altLang="zh-CN"/>
              <a:pPr>
                <a:defRPr/>
              </a:pPr>
              <a:t>77</a:t>
            </a:fld>
            <a:endParaRPr lang="en-US" altLang="zh-CN"/>
          </a:p>
        </p:txBody>
      </p:sp>
      <p:sp>
        <p:nvSpPr>
          <p:cNvPr id="101383" name="Text Box 7"/>
          <p:cNvSpPr txBox="1">
            <a:spLocks noChangeArrowheads="1"/>
          </p:cNvSpPr>
          <p:nvPr/>
        </p:nvSpPr>
        <p:spPr bwMode="auto">
          <a:xfrm>
            <a:off x="395288" y="908050"/>
            <a:ext cx="81375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400" b="1">
                <a:solidFill>
                  <a:srgbClr val="1F33F5"/>
                </a:solidFill>
                <a:latin typeface="Verdana" pitchFamily="34" charset="0"/>
                <a:ea typeface="宋体" pitchFamily="2" charset="-122"/>
              </a:rPr>
              <a:t>When current state Q</a:t>
            </a:r>
            <a:r>
              <a:rPr kumimoji="0" lang="en-US" altLang="zh-CN" sz="2400" b="1" baseline="-25000">
                <a:solidFill>
                  <a:srgbClr val="1F33F5"/>
                </a:solidFill>
                <a:latin typeface="Verdana" pitchFamily="34" charset="0"/>
                <a:ea typeface="宋体" pitchFamily="2" charset="-122"/>
              </a:rPr>
              <a:t>3</a:t>
            </a:r>
            <a:r>
              <a:rPr kumimoji="0" lang="en-US" altLang="zh-CN" sz="2400" b="1">
                <a:solidFill>
                  <a:srgbClr val="1F33F5"/>
                </a:solidFill>
                <a:latin typeface="Verdana" pitchFamily="34" charset="0"/>
                <a:ea typeface="宋体" pitchFamily="2" charset="-122"/>
              </a:rPr>
              <a:t>Q</a:t>
            </a:r>
            <a:r>
              <a:rPr kumimoji="0" lang="en-US" altLang="zh-CN" sz="2400" b="1" baseline="-25000">
                <a:solidFill>
                  <a:srgbClr val="1F33F5"/>
                </a:solidFill>
                <a:latin typeface="Verdana" pitchFamily="34" charset="0"/>
                <a:ea typeface="宋体" pitchFamily="2" charset="-122"/>
              </a:rPr>
              <a:t>2</a:t>
            </a:r>
            <a:r>
              <a:rPr kumimoji="0" lang="en-US" altLang="zh-CN" sz="2400" b="1">
                <a:solidFill>
                  <a:srgbClr val="1F33F5"/>
                </a:solidFill>
                <a:latin typeface="Verdana" pitchFamily="34" charset="0"/>
                <a:ea typeface="宋体" pitchFamily="2" charset="-122"/>
              </a:rPr>
              <a:t>Q</a:t>
            </a:r>
            <a:r>
              <a:rPr kumimoji="0" lang="en-US" altLang="zh-CN" sz="2400" b="1" baseline="-25000">
                <a:solidFill>
                  <a:srgbClr val="1F33F5"/>
                </a:solidFill>
                <a:latin typeface="Verdana" pitchFamily="34" charset="0"/>
                <a:ea typeface="宋体" pitchFamily="2" charset="-122"/>
              </a:rPr>
              <a:t>1</a:t>
            </a:r>
            <a:r>
              <a:rPr kumimoji="0" lang="en-US" altLang="zh-CN" sz="2400" b="1">
                <a:solidFill>
                  <a:srgbClr val="1F33F5"/>
                </a:solidFill>
                <a:latin typeface="Verdana" pitchFamily="34" charset="0"/>
                <a:ea typeface="宋体" pitchFamily="2" charset="-122"/>
              </a:rPr>
              <a:t>Q</a:t>
            </a:r>
            <a:r>
              <a:rPr kumimoji="0" lang="en-US" altLang="zh-CN" sz="2400" b="1" baseline="-25000">
                <a:solidFill>
                  <a:srgbClr val="1F33F5"/>
                </a:solidFill>
                <a:latin typeface="Verdana" pitchFamily="34" charset="0"/>
                <a:ea typeface="宋体" pitchFamily="2" charset="-122"/>
              </a:rPr>
              <a:t>0 </a:t>
            </a:r>
            <a:r>
              <a:rPr kumimoji="0" lang="en-US" altLang="zh-CN" sz="2400" b="1">
                <a:solidFill>
                  <a:srgbClr val="1F33F5"/>
                </a:solidFill>
                <a:latin typeface="Verdana" pitchFamily="34" charset="0"/>
                <a:ea typeface="宋体" pitchFamily="2" charset="-122"/>
              </a:rPr>
              <a:t>is</a:t>
            </a:r>
            <a:r>
              <a:rPr kumimoji="0" lang="en-US" altLang="zh-CN" sz="2400" b="1" baseline="-25000">
                <a:solidFill>
                  <a:srgbClr val="1F33F5"/>
                </a:solidFill>
                <a:latin typeface="Verdana" pitchFamily="34" charset="0"/>
                <a:ea typeface="宋体" pitchFamily="2" charset="-122"/>
              </a:rPr>
              <a:t> </a:t>
            </a:r>
            <a:r>
              <a:rPr kumimoji="0" lang="en-US" altLang="zh-CN" sz="2400" b="1">
                <a:solidFill>
                  <a:srgbClr val="1F33F5"/>
                </a:solidFill>
                <a:latin typeface="Verdana" pitchFamily="34" charset="0"/>
                <a:ea typeface="宋体" pitchFamily="2" charset="-122"/>
              </a:rPr>
              <a:t>0</a:t>
            </a:r>
            <a:r>
              <a:rPr kumimoji="0" lang="en-US" altLang="zh-CN" b="1">
                <a:solidFill>
                  <a:srgbClr val="1F33F5"/>
                </a:solidFill>
                <a:latin typeface="Verdana" pitchFamily="34" charset="0"/>
                <a:ea typeface="宋体" pitchFamily="2" charset="-122"/>
              </a:rPr>
              <a:t>××</a:t>
            </a:r>
            <a:r>
              <a:rPr kumimoji="0" lang="en-US" altLang="zh-CN" sz="2400" b="1">
                <a:solidFill>
                  <a:srgbClr val="1F33F5"/>
                </a:solidFill>
                <a:latin typeface="Verdana" pitchFamily="34" charset="0"/>
                <a:ea typeface="宋体" pitchFamily="2" charset="-122"/>
              </a:rPr>
              <a:t>0, the circuit loads 0001 as the next state.</a:t>
            </a:r>
          </a:p>
        </p:txBody>
      </p:sp>
      <p:grpSp>
        <p:nvGrpSpPr>
          <p:cNvPr id="77829" name="Group 9"/>
          <p:cNvGrpSpPr>
            <a:grpSpLocks/>
          </p:cNvGrpSpPr>
          <p:nvPr/>
        </p:nvGrpSpPr>
        <p:grpSpPr bwMode="auto">
          <a:xfrm>
            <a:off x="1835150" y="4005263"/>
            <a:ext cx="5329238" cy="2016125"/>
            <a:chOff x="1428" y="618"/>
            <a:chExt cx="3493" cy="1315"/>
          </a:xfrm>
        </p:grpSpPr>
        <p:sp>
          <p:nvSpPr>
            <p:cNvPr id="77850" name="Oval 10"/>
            <p:cNvSpPr>
              <a:spLocks noChangeArrowheads="1"/>
            </p:cNvSpPr>
            <p:nvPr/>
          </p:nvSpPr>
          <p:spPr bwMode="auto">
            <a:xfrm>
              <a:off x="1428" y="618"/>
              <a:ext cx="499" cy="499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solidFill>
                    <a:srgbClr val="0000CC"/>
                  </a:solidFill>
                  <a:ea typeface="宋体" pitchFamily="2" charset="-122"/>
                </a:rPr>
                <a:t>0000</a:t>
              </a:r>
            </a:p>
          </p:txBody>
        </p:sp>
        <p:sp>
          <p:nvSpPr>
            <p:cNvPr id="77851" name="Oval 11"/>
            <p:cNvSpPr>
              <a:spLocks noChangeArrowheads="1"/>
            </p:cNvSpPr>
            <p:nvPr/>
          </p:nvSpPr>
          <p:spPr bwMode="auto">
            <a:xfrm>
              <a:off x="2426" y="618"/>
              <a:ext cx="499" cy="499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solidFill>
                    <a:srgbClr val="0000CC"/>
                  </a:solidFill>
                  <a:ea typeface="宋体" pitchFamily="2" charset="-122"/>
                </a:rPr>
                <a:t>0001</a:t>
              </a:r>
            </a:p>
          </p:txBody>
        </p:sp>
        <p:sp>
          <p:nvSpPr>
            <p:cNvPr id="77852" name="Oval 12"/>
            <p:cNvSpPr>
              <a:spLocks noChangeArrowheads="1"/>
            </p:cNvSpPr>
            <p:nvPr/>
          </p:nvSpPr>
          <p:spPr bwMode="auto">
            <a:xfrm>
              <a:off x="2426" y="1434"/>
              <a:ext cx="499" cy="499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solidFill>
                    <a:srgbClr val="0000CC"/>
                  </a:solidFill>
                  <a:ea typeface="宋体" pitchFamily="2" charset="-122"/>
                </a:rPr>
                <a:t>1100</a:t>
              </a:r>
            </a:p>
          </p:txBody>
        </p:sp>
        <p:sp>
          <p:nvSpPr>
            <p:cNvPr id="77853" name="Oval 13"/>
            <p:cNvSpPr>
              <a:spLocks noChangeArrowheads="1"/>
            </p:cNvSpPr>
            <p:nvPr/>
          </p:nvSpPr>
          <p:spPr bwMode="auto">
            <a:xfrm>
              <a:off x="1429" y="1434"/>
              <a:ext cx="499" cy="499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solidFill>
                    <a:srgbClr val="0000CC"/>
                  </a:solidFill>
                  <a:ea typeface="宋体" pitchFamily="2" charset="-122"/>
                </a:rPr>
                <a:t>1000</a:t>
              </a:r>
            </a:p>
          </p:txBody>
        </p:sp>
        <p:sp>
          <p:nvSpPr>
            <p:cNvPr id="77854" name="Line 14"/>
            <p:cNvSpPr>
              <a:spLocks noChangeShapeType="1"/>
            </p:cNvSpPr>
            <p:nvPr/>
          </p:nvSpPr>
          <p:spPr bwMode="auto">
            <a:xfrm>
              <a:off x="1927" y="845"/>
              <a:ext cx="49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855" name="Line 15"/>
            <p:cNvSpPr>
              <a:spLocks noChangeShapeType="1"/>
            </p:cNvSpPr>
            <p:nvPr/>
          </p:nvSpPr>
          <p:spPr bwMode="auto">
            <a:xfrm>
              <a:off x="4694" y="1117"/>
              <a:ext cx="0" cy="31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856" name="Line 16"/>
            <p:cNvSpPr>
              <a:spLocks noChangeShapeType="1"/>
            </p:cNvSpPr>
            <p:nvPr/>
          </p:nvSpPr>
          <p:spPr bwMode="auto">
            <a:xfrm flipH="1">
              <a:off x="1927" y="1661"/>
              <a:ext cx="49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857" name="Line 17"/>
            <p:cNvSpPr>
              <a:spLocks noChangeShapeType="1"/>
            </p:cNvSpPr>
            <p:nvPr/>
          </p:nvSpPr>
          <p:spPr bwMode="auto">
            <a:xfrm flipV="1">
              <a:off x="1700" y="1117"/>
              <a:ext cx="0" cy="31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858" name="Line 18"/>
            <p:cNvSpPr>
              <a:spLocks noChangeShapeType="1"/>
            </p:cNvSpPr>
            <p:nvPr/>
          </p:nvSpPr>
          <p:spPr bwMode="auto">
            <a:xfrm>
              <a:off x="2925" y="845"/>
              <a:ext cx="49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859" name="Oval 19"/>
            <p:cNvSpPr>
              <a:spLocks noChangeArrowheads="1"/>
            </p:cNvSpPr>
            <p:nvPr/>
          </p:nvSpPr>
          <p:spPr bwMode="auto">
            <a:xfrm>
              <a:off x="3424" y="618"/>
              <a:ext cx="499" cy="499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solidFill>
                    <a:srgbClr val="0000CC"/>
                  </a:solidFill>
                  <a:ea typeface="宋体" pitchFamily="2" charset="-122"/>
                </a:rPr>
                <a:t>0011</a:t>
              </a:r>
            </a:p>
          </p:txBody>
        </p:sp>
        <p:sp>
          <p:nvSpPr>
            <p:cNvPr id="77860" name="Oval 20"/>
            <p:cNvSpPr>
              <a:spLocks noChangeArrowheads="1"/>
            </p:cNvSpPr>
            <p:nvPr/>
          </p:nvSpPr>
          <p:spPr bwMode="auto">
            <a:xfrm>
              <a:off x="4422" y="618"/>
              <a:ext cx="499" cy="499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solidFill>
                    <a:srgbClr val="0000CC"/>
                  </a:solidFill>
                  <a:ea typeface="宋体" pitchFamily="2" charset="-122"/>
                </a:rPr>
                <a:t>0111</a:t>
              </a:r>
            </a:p>
          </p:txBody>
        </p:sp>
        <p:sp>
          <p:nvSpPr>
            <p:cNvPr id="77861" name="Oval 21"/>
            <p:cNvSpPr>
              <a:spLocks noChangeArrowheads="1"/>
            </p:cNvSpPr>
            <p:nvPr/>
          </p:nvSpPr>
          <p:spPr bwMode="auto">
            <a:xfrm>
              <a:off x="3424" y="1434"/>
              <a:ext cx="499" cy="499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solidFill>
                    <a:srgbClr val="0000CC"/>
                  </a:solidFill>
                  <a:ea typeface="宋体" pitchFamily="2" charset="-122"/>
                </a:rPr>
                <a:t>1110</a:t>
              </a:r>
            </a:p>
          </p:txBody>
        </p:sp>
        <p:sp>
          <p:nvSpPr>
            <p:cNvPr id="77862" name="Oval 22"/>
            <p:cNvSpPr>
              <a:spLocks noChangeArrowheads="1"/>
            </p:cNvSpPr>
            <p:nvPr/>
          </p:nvSpPr>
          <p:spPr bwMode="auto">
            <a:xfrm>
              <a:off x="4422" y="1434"/>
              <a:ext cx="499" cy="499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solidFill>
                    <a:srgbClr val="0000CC"/>
                  </a:solidFill>
                  <a:ea typeface="宋体" pitchFamily="2" charset="-122"/>
                </a:rPr>
                <a:t>1111</a:t>
              </a:r>
            </a:p>
          </p:txBody>
        </p:sp>
        <p:sp>
          <p:nvSpPr>
            <p:cNvPr id="77863" name="Line 23"/>
            <p:cNvSpPr>
              <a:spLocks noChangeShapeType="1"/>
            </p:cNvSpPr>
            <p:nvPr/>
          </p:nvSpPr>
          <p:spPr bwMode="auto">
            <a:xfrm>
              <a:off x="3923" y="845"/>
              <a:ext cx="49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864" name="Line 24"/>
            <p:cNvSpPr>
              <a:spLocks noChangeShapeType="1"/>
            </p:cNvSpPr>
            <p:nvPr/>
          </p:nvSpPr>
          <p:spPr bwMode="auto">
            <a:xfrm flipH="1">
              <a:off x="3923" y="1706"/>
              <a:ext cx="49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865" name="Line 25"/>
            <p:cNvSpPr>
              <a:spLocks noChangeShapeType="1"/>
            </p:cNvSpPr>
            <p:nvPr/>
          </p:nvSpPr>
          <p:spPr bwMode="auto">
            <a:xfrm flipH="1">
              <a:off x="2925" y="1661"/>
              <a:ext cx="49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7830" name="Oval 45"/>
          <p:cNvSpPr>
            <a:spLocks noChangeArrowheads="1"/>
          </p:cNvSpPr>
          <p:nvPr/>
        </p:nvSpPr>
        <p:spPr bwMode="auto">
          <a:xfrm>
            <a:off x="1763713" y="1773238"/>
            <a:ext cx="792162" cy="792162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b="1">
                <a:solidFill>
                  <a:schemeClr val="tx2"/>
                </a:solidFill>
                <a:ea typeface="宋体" pitchFamily="2" charset="-122"/>
              </a:rPr>
              <a:t>0101</a:t>
            </a:r>
          </a:p>
        </p:txBody>
      </p:sp>
      <p:sp>
        <p:nvSpPr>
          <p:cNvPr id="77831" name="Oval 46"/>
          <p:cNvSpPr>
            <a:spLocks noChangeArrowheads="1"/>
          </p:cNvSpPr>
          <p:nvPr/>
        </p:nvSpPr>
        <p:spPr bwMode="auto">
          <a:xfrm>
            <a:off x="3348038" y="1773238"/>
            <a:ext cx="792162" cy="792162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b="1">
                <a:solidFill>
                  <a:schemeClr val="tx2"/>
                </a:solidFill>
                <a:ea typeface="宋体" pitchFamily="2" charset="-122"/>
              </a:rPr>
              <a:t>1011</a:t>
            </a:r>
          </a:p>
        </p:txBody>
      </p:sp>
      <p:sp>
        <p:nvSpPr>
          <p:cNvPr id="77832" name="Oval 47"/>
          <p:cNvSpPr>
            <a:spLocks noChangeArrowheads="1"/>
          </p:cNvSpPr>
          <p:nvPr/>
        </p:nvSpPr>
        <p:spPr bwMode="auto">
          <a:xfrm>
            <a:off x="3348038" y="3068638"/>
            <a:ext cx="792162" cy="792162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b="1">
                <a:solidFill>
                  <a:schemeClr val="tx2"/>
                </a:solidFill>
                <a:ea typeface="宋体" pitchFamily="2" charset="-122"/>
              </a:rPr>
              <a:t>1001</a:t>
            </a:r>
          </a:p>
        </p:txBody>
      </p:sp>
      <p:sp>
        <p:nvSpPr>
          <p:cNvPr id="77833" name="Oval 48"/>
          <p:cNvSpPr>
            <a:spLocks noChangeArrowheads="1"/>
          </p:cNvSpPr>
          <p:nvPr/>
        </p:nvSpPr>
        <p:spPr bwMode="auto">
          <a:xfrm>
            <a:off x="1765300" y="3068638"/>
            <a:ext cx="792163" cy="792162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b="1">
                <a:solidFill>
                  <a:schemeClr val="tx2"/>
                </a:solidFill>
                <a:ea typeface="宋体" pitchFamily="2" charset="-122"/>
              </a:rPr>
              <a:t>0010</a:t>
            </a:r>
          </a:p>
        </p:txBody>
      </p:sp>
      <p:sp>
        <p:nvSpPr>
          <p:cNvPr id="77834" name="Line 49"/>
          <p:cNvSpPr>
            <a:spLocks noChangeShapeType="1"/>
          </p:cNvSpPr>
          <p:nvPr/>
        </p:nvSpPr>
        <p:spPr bwMode="auto">
          <a:xfrm>
            <a:off x="2555875" y="2133600"/>
            <a:ext cx="7921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7835" name="Line 50"/>
          <p:cNvSpPr>
            <a:spLocks noChangeShapeType="1"/>
          </p:cNvSpPr>
          <p:nvPr/>
        </p:nvSpPr>
        <p:spPr bwMode="auto">
          <a:xfrm>
            <a:off x="6948488" y="2565400"/>
            <a:ext cx="0" cy="504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7836" name="Line 51"/>
          <p:cNvSpPr>
            <a:spLocks noChangeShapeType="1"/>
          </p:cNvSpPr>
          <p:nvPr/>
        </p:nvSpPr>
        <p:spPr bwMode="auto">
          <a:xfrm flipH="1">
            <a:off x="2555875" y="3429000"/>
            <a:ext cx="7921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1428" name="Line 52"/>
          <p:cNvSpPr>
            <a:spLocks noChangeShapeType="1"/>
          </p:cNvSpPr>
          <p:nvPr/>
        </p:nvSpPr>
        <p:spPr bwMode="auto">
          <a:xfrm flipV="1">
            <a:off x="2195513" y="2565400"/>
            <a:ext cx="0" cy="504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7838" name="Line 53"/>
          <p:cNvSpPr>
            <a:spLocks noChangeShapeType="1"/>
          </p:cNvSpPr>
          <p:nvPr/>
        </p:nvSpPr>
        <p:spPr bwMode="auto">
          <a:xfrm>
            <a:off x="4140200" y="2133600"/>
            <a:ext cx="7921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7839" name="Oval 54"/>
          <p:cNvSpPr>
            <a:spLocks noChangeArrowheads="1"/>
          </p:cNvSpPr>
          <p:nvPr/>
        </p:nvSpPr>
        <p:spPr bwMode="auto">
          <a:xfrm>
            <a:off x="4932363" y="1773238"/>
            <a:ext cx="792162" cy="792162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b="1">
                <a:solidFill>
                  <a:schemeClr val="tx2"/>
                </a:solidFill>
                <a:ea typeface="宋体" pitchFamily="2" charset="-122"/>
              </a:rPr>
              <a:t>0110</a:t>
            </a:r>
          </a:p>
        </p:txBody>
      </p:sp>
      <p:sp>
        <p:nvSpPr>
          <p:cNvPr id="77840" name="Oval 55"/>
          <p:cNvSpPr>
            <a:spLocks noChangeArrowheads="1"/>
          </p:cNvSpPr>
          <p:nvPr/>
        </p:nvSpPr>
        <p:spPr bwMode="auto">
          <a:xfrm>
            <a:off x="6516688" y="1773238"/>
            <a:ext cx="792162" cy="792162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b="1">
                <a:solidFill>
                  <a:schemeClr val="tx2"/>
                </a:solidFill>
                <a:ea typeface="宋体" pitchFamily="2" charset="-122"/>
              </a:rPr>
              <a:t>1101</a:t>
            </a:r>
          </a:p>
        </p:txBody>
      </p:sp>
      <p:sp>
        <p:nvSpPr>
          <p:cNvPr id="77841" name="Oval 56"/>
          <p:cNvSpPr>
            <a:spLocks noChangeArrowheads="1"/>
          </p:cNvSpPr>
          <p:nvPr/>
        </p:nvSpPr>
        <p:spPr bwMode="auto">
          <a:xfrm>
            <a:off x="4932363" y="3068638"/>
            <a:ext cx="792162" cy="792162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b="1">
                <a:solidFill>
                  <a:schemeClr val="tx2"/>
                </a:solidFill>
                <a:ea typeface="宋体" pitchFamily="2" charset="-122"/>
              </a:rPr>
              <a:t>0100</a:t>
            </a:r>
          </a:p>
        </p:txBody>
      </p:sp>
      <p:sp>
        <p:nvSpPr>
          <p:cNvPr id="77842" name="Oval 57"/>
          <p:cNvSpPr>
            <a:spLocks noChangeArrowheads="1"/>
          </p:cNvSpPr>
          <p:nvPr/>
        </p:nvSpPr>
        <p:spPr bwMode="auto">
          <a:xfrm>
            <a:off x="6516688" y="3068638"/>
            <a:ext cx="792162" cy="792162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b="1">
                <a:solidFill>
                  <a:schemeClr val="tx2"/>
                </a:solidFill>
                <a:ea typeface="宋体" pitchFamily="2" charset="-122"/>
              </a:rPr>
              <a:t>1010</a:t>
            </a:r>
          </a:p>
        </p:txBody>
      </p:sp>
      <p:sp>
        <p:nvSpPr>
          <p:cNvPr id="101434" name="Line 58"/>
          <p:cNvSpPr>
            <a:spLocks noChangeShapeType="1"/>
          </p:cNvSpPr>
          <p:nvPr/>
        </p:nvSpPr>
        <p:spPr bwMode="auto">
          <a:xfrm>
            <a:off x="5724525" y="2133600"/>
            <a:ext cx="7921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7844" name="Line 59"/>
          <p:cNvSpPr>
            <a:spLocks noChangeShapeType="1"/>
          </p:cNvSpPr>
          <p:nvPr/>
        </p:nvSpPr>
        <p:spPr bwMode="auto">
          <a:xfrm flipH="1">
            <a:off x="5724525" y="3500438"/>
            <a:ext cx="7921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1436" name="Line 60"/>
          <p:cNvSpPr>
            <a:spLocks noChangeShapeType="1"/>
          </p:cNvSpPr>
          <p:nvPr/>
        </p:nvSpPr>
        <p:spPr bwMode="auto">
          <a:xfrm flipH="1">
            <a:off x="4140200" y="3429000"/>
            <a:ext cx="7921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1437" name="Line 61"/>
          <p:cNvSpPr>
            <a:spLocks noChangeShapeType="1"/>
          </p:cNvSpPr>
          <p:nvPr/>
        </p:nvSpPr>
        <p:spPr bwMode="auto">
          <a:xfrm flipH="1">
            <a:off x="3924300" y="3644900"/>
            <a:ext cx="1079500" cy="4318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1438" name="Line 62"/>
          <p:cNvSpPr>
            <a:spLocks noChangeShapeType="1"/>
          </p:cNvSpPr>
          <p:nvPr/>
        </p:nvSpPr>
        <p:spPr bwMode="auto">
          <a:xfrm>
            <a:off x="2484438" y="3644900"/>
            <a:ext cx="1008062" cy="4318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1439" name="Line 63"/>
          <p:cNvSpPr>
            <a:spLocks noChangeShapeType="1"/>
          </p:cNvSpPr>
          <p:nvPr/>
        </p:nvSpPr>
        <p:spPr bwMode="auto">
          <a:xfrm flipH="1">
            <a:off x="3851275" y="2565400"/>
            <a:ext cx="1295400" cy="1439863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7849" name="Rectangle 64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04875"/>
          </a:xfrm>
        </p:spPr>
        <p:txBody>
          <a:bodyPr/>
          <a:lstStyle/>
          <a:p>
            <a:pPr eaLnBrk="1" hangingPunct="1"/>
            <a:r>
              <a:rPr lang="en-US" altLang="zh-CN" sz="2800" smtClean="0"/>
              <a:t>Self-correcting Johnson counter: feedback to load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1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1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1000"/>
                                        <p:tgtEl>
                                          <p:spTgt spid="10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1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1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1000"/>
                                        <p:tgtEl>
                                          <p:spTgt spid="10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1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1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1000"/>
                                        <p:tgtEl>
                                          <p:spTgt spid="10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3" grpId="0"/>
      <p:bldP spid="101428" grpId="0" animBg="1"/>
      <p:bldP spid="101434" grpId="0" animBg="1"/>
      <p:bldP spid="101436" grpId="0" animBg="1"/>
      <p:bldP spid="101437" grpId="0" animBg="1"/>
      <p:bldP spid="101438" grpId="0" animBg="1"/>
      <p:bldP spid="10143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8E70C34-4FEA-4A64-9FA9-23A5DEA51B8F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78851" name="Rectangle 3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Self-correcting Johnson counter</a:t>
            </a:r>
          </a:p>
        </p:txBody>
      </p:sp>
      <p:pic>
        <p:nvPicPr>
          <p:cNvPr id="78852" name="Picture 44" descr="194zijiaozhe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675" y="1160463"/>
            <a:ext cx="4797425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日期占位符 2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extLst/>
        </p:spPr>
        <p:txBody>
          <a:bodyPr/>
          <a:lstStyle/>
          <a:p>
            <a:pPr>
              <a:defRPr/>
            </a:pPr>
            <a:fld id="{2D319890-AD68-4B84-9172-75DCA6D7C184}" type="datetime1">
              <a:rPr kumimoji="0" lang="zh-CN" altLang="en-US" sz="1400">
                <a:latin typeface="Trebuchet MS" pitchFamily="34" charset="0"/>
                <a:ea typeface="+mn-ea"/>
              </a:rPr>
              <a:pPr>
                <a:defRPr/>
              </a:pPr>
              <a:t>2018/6/6</a:t>
            </a:fld>
            <a:endParaRPr kumimoji="0" lang="en-US" altLang="zh-CN" sz="1400">
              <a:latin typeface="Trebuchet MS" pitchFamily="34" charset="0"/>
              <a:ea typeface="+mn-ea"/>
            </a:endParaRPr>
          </a:p>
        </p:txBody>
      </p:sp>
      <p:sp>
        <p:nvSpPr>
          <p:cNvPr id="42" name="灯片编号占位符 4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extLst/>
        </p:spPr>
        <p:txBody>
          <a:bodyPr/>
          <a:lstStyle/>
          <a:p>
            <a:pPr algn="r">
              <a:defRPr/>
            </a:pPr>
            <a:fld id="{323F5846-D11A-47C7-A0BB-CC3D9355EFCA}" type="slidenum">
              <a:rPr kumimoji="0" lang="en-US" altLang="zh-CN" sz="1400">
                <a:latin typeface="Trebuchet MS" pitchFamily="34" charset="0"/>
                <a:ea typeface="+mn-ea"/>
              </a:rPr>
              <a:pPr algn="r">
                <a:defRPr/>
              </a:pPr>
              <a:t>79</a:t>
            </a:fld>
            <a:endParaRPr kumimoji="0" lang="en-US" altLang="zh-CN" sz="1400">
              <a:latin typeface="Trebuchet MS" pitchFamily="34" charset="0"/>
              <a:ea typeface="+mn-ea"/>
            </a:endParaRPr>
          </a:p>
        </p:txBody>
      </p:sp>
      <p:sp>
        <p:nvSpPr>
          <p:cNvPr id="101383" name="Text Box 7"/>
          <p:cNvSpPr txBox="1">
            <a:spLocks noChangeArrowheads="1"/>
          </p:cNvSpPr>
          <p:nvPr/>
        </p:nvSpPr>
        <p:spPr bwMode="auto">
          <a:xfrm>
            <a:off x="395288" y="908050"/>
            <a:ext cx="81375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400" b="1">
                <a:solidFill>
                  <a:srgbClr val="1F33F5"/>
                </a:solidFill>
                <a:latin typeface="Verdana" pitchFamily="34" charset="0"/>
                <a:ea typeface="宋体" pitchFamily="2" charset="-122"/>
              </a:rPr>
              <a:t>Make some abnormal states turn into the normal cycle.</a:t>
            </a:r>
          </a:p>
        </p:txBody>
      </p:sp>
      <p:grpSp>
        <p:nvGrpSpPr>
          <p:cNvPr id="79877" name="Group 9"/>
          <p:cNvGrpSpPr>
            <a:grpSpLocks/>
          </p:cNvGrpSpPr>
          <p:nvPr/>
        </p:nvGrpSpPr>
        <p:grpSpPr bwMode="auto">
          <a:xfrm>
            <a:off x="574675" y="4005263"/>
            <a:ext cx="5329238" cy="2016125"/>
            <a:chOff x="1428" y="618"/>
            <a:chExt cx="3493" cy="1315"/>
          </a:xfrm>
        </p:grpSpPr>
        <p:sp>
          <p:nvSpPr>
            <p:cNvPr id="79927" name="Oval 10"/>
            <p:cNvSpPr>
              <a:spLocks noChangeArrowheads="1"/>
            </p:cNvSpPr>
            <p:nvPr/>
          </p:nvSpPr>
          <p:spPr bwMode="auto">
            <a:xfrm>
              <a:off x="1428" y="618"/>
              <a:ext cx="499" cy="499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solidFill>
                    <a:srgbClr val="0000CC"/>
                  </a:solidFill>
                  <a:ea typeface="宋体" pitchFamily="2" charset="-122"/>
                </a:rPr>
                <a:t>0000</a:t>
              </a:r>
            </a:p>
          </p:txBody>
        </p:sp>
        <p:sp>
          <p:nvSpPr>
            <p:cNvPr id="79928" name="Oval 11"/>
            <p:cNvSpPr>
              <a:spLocks noChangeArrowheads="1"/>
            </p:cNvSpPr>
            <p:nvPr/>
          </p:nvSpPr>
          <p:spPr bwMode="auto">
            <a:xfrm>
              <a:off x="2426" y="618"/>
              <a:ext cx="499" cy="499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solidFill>
                    <a:srgbClr val="0000CC"/>
                  </a:solidFill>
                  <a:ea typeface="宋体" pitchFamily="2" charset="-122"/>
                </a:rPr>
                <a:t>0001</a:t>
              </a:r>
            </a:p>
          </p:txBody>
        </p:sp>
        <p:sp>
          <p:nvSpPr>
            <p:cNvPr id="79929" name="Oval 12"/>
            <p:cNvSpPr>
              <a:spLocks noChangeArrowheads="1"/>
            </p:cNvSpPr>
            <p:nvPr/>
          </p:nvSpPr>
          <p:spPr bwMode="auto">
            <a:xfrm>
              <a:off x="2426" y="1434"/>
              <a:ext cx="499" cy="499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solidFill>
                    <a:srgbClr val="0000CC"/>
                  </a:solidFill>
                  <a:ea typeface="宋体" pitchFamily="2" charset="-122"/>
                </a:rPr>
                <a:t>1100</a:t>
              </a:r>
            </a:p>
          </p:txBody>
        </p:sp>
        <p:sp>
          <p:nvSpPr>
            <p:cNvPr id="79930" name="Oval 13"/>
            <p:cNvSpPr>
              <a:spLocks noChangeArrowheads="1"/>
            </p:cNvSpPr>
            <p:nvPr/>
          </p:nvSpPr>
          <p:spPr bwMode="auto">
            <a:xfrm>
              <a:off x="1429" y="1434"/>
              <a:ext cx="499" cy="499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solidFill>
                    <a:srgbClr val="0000CC"/>
                  </a:solidFill>
                  <a:ea typeface="宋体" pitchFamily="2" charset="-122"/>
                </a:rPr>
                <a:t>1000</a:t>
              </a:r>
            </a:p>
          </p:txBody>
        </p:sp>
        <p:sp>
          <p:nvSpPr>
            <p:cNvPr id="79931" name="Line 14"/>
            <p:cNvSpPr>
              <a:spLocks noChangeShapeType="1"/>
            </p:cNvSpPr>
            <p:nvPr/>
          </p:nvSpPr>
          <p:spPr bwMode="auto">
            <a:xfrm>
              <a:off x="1927" y="845"/>
              <a:ext cx="49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32" name="Line 15"/>
            <p:cNvSpPr>
              <a:spLocks noChangeShapeType="1"/>
            </p:cNvSpPr>
            <p:nvPr/>
          </p:nvSpPr>
          <p:spPr bwMode="auto">
            <a:xfrm>
              <a:off x="4694" y="1117"/>
              <a:ext cx="0" cy="31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33" name="Line 16"/>
            <p:cNvSpPr>
              <a:spLocks noChangeShapeType="1"/>
            </p:cNvSpPr>
            <p:nvPr/>
          </p:nvSpPr>
          <p:spPr bwMode="auto">
            <a:xfrm flipH="1">
              <a:off x="1927" y="1661"/>
              <a:ext cx="49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34" name="Line 17"/>
            <p:cNvSpPr>
              <a:spLocks noChangeShapeType="1"/>
            </p:cNvSpPr>
            <p:nvPr/>
          </p:nvSpPr>
          <p:spPr bwMode="auto">
            <a:xfrm flipV="1">
              <a:off x="1700" y="1117"/>
              <a:ext cx="0" cy="31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35" name="Line 18"/>
            <p:cNvSpPr>
              <a:spLocks noChangeShapeType="1"/>
            </p:cNvSpPr>
            <p:nvPr/>
          </p:nvSpPr>
          <p:spPr bwMode="auto">
            <a:xfrm>
              <a:off x="2925" y="845"/>
              <a:ext cx="49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36" name="Oval 19"/>
            <p:cNvSpPr>
              <a:spLocks noChangeArrowheads="1"/>
            </p:cNvSpPr>
            <p:nvPr/>
          </p:nvSpPr>
          <p:spPr bwMode="auto">
            <a:xfrm>
              <a:off x="3424" y="618"/>
              <a:ext cx="499" cy="499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solidFill>
                    <a:srgbClr val="0000CC"/>
                  </a:solidFill>
                  <a:ea typeface="宋体" pitchFamily="2" charset="-122"/>
                </a:rPr>
                <a:t>0011</a:t>
              </a:r>
            </a:p>
          </p:txBody>
        </p:sp>
        <p:sp>
          <p:nvSpPr>
            <p:cNvPr id="79937" name="Oval 20"/>
            <p:cNvSpPr>
              <a:spLocks noChangeArrowheads="1"/>
            </p:cNvSpPr>
            <p:nvPr/>
          </p:nvSpPr>
          <p:spPr bwMode="auto">
            <a:xfrm>
              <a:off x="4422" y="618"/>
              <a:ext cx="499" cy="499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solidFill>
                    <a:srgbClr val="0000CC"/>
                  </a:solidFill>
                  <a:ea typeface="宋体" pitchFamily="2" charset="-122"/>
                </a:rPr>
                <a:t>0111</a:t>
              </a:r>
            </a:p>
          </p:txBody>
        </p:sp>
        <p:sp>
          <p:nvSpPr>
            <p:cNvPr id="79938" name="Oval 21"/>
            <p:cNvSpPr>
              <a:spLocks noChangeArrowheads="1"/>
            </p:cNvSpPr>
            <p:nvPr/>
          </p:nvSpPr>
          <p:spPr bwMode="auto">
            <a:xfrm>
              <a:off x="3424" y="1434"/>
              <a:ext cx="499" cy="499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solidFill>
                    <a:srgbClr val="0000CC"/>
                  </a:solidFill>
                  <a:ea typeface="宋体" pitchFamily="2" charset="-122"/>
                </a:rPr>
                <a:t>1110</a:t>
              </a:r>
            </a:p>
          </p:txBody>
        </p:sp>
        <p:sp>
          <p:nvSpPr>
            <p:cNvPr id="79939" name="Oval 22"/>
            <p:cNvSpPr>
              <a:spLocks noChangeArrowheads="1"/>
            </p:cNvSpPr>
            <p:nvPr/>
          </p:nvSpPr>
          <p:spPr bwMode="auto">
            <a:xfrm>
              <a:off x="4422" y="1434"/>
              <a:ext cx="499" cy="499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b="1">
                  <a:solidFill>
                    <a:srgbClr val="0000CC"/>
                  </a:solidFill>
                  <a:ea typeface="宋体" pitchFamily="2" charset="-122"/>
                </a:rPr>
                <a:t>1111</a:t>
              </a:r>
            </a:p>
          </p:txBody>
        </p:sp>
        <p:sp>
          <p:nvSpPr>
            <p:cNvPr id="79940" name="Line 23"/>
            <p:cNvSpPr>
              <a:spLocks noChangeShapeType="1"/>
            </p:cNvSpPr>
            <p:nvPr/>
          </p:nvSpPr>
          <p:spPr bwMode="auto">
            <a:xfrm>
              <a:off x="3923" y="845"/>
              <a:ext cx="49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41" name="Line 24"/>
            <p:cNvSpPr>
              <a:spLocks noChangeShapeType="1"/>
            </p:cNvSpPr>
            <p:nvPr/>
          </p:nvSpPr>
          <p:spPr bwMode="auto">
            <a:xfrm flipH="1">
              <a:off x="3923" y="1706"/>
              <a:ext cx="49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42" name="Line 25"/>
            <p:cNvSpPr>
              <a:spLocks noChangeShapeType="1"/>
            </p:cNvSpPr>
            <p:nvPr/>
          </p:nvSpPr>
          <p:spPr bwMode="auto">
            <a:xfrm flipH="1">
              <a:off x="2925" y="1661"/>
              <a:ext cx="49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9878" name="Oval 45"/>
          <p:cNvSpPr>
            <a:spLocks noChangeArrowheads="1"/>
          </p:cNvSpPr>
          <p:nvPr/>
        </p:nvSpPr>
        <p:spPr bwMode="auto">
          <a:xfrm>
            <a:off x="503238" y="1773238"/>
            <a:ext cx="792162" cy="792162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b="1">
                <a:solidFill>
                  <a:schemeClr val="tx2"/>
                </a:solidFill>
                <a:ea typeface="宋体" pitchFamily="2" charset="-122"/>
              </a:rPr>
              <a:t>0101</a:t>
            </a:r>
          </a:p>
        </p:txBody>
      </p:sp>
      <p:sp>
        <p:nvSpPr>
          <p:cNvPr id="79879" name="Oval 46"/>
          <p:cNvSpPr>
            <a:spLocks noChangeArrowheads="1"/>
          </p:cNvSpPr>
          <p:nvPr/>
        </p:nvSpPr>
        <p:spPr bwMode="auto">
          <a:xfrm>
            <a:off x="2087563" y="1773238"/>
            <a:ext cx="792162" cy="792162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b="1">
                <a:solidFill>
                  <a:schemeClr val="tx2"/>
                </a:solidFill>
                <a:ea typeface="宋体" pitchFamily="2" charset="-122"/>
              </a:rPr>
              <a:t>1011</a:t>
            </a:r>
          </a:p>
        </p:txBody>
      </p:sp>
      <p:sp>
        <p:nvSpPr>
          <p:cNvPr id="79880" name="Oval 47"/>
          <p:cNvSpPr>
            <a:spLocks noChangeArrowheads="1"/>
          </p:cNvSpPr>
          <p:nvPr/>
        </p:nvSpPr>
        <p:spPr bwMode="auto">
          <a:xfrm>
            <a:off x="2087563" y="3068638"/>
            <a:ext cx="792162" cy="792162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b="1">
                <a:solidFill>
                  <a:schemeClr val="tx2"/>
                </a:solidFill>
                <a:ea typeface="宋体" pitchFamily="2" charset="-122"/>
              </a:rPr>
              <a:t>1001</a:t>
            </a:r>
          </a:p>
        </p:txBody>
      </p:sp>
      <p:sp>
        <p:nvSpPr>
          <p:cNvPr id="79881" name="Oval 48"/>
          <p:cNvSpPr>
            <a:spLocks noChangeArrowheads="1"/>
          </p:cNvSpPr>
          <p:nvPr/>
        </p:nvSpPr>
        <p:spPr bwMode="auto">
          <a:xfrm>
            <a:off x="504825" y="3068638"/>
            <a:ext cx="792163" cy="792162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b="1">
                <a:solidFill>
                  <a:schemeClr val="tx2"/>
                </a:solidFill>
                <a:ea typeface="宋体" pitchFamily="2" charset="-122"/>
              </a:rPr>
              <a:t>0010</a:t>
            </a:r>
          </a:p>
        </p:txBody>
      </p:sp>
      <p:sp>
        <p:nvSpPr>
          <p:cNvPr id="79882" name="Line 49"/>
          <p:cNvSpPr>
            <a:spLocks noChangeShapeType="1"/>
          </p:cNvSpPr>
          <p:nvPr/>
        </p:nvSpPr>
        <p:spPr bwMode="auto">
          <a:xfrm>
            <a:off x="1295400" y="2133600"/>
            <a:ext cx="7921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9883" name="Line 50"/>
          <p:cNvSpPr>
            <a:spLocks noChangeShapeType="1"/>
          </p:cNvSpPr>
          <p:nvPr/>
        </p:nvSpPr>
        <p:spPr bwMode="auto">
          <a:xfrm>
            <a:off x="5688013" y="2565400"/>
            <a:ext cx="0" cy="504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08" name="Line 51"/>
          <p:cNvSpPr>
            <a:spLocks noChangeShapeType="1"/>
          </p:cNvSpPr>
          <p:nvPr/>
        </p:nvSpPr>
        <p:spPr bwMode="auto">
          <a:xfrm>
            <a:off x="2879725" y="3500438"/>
            <a:ext cx="863600" cy="6492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9885" name="Line 52"/>
          <p:cNvSpPr>
            <a:spLocks noChangeShapeType="1"/>
          </p:cNvSpPr>
          <p:nvPr/>
        </p:nvSpPr>
        <p:spPr bwMode="auto">
          <a:xfrm flipV="1">
            <a:off x="935038" y="2565400"/>
            <a:ext cx="0" cy="504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10" name="Line 53"/>
          <p:cNvSpPr>
            <a:spLocks noChangeShapeType="1"/>
          </p:cNvSpPr>
          <p:nvPr/>
        </p:nvSpPr>
        <p:spPr bwMode="auto">
          <a:xfrm>
            <a:off x="2916238" y="2097088"/>
            <a:ext cx="2339975" cy="20161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9887" name="Oval 54"/>
          <p:cNvSpPr>
            <a:spLocks noChangeArrowheads="1"/>
          </p:cNvSpPr>
          <p:nvPr/>
        </p:nvSpPr>
        <p:spPr bwMode="auto">
          <a:xfrm>
            <a:off x="3671888" y="1773238"/>
            <a:ext cx="792162" cy="792162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b="1">
                <a:solidFill>
                  <a:schemeClr val="tx2"/>
                </a:solidFill>
                <a:ea typeface="宋体" pitchFamily="2" charset="-122"/>
              </a:rPr>
              <a:t>0110</a:t>
            </a:r>
          </a:p>
        </p:txBody>
      </p:sp>
      <p:sp>
        <p:nvSpPr>
          <p:cNvPr id="79888" name="Oval 55"/>
          <p:cNvSpPr>
            <a:spLocks noChangeArrowheads="1"/>
          </p:cNvSpPr>
          <p:nvPr/>
        </p:nvSpPr>
        <p:spPr bwMode="auto">
          <a:xfrm>
            <a:off x="5256213" y="1773238"/>
            <a:ext cx="792162" cy="792162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b="1">
                <a:solidFill>
                  <a:schemeClr val="tx2"/>
                </a:solidFill>
                <a:ea typeface="宋体" pitchFamily="2" charset="-122"/>
              </a:rPr>
              <a:t>1101</a:t>
            </a:r>
          </a:p>
        </p:txBody>
      </p:sp>
      <p:sp>
        <p:nvSpPr>
          <p:cNvPr id="79889" name="Oval 56"/>
          <p:cNvSpPr>
            <a:spLocks noChangeArrowheads="1"/>
          </p:cNvSpPr>
          <p:nvPr/>
        </p:nvSpPr>
        <p:spPr bwMode="auto">
          <a:xfrm>
            <a:off x="3671888" y="3068638"/>
            <a:ext cx="792162" cy="792162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b="1">
                <a:solidFill>
                  <a:schemeClr val="tx2"/>
                </a:solidFill>
                <a:ea typeface="宋体" pitchFamily="2" charset="-122"/>
              </a:rPr>
              <a:t>0100</a:t>
            </a:r>
          </a:p>
        </p:txBody>
      </p:sp>
      <p:sp>
        <p:nvSpPr>
          <p:cNvPr id="79890" name="Oval 57"/>
          <p:cNvSpPr>
            <a:spLocks noChangeArrowheads="1"/>
          </p:cNvSpPr>
          <p:nvPr/>
        </p:nvSpPr>
        <p:spPr bwMode="auto">
          <a:xfrm>
            <a:off x="5256213" y="3068638"/>
            <a:ext cx="792162" cy="792162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b="1">
                <a:solidFill>
                  <a:schemeClr val="tx2"/>
                </a:solidFill>
                <a:ea typeface="宋体" pitchFamily="2" charset="-122"/>
              </a:rPr>
              <a:t>1010</a:t>
            </a:r>
          </a:p>
        </p:txBody>
      </p:sp>
      <p:sp>
        <p:nvSpPr>
          <p:cNvPr id="101434" name="Line 58"/>
          <p:cNvSpPr>
            <a:spLocks noChangeShapeType="1"/>
          </p:cNvSpPr>
          <p:nvPr/>
        </p:nvSpPr>
        <p:spPr bwMode="auto">
          <a:xfrm flipH="1">
            <a:off x="2698750" y="2457450"/>
            <a:ext cx="1081088" cy="28432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9892" name="Line 59"/>
          <p:cNvSpPr>
            <a:spLocks noChangeShapeType="1"/>
          </p:cNvSpPr>
          <p:nvPr/>
        </p:nvSpPr>
        <p:spPr bwMode="auto">
          <a:xfrm flipH="1">
            <a:off x="4464050" y="3500438"/>
            <a:ext cx="7921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1436" name="Line 60"/>
          <p:cNvSpPr>
            <a:spLocks noChangeShapeType="1"/>
          </p:cNvSpPr>
          <p:nvPr/>
        </p:nvSpPr>
        <p:spPr bwMode="auto">
          <a:xfrm flipH="1">
            <a:off x="1223963" y="3429000"/>
            <a:ext cx="2447925" cy="1908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9894" name="Rectangle 64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52400"/>
            <a:ext cx="8229600" cy="904875"/>
          </a:xfrm>
        </p:spPr>
        <p:txBody>
          <a:bodyPr/>
          <a:lstStyle/>
          <a:p>
            <a:pPr eaLnBrk="1" hangingPunct="1"/>
            <a:r>
              <a:rPr lang="en-US" altLang="zh-CN" sz="2800" smtClean="0"/>
              <a:t>Self-correcting Johnson counter 2:</a:t>
            </a:r>
          </a:p>
        </p:txBody>
      </p:sp>
      <p:graphicFrame>
        <p:nvGraphicFramePr>
          <p:cNvPr id="122950" name="Group 70"/>
          <p:cNvGraphicFramePr>
            <a:graphicFrameLocks noGrp="1"/>
          </p:cNvGraphicFramePr>
          <p:nvPr/>
        </p:nvGraphicFramePr>
        <p:xfrm>
          <a:off x="7019925" y="2276475"/>
          <a:ext cx="1908175" cy="1979613"/>
        </p:xfrm>
        <a:graphic>
          <a:graphicData uri="http://schemas.openxmlformats.org/drawingml/2006/table">
            <a:tbl>
              <a:tblPr/>
              <a:tblGrid>
                <a:gridCol w="477838"/>
                <a:gridCol w="476250"/>
                <a:gridCol w="477837"/>
                <a:gridCol w="47625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37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2951" name="Line 71"/>
          <p:cNvSpPr>
            <a:spLocks noChangeShapeType="1"/>
          </p:cNvSpPr>
          <p:nvPr/>
        </p:nvSpPr>
        <p:spPr bwMode="auto">
          <a:xfrm flipH="1" flipV="1">
            <a:off x="6624638" y="1989138"/>
            <a:ext cx="360362" cy="25241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2952" name="Text Box 72"/>
          <p:cNvSpPr txBox="1">
            <a:spLocks noChangeArrowheads="1"/>
          </p:cNvSpPr>
          <p:nvPr/>
        </p:nvSpPr>
        <p:spPr bwMode="auto">
          <a:xfrm>
            <a:off x="6192838" y="1557338"/>
            <a:ext cx="5032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/>
              <a:t>D0</a:t>
            </a:r>
          </a:p>
        </p:txBody>
      </p:sp>
      <p:sp>
        <p:nvSpPr>
          <p:cNvPr id="122953" name="Text Box 73"/>
          <p:cNvSpPr txBox="1">
            <a:spLocks noChangeArrowheads="1"/>
          </p:cNvSpPr>
          <p:nvPr/>
        </p:nvSpPr>
        <p:spPr bwMode="auto">
          <a:xfrm>
            <a:off x="6551613" y="1700213"/>
            <a:ext cx="75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/>
              <a:t>Q3Q2</a:t>
            </a:r>
          </a:p>
        </p:txBody>
      </p:sp>
      <p:sp>
        <p:nvSpPr>
          <p:cNvPr id="122954" name="Text Box 74"/>
          <p:cNvSpPr txBox="1">
            <a:spLocks noChangeArrowheads="1"/>
          </p:cNvSpPr>
          <p:nvPr/>
        </p:nvSpPr>
        <p:spPr bwMode="auto">
          <a:xfrm>
            <a:off x="6119813" y="2017713"/>
            <a:ext cx="75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/>
              <a:t>Q1Q0</a:t>
            </a: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6480175" y="4473575"/>
            <a:ext cx="26638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CN" sz="2000" b="1"/>
              <a:t>D0=Q3’ ·Q2’+Q3’ ·Q0+Q2’ ·Q0</a:t>
            </a:r>
            <a:endParaRPr lang="zh-CN" alt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22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22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0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0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2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22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2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22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22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3" grpId="0"/>
      <p:bldP spid="122908" grpId="0" animBg="1"/>
      <p:bldP spid="122910" grpId="0" animBg="1"/>
      <p:bldP spid="101434" grpId="0" animBg="1"/>
      <p:bldP spid="101436" grpId="0" animBg="1"/>
      <p:bldP spid="122951" grpId="0" animBg="1"/>
      <p:bldP spid="122952" grpId="0"/>
      <p:bldP spid="122953" grpId="0"/>
      <p:bldP spid="122954" grpId="0"/>
      <p:bldP spid="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51D23F2-F814-43E7-9774-76F139C02083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07EA88-498B-4F4C-805A-BF570CF75CF6}" type="slidenum">
              <a:rPr lang="en-US" altLang="zh-CN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609600" y="1219200"/>
            <a:ext cx="3200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kumimoji="0" lang="en-US" altLang="zh-CN" sz="3600">
                <a:solidFill>
                  <a:schemeClr val="tx2"/>
                </a:solidFill>
                <a:latin typeface="Comic Sans MS" pitchFamily="66" charset="0"/>
                <a:ea typeface="宋体" pitchFamily="2" charset="-122"/>
              </a:rPr>
              <a:t>GAL16V8</a:t>
            </a:r>
          </a:p>
        </p:txBody>
      </p:sp>
      <p:sp>
        <p:nvSpPr>
          <p:cNvPr id="264195" name="Rectangle 3"/>
          <p:cNvSpPr>
            <a:spLocks noChangeArrowheads="1"/>
          </p:cNvSpPr>
          <p:nvPr/>
        </p:nvSpPr>
        <p:spPr bwMode="auto">
          <a:xfrm>
            <a:off x="250825" y="2514600"/>
            <a:ext cx="37115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kumimoji="0" lang="en-US" altLang="zh-CN" sz="2400">
                <a:ea typeface="宋体" pitchFamily="2" charset="-122"/>
              </a:rPr>
              <a:t>Each output is programmable as combinational or registered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kumimoji="0" lang="en-US" altLang="zh-CN" sz="2400">
                <a:ea typeface="宋体" pitchFamily="2" charset="-122"/>
              </a:rPr>
              <a:t>Also has programmable output polarity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3962400" y="228600"/>
          <a:ext cx="4700588" cy="624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name="Artwork" r:id="rId3" imgW="8295238" imgH="11031490" progId="Adobe.Illustrator.7">
                  <p:embed/>
                </p:oleObj>
              </mc:Choice>
              <mc:Fallback>
                <p:oleObj name="Artwork" r:id="rId3" imgW="8295238" imgH="11031490" progId="Adobe.Illustrator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228600"/>
                        <a:ext cx="4700588" cy="624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4197" name="Rectangle 5"/>
          <p:cNvSpPr>
            <a:spLocks noChangeArrowheads="1"/>
          </p:cNvSpPr>
          <p:nvPr/>
        </p:nvSpPr>
        <p:spPr bwMode="auto">
          <a:xfrm>
            <a:off x="4572000" y="3886200"/>
            <a:ext cx="15240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kumimoji="0" lang="en-US" altLang="zh-CN" sz="2400">
                <a:latin typeface="Times New Roman" pitchFamily="18" charset="0"/>
                <a:ea typeface="宋体" pitchFamily="2" charset="-122"/>
              </a:rPr>
              <a:t>AND Plane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953000" y="609600"/>
            <a:ext cx="2286000" cy="1600200"/>
            <a:chOff x="3120" y="384"/>
            <a:chExt cx="1440" cy="1008"/>
          </a:xfrm>
        </p:grpSpPr>
        <p:sp>
          <p:nvSpPr>
            <p:cNvPr id="10254" name="Rectangle 7"/>
            <p:cNvSpPr>
              <a:spLocks noChangeArrowheads="1"/>
            </p:cNvSpPr>
            <p:nvPr/>
          </p:nvSpPr>
          <p:spPr bwMode="auto">
            <a:xfrm>
              <a:off x="3120" y="384"/>
              <a:ext cx="1440" cy="336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kumimoji="0" lang="en-US" altLang="zh-CN" sz="2400">
                  <a:latin typeface="Times New Roman" pitchFamily="18" charset="0"/>
                  <a:ea typeface="宋体" pitchFamily="2" charset="-122"/>
                </a:rPr>
                <a:t>The OR gates</a:t>
              </a:r>
            </a:p>
          </p:txBody>
        </p:sp>
        <p:sp>
          <p:nvSpPr>
            <p:cNvPr id="2063" name="Line 8"/>
            <p:cNvSpPr>
              <a:spLocks noChangeShapeType="1"/>
            </p:cNvSpPr>
            <p:nvPr/>
          </p:nvSpPr>
          <p:spPr bwMode="auto">
            <a:xfrm>
              <a:off x="3936" y="720"/>
              <a:ext cx="624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4" name="Line 9"/>
            <p:cNvSpPr>
              <a:spLocks noChangeShapeType="1"/>
            </p:cNvSpPr>
            <p:nvPr/>
          </p:nvSpPr>
          <p:spPr bwMode="auto">
            <a:xfrm>
              <a:off x="3552" y="720"/>
              <a:ext cx="960" cy="6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3505200" y="3810000"/>
            <a:ext cx="3962400" cy="2590800"/>
            <a:chOff x="2208" y="2352"/>
            <a:chExt cx="2496" cy="1632"/>
          </a:xfrm>
        </p:grpSpPr>
        <p:sp>
          <p:nvSpPr>
            <p:cNvPr id="10250" name="Rectangle 11"/>
            <p:cNvSpPr>
              <a:spLocks noChangeArrowheads="1"/>
            </p:cNvSpPr>
            <p:nvPr/>
          </p:nvSpPr>
          <p:spPr bwMode="auto">
            <a:xfrm>
              <a:off x="2208" y="3216"/>
              <a:ext cx="2160" cy="768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kumimoji="0" lang="en-US" altLang="zh-CN" sz="2400">
                  <a:latin typeface="Times New Roman" pitchFamily="18" charset="0"/>
                  <a:ea typeface="宋体" pitchFamily="2" charset="-122"/>
                </a:rPr>
                <a:t>XOR gates to</a:t>
              </a:r>
            </a:p>
            <a:p>
              <a:pPr algn="ctr" eaLnBrk="0" hangingPunct="0">
                <a:defRPr/>
              </a:pPr>
              <a:r>
                <a:rPr kumimoji="0" lang="en-US" altLang="zh-CN" sz="2400">
                  <a:latin typeface="Times New Roman" pitchFamily="18" charset="0"/>
                  <a:ea typeface="宋体" pitchFamily="2" charset="-122"/>
                </a:rPr>
                <a:t>make inverting or</a:t>
              </a:r>
            </a:p>
            <a:p>
              <a:pPr algn="ctr" eaLnBrk="0" hangingPunct="0">
                <a:defRPr/>
              </a:pPr>
              <a:r>
                <a:rPr kumimoji="0" lang="en-US" altLang="zh-CN" sz="2400">
                  <a:latin typeface="Times New Roman" pitchFamily="18" charset="0"/>
                  <a:ea typeface="宋体" pitchFamily="2" charset="-122"/>
                </a:rPr>
                <a:t>non-inverting buffer</a:t>
              </a:r>
            </a:p>
          </p:txBody>
        </p:sp>
        <p:grpSp>
          <p:nvGrpSpPr>
            <p:cNvPr id="2059" name="Group 12"/>
            <p:cNvGrpSpPr>
              <a:grpSpLocks/>
            </p:cNvGrpSpPr>
            <p:nvPr/>
          </p:nvGrpSpPr>
          <p:grpSpPr bwMode="auto">
            <a:xfrm>
              <a:off x="3600" y="2352"/>
              <a:ext cx="1104" cy="864"/>
              <a:chOff x="3600" y="2352"/>
              <a:chExt cx="1104" cy="864"/>
            </a:xfrm>
          </p:grpSpPr>
          <p:sp>
            <p:nvSpPr>
              <p:cNvPr id="2060" name="Line 13"/>
              <p:cNvSpPr>
                <a:spLocks noChangeShapeType="1"/>
              </p:cNvSpPr>
              <p:nvPr/>
            </p:nvSpPr>
            <p:spPr bwMode="auto">
              <a:xfrm flipV="1">
                <a:off x="4032" y="2832"/>
                <a:ext cx="672" cy="38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61" name="Line 14"/>
              <p:cNvSpPr>
                <a:spLocks noChangeShapeType="1"/>
              </p:cNvSpPr>
              <p:nvPr/>
            </p:nvSpPr>
            <p:spPr bwMode="auto">
              <a:xfrm flipV="1">
                <a:off x="3600" y="2352"/>
                <a:ext cx="1104" cy="86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4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4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195" grpId="0" build="p" autoUpdateAnimBg="0"/>
      <p:bldP spid="264197" grpId="0" animBg="1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2A4763-8549-4DFE-BC34-B208E1C7237F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5D2E9A-AD9E-4233-A4C6-3EA0E44274D8}" type="slidenum">
              <a:rPr lang="en-US" altLang="zh-CN"/>
              <a:pPr>
                <a:defRPr/>
              </a:pPr>
              <a:t>80</a:t>
            </a:fld>
            <a:endParaRPr lang="en-US" altLang="zh-CN"/>
          </a:p>
        </p:txBody>
      </p:sp>
      <p:sp>
        <p:nvSpPr>
          <p:cNvPr id="80900" name="Rectangle 2"/>
          <p:cNvSpPr>
            <a:spLocks noGrp="1" noChangeArrowheads="1"/>
          </p:cNvSpPr>
          <p:nvPr>
            <p:ph type="title"/>
          </p:nvPr>
        </p:nvSpPr>
        <p:spPr>
          <a:xfrm>
            <a:off x="630238" y="271463"/>
            <a:ext cx="8054975" cy="498475"/>
          </a:xfrm>
        </p:spPr>
        <p:txBody>
          <a:bodyPr/>
          <a:lstStyle/>
          <a:p>
            <a:pPr eaLnBrk="1" hangingPunct="1"/>
            <a:r>
              <a:rPr lang="en-US" altLang="zh-CN" sz="3200" smtClean="0"/>
              <a:t>Applying shift register to sequence-detecting and sequence-generating</a:t>
            </a:r>
          </a:p>
        </p:txBody>
      </p:sp>
      <p:sp>
        <p:nvSpPr>
          <p:cNvPr id="809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52513"/>
            <a:ext cx="8229600" cy="161131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mtClean="0"/>
              <a:t>Exp1. A circuit output 1 when its serial input X gets continuous 1010, try to implement it with shift register</a:t>
            </a:r>
            <a:r>
              <a:rPr lang="zh-CN" altLang="en-US" smtClean="0"/>
              <a:t>。</a:t>
            </a:r>
          </a:p>
        </p:txBody>
      </p:sp>
      <p:pic>
        <p:nvPicPr>
          <p:cNvPr id="8090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2517775"/>
            <a:ext cx="5219700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3" name="Text Box 7"/>
          <p:cNvSpPr txBox="1">
            <a:spLocks noChangeArrowheads="1"/>
          </p:cNvSpPr>
          <p:nvPr/>
        </p:nvSpPr>
        <p:spPr bwMode="auto">
          <a:xfrm>
            <a:off x="1827213" y="4419600"/>
            <a:ext cx="16557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b="1">
                <a:solidFill>
                  <a:srgbClr val="FF5050"/>
                </a:solidFill>
                <a:latin typeface="Garamond" pitchFamily="18" charset="0"/>
                <a:ea typeface="宋体" pitchFamily="2" charset="-122"/>
              </a:rPr>
              <a:t>data shift left</a:t>
            </a:r>
          </a:p>
        </p:txBody>
      </p:sp>
      <p:sp>
        <p:nvSpPr>
          <p:cNvPr id="106509" name="Rectangle 13"/>
          <p:cNvSpPr>
            <a:spLocks noChangeArrowheads="1"/>
          </p:cNvSpPr>
          <p:nvPr/>
        </p:nvSpPr>
        <p:spPr bwMode="auto">
          <a:xfrm>
            <a:off x="5516563" y="3878263"/>
            <a:ext cx="1439862" cy="10096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rIns="0" anchor="ctr"/>
          <a:lstStyle/>
          <a:p>
            <a:pPr algn="ctr"/>
            <a:r>
              <a:rPr kumimoji="0" lang="en-US" altLang="zh-CN" b="1">
                <a:latin typeface="Garamond" pitchFamily="18" charset="0"/>
                <a:ea typeface="宋体" pitchFamily="2" charset="-122"/>
              </a:rPr>
              <a:t>detector</a:t>
            </a:r>
          </a:p>
        </p:txBody>
      </p:sp>
      <p:sp>
        <p:nvSpPr>
          <p:cNvPr id="80905" name="Text Box 14"/>
          <p:cNvSpPr txBox="1">
            <a:spLocks noChangeArrowheads="1"/>
          </p:cNvSpPr>
          <p:nvPr/>
        </p:nvSpPr>
        <p:spPr bwMode="auto">
          <a:xfrm>
            <a:off x="522288" y="2889250"/>
            <a:ext cx="1484312" cy="40957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000" b="1">
                <a:solidFill>
                  <a:srgbClr val="DB4C13"/>
                </a:solidFill>
                <a:ea typeface="宋体" pitchFamily="2" charset="-122"/>
              </a:rPr>
              <a:t>Circuit 1.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3132138" y="3722688"/>
            <a:ext cx="2249487" cy="1192212"/>
            <a:chOff x="1973" y="2345"/>
            <a:chExt cx="1417" cy="751"/>
          </a:xfrm>
        </p:grpSpPr>
        <p:sp>
          <p:nvSpPr>
            <p:cNvPr id="80907" name="Text Box 8"/>
            <p:cNvSpPr txBox="1">
              <a:spLocks noChangeArrowheads="1"/>
            </p:cNvSpPr>
            <p:nvPr/>
          </p:nvSpPr>
          <p:spPr bwMode="auto">
            <a:xfrm>
              <a:off x="3208" y="2827"/>
              <a:ext cx="18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rgbClr val="FF0000"/>
                  </a:solidFill>
                  <a:ea typeface="宋体" pitchFamily="2" charset="-122"/>
                </a:rPr>
                <a:t>1</a:t>
              </a:r>
            </a:p>
          </p:txBody>
        </p:sp>
        <p:sp>
          <p:nvSpPr>
            <p:cNvPr id="80908" name="Text Box 9"/>
            <p:cNvSpPr txBox="1">
              <a:spLocks noChangeArrowheads="1"/>
            </p:cNvSpPr>
            <p:nvPr/>
          </p:nvSpPr>
          <p:spPr bwMode="auto">
            <a:xfrm>
              <a:off x="3208" y="2523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b="1">
                  <a:solidFill>
                    <a:srgbClr val="FF0000"/>
                  </a:solidFill>
                  <a:ea typeface="宋体" pitchFamily="2" charset="-122"/>
                </a:rPr>
                <a:t>1</a:t>
              </a:r>
            </a:p>
          </p:txBody>
        </p:sp>
        <p:sp>
          <p:nvSpPr>
            <p:cNvPr id="80909" name="Text Box 10"/>
            <p:cNvSpPr txBox="1">
              <a:spLocks noChangeArrowheads="1"/>
            </p:cNvSpPr>
            <p:nvPr/>
          </p:nvSpPr>
          <p:spPr bwMode="auto">
            <a:xfrm>
              <a:off x="3208" y="2685"/>
              <a:ext cx="18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rgbClr val="FF0000"/>
                  </a:solidFill>
                  <a:ea typeface="宋体" pitchFamily="2" charset="-122"/>
                </a:rPr>
                <a:t>0</a:t>
              </a:r>
            </a:p>
          </p:txBody>
        </p:sp>
        <p:sp>
          <p:nvSpPr>
            <p:cNvPr id="80910" name="Text Box 11"/>
            <p:cNvSpPr txBox="1">
              <a:spLocks noChangeArrowheads="1"/>
            </p:cNvSpPr>
            <p:nvPr/>
          </p:nvSpPr>
          <p:spPr bwMode="auto">
            <a:xfrm>
              <a:off x="3208" y="2345"/>
              <a:ext cx="18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rgbClr val="FF0000"/>
                  </a:solidFill>
                  <a:ea typeface="宋体" pitchFamily="2" charset="-122"/>
                </a:rPr>
                <a:t>0</a:t>
              </a:r>
            </a:p>
          </p:txBody>
        </p:sp>
        <p:sp>
          <p:nvSpPr>
            <p:cNvPr id="80911" name="Freeform 16"/>
            <p:cNvSpPr>
              <a:spLocks/>
            </p:cNvSpPr>
            <p:nvPr/>
          </p:nvSpPr>
          <p:spPr bwMode="auto">
            <a:xfrm>
              <a:off x="1973" y="2463"/>
              <a:ext cx="949" cy="633"/>
            </a:xfrm>
            <a:custGeom>
              <a:avLst/>
              <a:gdLst>
                <a:gd name="T0" fmla="*/ 0 w 949"/>
                <a:gd name="T1" fmla="*/ 236 h 633"/>
                <a:gd name="T2" fmla="*/ 680 w 949"/>
                <a:gd name="T3" fmla="*/ 236 h 633"/>
                <a:gd name="T4" fmla="*/ 907 w 949"/>
                <a:gd name="T5" fmla="*/ 66 h 633"/>
                <a:gd name="T6" fmla="*/ 935 w 949"/>
                <a:gd name="T7" fmla="*/ 633 h 6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49"/>
                <a:gd name="T13" fmla="*/ 0 h 633"/>
                <a:gd name="T14" fmla="*/ 949 w 949"/>
                <a:gd name="T15" fmla="*/ 633 h 6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49" h="633">
                  <a:moveTo>
                    <a:pt x="0" y="236"/>
                  </a:moveTo>
                  <a:cubicBezTo>
                    <a:pt x="264" y="250"/>
                    <a:pt x="529" y="264"/>
                    <a:pt x="680" y="236"/>
                  </a:cubicBezTo>
                  <a:cubicBezTo>
                    <a:pt x="831" y="208"/>
                    <a:pt x="865" y="0"/>
                    <a:pt x="907" y="66"/>
                  </a:cubicBezTo>
                  <a:cubicBezTo>
                    <a:pt x="949" y="132"/>
                    <a:pt x="942" y="382"/>
                    <a:pt x="935" y="633"/>
                  </a:cubicBezTo>
                </a:path>
              </a:pathLst>
            </a:custGeom>
            <a:noFill/>
            <a:ln w="28575" cap="sq" cmpd="sng">
              <a:solidFill>
                <a:srgbClr val="DB4C13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06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6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6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3" grpId="0"/>
      <p:bldP spid="10650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E51221C-3EA3-4135-8FBC-A43C022770D5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BE26F4-A4E9-458B-9DFA-97473E64EADD}" type="slidenum">
              <a:rPr lang="en-US" altLang="zh-CN"/>
              <a:pPr>
                <a:defRPr/>
              </a:pPr>
              <a:t>81</a:t>
            </a:fld>
            <a:endParaRPr lang="en-US" altLang="zh-CN"/>
          </a:p>
        </p:txBody>
      </p:sp>
      <p:pic>
        <p:nvPicPr>
          <p:cNvPr id="81924" name="Picture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033588"/>
            <a:ext cx="4986337" cy="323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5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260350"/>
            <a:ext cx="8137525" cy="647700"/>
          </a:xfrm>
        </p:spPr>
        <p:txBody>
          <a:bodyPr/>
          <a:lstStyle/>
          <a:p>
            <a:pPr eaLnBrk="1" hangingPunct="1"/>
            <a:r>
              <a:rPr lang="en-US" altLang="zh-CN" sz="3200" smtClean="0"/>
              <a:t>Applying shift register to sequence-detecting and sequence-generating</a:t>
            </a:r>
          </a:p>
        </p:txBody>
      </p:sp>
      <p:sp>
        <p:nvSpPr>
          <p:cNvPr id="819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52513"/>
            <a:ext cx="8229600" cy="863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400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400" smtClean="0"/>
          </a:p>
        </p:txBody>
      </p:sp>
      <p:sp>
        <p:nvSpPr>
          <p:cNvPr id="107525" name="Text Box 5"/>
          <p:cNvSpPr txBox="1">
            <a:spLocks noChangeArrowheads="1"/>
          </p:cNvSpPr>
          <p:nvPr/>
        </p:nvSpPr>
        <p:spPr bwMode="auto">
          <a:xfrm>
            <a:off x="1466850" y="4689475"/>
            <a:ext cx="13938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000" b="1">
                <a:solidFill>
                  <a:srgbClr val="DB4C13"/>
                </a:solidFill>
                <a:ea typeface="宋体" pitchFamily="2" charset="-122"/>
              </a:rPr>
              <a:t>data shift right</a:t>
            </a:r>
          </a:p>
        </p:txBody>
      </p:sp>
      <p:sp>
        <p:nvSpPr>
          <p:cNvPr id="107533" name="Rectangle 13"/>
          <p:cNvSpPr>
            <a:spLocks noChangeArrowheads="1"/>
          </p:cNvSpPr>
          <p:nvPr/>
        </p:nvSpPr>
        <p:spPr bwMode="auto">
          <a:xfrm>
            <a:off x="5202238" y="3294063"/>
            <a:ext cx="1439862" cy="10096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rIns="0" anchor="ctr"/>
          <a:lstStyle/>
          <a:p>
            <a:pPr algn="ctr"/>
            <a:r>
              <a:rPr kumimoji="0" lang="en-US" altLang="zh-CN" b="1">
                <a:latin typeface="Garamond" pitchFamily="18" charset="0"/>
                <a:ea typeface="宋体" pitchFamily="2" charset="-122"/>
              </a:rPr>
              <a:t>detector</a:t>
            </a:r>
          </a:p>
        </p:txBody>
      </p:sp>
      <p:sp>
        <p:nvSpPr>
          <p:cNvPr id="81929" name="Rectangle 23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57200" y="1052513"/>
            <a:ext cx="82296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kumimoji="0" lang="en-US" altLang="zh-CN" sz="2800">
                <a:ea typeface="宋体" pitchFamily="2" charset="-122"/>
              </a:rPr>
              <a:t>The same exp. with another implement circuit. </a:t>
            </a:r>
          </a:p>
        </p:txBody>
      </p:sp>
      <p:sp>
        <p:nvSpPr>
          <p:cNvPr id="81930" name="Text Box 24"/>
          <p:cNvSpPr txBox="1">
            <a:spLocks noChangeArrowheads="1"/>
          </p:cNvSpPr>
          <p:nvPr/>
        </p:nvSpPr>
        <p:spPr bwMode="auto">
          <a:xfrm>
            <a:off x="522288" y="2393950"/>
            <a:ext cx="1484312" cy="40957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2000" b="1">
                <a:solidFill>
                  <a:srgbClr val="DB4C13"/>
                </a:solidFill>
                <a:ea typeface="宋体" pitchFamily="2" charset="-122"/>
              </a:rPr>
              <a:t>Circuit 2.</a:t>
            </a:r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3086100" y="3182938"/>
            <a:ext cx="1890713" cy="1679575"/>
            <a:chOff x="1944" y="2005"/>
            <a:chExt cx="1191" cy="1058"/>
          </a:xfrm>
        </p:grpSpPr>
        <p:sp>
          <p:nvSpPr>
            <p:cNvPr id="81932" name="Text Box 15"/>
            <p:cNvSpPr txBox="1">
              <a:spLocks noChangeArrowheads="1"/>
            </p:cNvSpPr>
            <p:nvPr/>
          </p:nvSpPr>
          <p:spPr bwMode="auto">
            <a:xfrm>
              <a:off x="2999" y="2005"/>
              <a:ext cx="1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rgbClr val="FF0000"/>
                  </a:solidFill>
                  <a:ea typeface="宋体" pitchFamily="2" charset="-122"/>
                </a:rPr>
                <a:t>1</a:t>
              </a:r>
            </a:p>
          </p:txBody>
        </p:sp>
        <p:sp>
          <p:nvSpPr>
            <p:cNvPr id="81933" name="Text Box 16"/>
            <p:cNvSpPr txBox="1">
              <a:spLocks noChangeArrowheads="1"/>
            </p:cNvSpPr>
            <p:nvPr/>
          </p:nvSpPr>
          <p:spPr bwMode="auto">
            <a:xfrm>
              <a:off x="2999" y="2322"/>
              <a:ext cx="1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rgbClr val="FF0000"/>
                  </a:solidFill>
                  <a:ea typeface="宋体" pitchFamily="2" charset="-122"/>
                </a:rPr>
                <a:t>1</a:t>
              </a:r>
            </a:p>
          </p:txBody>
        </p:sp>
        <p:sp>
          <p:nvSpPr>
            <p:cNvPr id="81934" name="Text Box 17"/>
            <p:cNvSpPr txBox="1">
              <a:spLocks noChangeArrowheads="1"/>
            </p:cNvSpPr>
            <p:nvPr/>
          </p:nvSpPr>
          <p:spPr bwMode="auto">
            <a:xfrm>
              <a:off x="2999" y="2186"/>
              <a:ext cx="1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rgbClr val="FF0000"/>
                  </a:solidFill>
                  <a:ea typeface="宋体" pitchFamily="2" charset="-122"/>
                </a:rPr>
                <a:t>0</a:t>
              </a:r>
            </a:p>
          </p:txBody>
        </p:sp>
        <p:sp>
          <p:nvSpPr>
            <p:cNvPr id="81935" name="Text Box 18"/>
            <p:cNvSpPr txBox="1">
              <a:spLocks noChangeArrowheads="1"/>
            </p:cNvSpPr>
            <p:nvPr/>
          </p:nvSpPr>
          <p:spPr bwMode="auto">
            <a:xfrm>
              <a:off x="2999" y="2458"/>
              <a:ext cx="1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rgbClr val="FF0000"/>
                  </a:solidFill>
                  <a:ea typeface="宋体" pitchFamily="2" charset="-122"/>
                </a:rPr>
                <a:t>0</a:t>
              </a:r>
            </a:p>
          </p:txBody>
        </p:sp>
        <p:sp>
          <p:nvSpPr>
            <p:cNvPr id="81936" name="Freeform 28"/>
            <p:cNvSpPr>
              <a:spLocks/>
            </p:cNvSpPr>
            <p:nvPr/>
          </p:nvSpPr>
          <p:spPr bwMode="auto">
            <a:xfrm>
              <a:off x="1944" y="2160"/>
              <a:ext cx="846" cy="903"/>
            </a:xfrm>
            <a:custGeom>
              <a:avLst/>
              <a:gdLst>
                <a:gd name="T0" fmla="*/ 0 w 846"/>
                <a:gd name="T1" fmla="*/ 822 h 903"/>
                <a:gd name="T2" fmla="*/ 709 w 846"/>
                <a:gd name="T3" fmla="*/ 766 h 903"/>
                <a:gd name="T4" fmla="*/ 822 w 846"/>
                <a:gd name="T5" fmla="*/ 0 h 903"/>
                <a:gd name="T6" fmla="*/ 0 60000 65536"/>
                <a:gd name="T7" fmla="*/ 0 60000 65536"/>
                <a:gd name="T8" fmla="*/ 0 60000 65536"/>
                <a:gd name="T9" fmla="*/ 0 w 846"/>
                <a:gd name="T10" fmla="*/ 0 h 903"/>
                <a:gd name="T11" fmla="*/ 846 w 846"/>
                <a:gd name="T12" fmla="*/ 903 h 90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46" h="903">
                  <a:moveTo>
                    <a:pt x="0" y="822"/>
                  </a:moveTo>
                  <a:cubicBezTo>
                    <a:pt x="286" y="862"/>
                    <a:pt x="572" y="903"/>
                    <a:pt x="709" y="766"/>
                  </a:cubicBezTo>
                  <a:cubicBezTo>
                    <a:pt x="846" y="629"/>
                    <a:pt x="834" y="314"/>
                    <a:pt x="822" y="0"/>
                  </a:cubicBezTo>
                </a:path>
              </a:pathLst>
            </a:custGeom>
            <a:noFill/>
            <a:ln w="28575" cap="sq" cmpd="sng">
              <a:solidFill>
                <a:srgbClr val="DB4C13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07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7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7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5" grpId="0"/>
      <p:bldP spid="10753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0B332CB-F462-4B9B-B9B1-AA1DF29D784B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3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5763AA-4039-4EC8-9942-3C781F654906}" type="slidenum">
              <a:rPr lang="en-US" altLang="zh-CN"/>
              <a:pPr>
                <a:defRPr/>
              </a:pPr>
              <a:t>82</a:t>
            </a:fld>
            <a:endParaRPr lang="en-US" altLang="zh-CN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06437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Supplement: Sequence </a:t>
            </a:r>
            <a:r>
              <a:rPr lang="en-US" altLang="zh-CN" dirty="0" smtClean="0"/>
              <a:t>generator</a:t>
            </a:r>
          </a:p>
        </p:txBody>
      </p:sp>
      <p:sp>
        <p:nvSpPr>
          <p:cNvPr id="829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81075"/>
            <a:ext cx="8229600" cy="5145088"/>
          </a:xfrm>
        </p:spPr>
        <p:txBody>
          <a:bodyPr/>
          <a:lstStyle/>
          <a:p>
            <a:pPr eaLnBrk="1" hangingPunct="1"/>
            <a:r>
              <a:rPr lang="en-US" altLang="zh-CN" smtClean="0"/>
              <a:t>The structure of a sequence generator implementing with shift register.</a:t>
            </a:r>
          </a:p>
        </p:txBody>
      </p:sp>
      <p:sp>
        <p:nvSpPr>
          <p:cNvPr id="179249" name="Text Box 49"/>
          <p:cNvSpPr txBox="1">
            <a:spLocks noChangeArrowheads="1"/>
          </p:cNvSpPr>
          <p:nvPr/>
        </p:nvSpPr>
        <p:spPr bwMode="auto">
          <a:xfrm>
            <a:off x="827088" y="1916113"/>
            <a:ext cx="504825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2000" b="1">
                <a:solidFill>
                  <a:srgbClr val="0000CC"/>
                </a:solidFill>
                <a:latin typeface="Garamond" pitchFamily="18" charset="0"/>
                <a:ea typeface="宋体" pitchFamily="2" charset="-122"/>
              </a:rPr>
              <a:t>序列输出</a:t>
            </a:r>
            <a:r>
              <a:rPr kumimoji="0" lang="en-US" altLang="zh-CN" sz="2000" b="1">
                <a:solidFill>
                  <a:srgbClr val="0000CC"/>
                </a:solidFill>
                <a:latin typeface="Garamond" pitchFamily="18" charset="0"/>
                <a:ea typeface="宋体" pitchFamily="2" charset="-122"/>
              </a:rPr>
              <a:t>F</a:t>
            </a:r>
          </a:p>
        </p:txBody>
      </p:sp>
      <p:sp>
        <p:nvSpPr>
          <p:cNvPr id="82951" name="Text Box 52"/>
          <p:cNvSpPr txBox="1">
            <a:spLocks noChangeArrowheads="1"/>
          </p:cNvSpPr>
          <p:nvPr/>
        </p:nvSpPr>
        <p:spPr bwMode="auto">
          <a:xfrm>
            <a:off x="900113" y="4292600"/>
            <a:ext cx="712787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sz="2400" b="1">
                <a:ea typeface="宋体" pitchFamily="2" charset="-122"/>
              </a:rPr>
              <a:t>通常，序列的长度即为电路的状态个数，按状态个数</a:t>
            </a:r>
            <a:r>
              <a:rPr kumimoji="0" lang="en-US" altLang="zh-CN" sz="2400" b="1">
                <a:ea typeface="宋体" pitchFamily="2" charset="-122"/>
              </a:rPr>
              <a:t>S</a:t>
            </a:r>
            <a:r>
              <a:rPr kumimoji="0" lang="zh-CN" altLang="en-US" sz="2400" b="1">
                <a:ea typeface="宋体" pitchFamily="2" charset="-122"/>
              </a:rPr>
              <a:t>确定触发器（状态变量）个数</a:t>
            </a:r>
            <a:r>
              <a:rPr kumimoji="0" lang="en-US" altLang="zh-CN" sz="2400" b="1">
                <a:ea typeface="宋体" pitchFamily="2" charset="-122"/>
              </a:rPr>
              <a:t>n</a:t>
            </a:r>
            <a:r>
              <a:rPr kumimoji="0" lang="zh-CN" altLang="en-US" sz="2400" b="1">
                <a:ea typeface="宋体" pitchFamily="2" charset="-122"/>
              </a:rPr>
              <a:t>，以连续的</a:t>
            </a:r>
            <a:r>
              <a:rPr kumimoji="0" lang="en-US" altLang="zh-CN" sz="2400" b="1">
                <a:ea typeface="宋体" pitchFamily="2" charset="-122"/>
              </a:rPr>
              <a:t>n</a:t>
            </a:r>
            <a:r>
              <a:rPr kumimoji="0" lang="zh-CN" altLang="en-US" sz="2400" b="1">
                <a:ea typeface="宋体" pitchFamily="2" charset="-122"/>
              </a:rPr>
              <a:t>位</a:t>
            </a:r>
            <a:r>
              <a:rPr kumimoji="0" lang="en-US" altLang="zh-CN" sz="2400" b="1">
                <a:ea typeface="宋体" pitchFamily="2" charset="-122"/>
              </a:rPr>
              <a:t>bit</a:t>
            </a:r>
            <a:r>
              <a:rPr kumimoji="0" lang="zh-CN" altLang="en-US" sz="2400" b="1">
                <a:ea typeface="宋体" pitchFamily="2" charset="-122"/>
              </a:rPr>
              <a:t>为一个状态，在所需生成的序列中按照依次移动</a:t>
            </a:r>
            <a:r>
              <a:rPr kumimoji="0" lang="en-US" altLang="zh-CN" sz="2400" b="1">
                <a:ea typeface="宋体" pitchFamily="2" charset="-122"/>
              </a:rPr>
              <a:t>1bit</a:t>
            </a:r>
            <a:r>
              <a:rPr kumimoji="0" lang="zh-CN" altLang="en-US" sz="2400" b="1">
                <a:ea typeface="宋体" pitchFamily="2" charset="-122"/>
              </a:rPr>
              <a:t>的顺序找出</a:t>
            </a:r>
            <a:r>
              <a:rPr kumimoji="0" lang="en-US" altLang="zh-CN" sz="2400" b="1">
                <a:ea typeface="宋体" pitchFamily="2" charset="-122"/>
              </a:rPr>
              <a:t>S</a:t>
            </a:r>
            <a:r>
              <a:rPr kumimoji="0" lang="zh-CN" altLang="en-US" sz="2400" b="1">
                <a:ea typeface="宋体" pitchFamily="2" charset="-122"/>
              </a:rPr>
              <a:t>个独立的状态。</a:t>
            </a:r>
          </a:p>
        </p:txBody>
      </p:sp>
      <p:sp>
        <p:nvSpPr>
          <p:cNvPr id="179253" name="Rectangle 53"/>
          <p:cNvSpPr>
            <a:spLocks noChangeArrowheads="1"/>
          </p:cNvSpPr>
          <p:nvPr/>
        </p:nvSpPr>
        <p:spPr bwMode="auto">
          <a:xfrm>
            <a:off x="1906588" y="3221038"/>
            <a:ext cx="1439862" cy="809625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/>
          <a:lstStyle/>
          <a:p>
            <a:pPr algn="ctr" eaLnBrk="0" hangingPunct="0"/>
            <a:r>
              <a:rPr kumimoji="0" lang="en-US" altLang="zh-CN" sz="2000" b="1">
                <a:solidFill>
                  <a:srgbClr val="3E04E2"/>
                </a:solidFill>
                <a:ea typeface="宋体" pitchFamily="2" charset="-122"/>
              </a:rPr>
              <a:t>Next bit generator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2627313" y="1916113"/>
            <a:ext cx="3330575" cy="1260475"/>
            <a:chOff x="584" y="2472"/>
            <a:chExt cx="2098" cy="794"/>
          </a:xfrm>
        </p:grpSpPr>
        <p:sp>
          <p:nvSpPr>
            <p:cNvPr id="82968" name="Line 55"/>
            <p:cNvSpPr>
              <a:spLocks noChangeShapeType="1"/>
            </p:cNvSpPr>
            <p:nvPr/>
          </p:nvSpPr>
          <p:spPr bwMode="auto">
            <a:xfrm flipV="1">
              <a:off x="584" y="2670"/>
              <a:ext cx="0" cy="596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69" name="Line 56"/>
            <p:cNvSpPr>
              <a:spLocks noChangeShapeType="1"/>
            </p:cNvSpPr>
            <p:nvPr/>
          </p:nvSpPr>
          <p:spPr bwMode="auto">
            <a:xfrm>
              <a:off x="584" y="2670"/>
              <a:ext cx="2098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70" name="Line 57"/>
            <p:cNvSpPr>
              <a:spLocks noChangeShapeType="1"/>
            </p:cNvSpPr>
            <p:nvPr/>
          </p:nvSpPr>
          <p:spPr bwMode="auto">
            <a:xfrm>
              <a:off x="2682" y="2670"/>
              <a:ext cx="0" cy="28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71" name="Line 58"/>
            <p:cNvSpPr>
              <a:spLocks noChangeShapeType="1"/>
            </p:cNvSpPr>
            <p:nvPr/>
          </p:nvSpPr>
          <p:spPr bwMode="auto">
            <a:xfrm flipH="1">
              <a:off x="2455" y="2954"/>
              <a:ext cx="227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72" name="Line 59"/>
            <p:cNvSpPr>
              <a:spLocks noChangeShapeType="1"/>
            </p:cNvSpPr>
            <p:nvPr/>
          </p:nvSpPr>
          <p:spPr bwMode="auto">
            <a:xfrm flipH="1">
              <a:off x="896" y="2614"/>
              <a:ext cx="56" cy="113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73" name="Text Box 60"/>
            <p:cNvSpPr txBox="1">
              <a:spLocks noChangeArrowheads="1"/>
            </p:cNvSpPr>
            <p:nvPr/>
          </p:nvSpPr>
          <p:spPr bwMode="auto">
            <a:xfrm>
              <a:off x="782" y="2472"/>
              <a:ext cx="1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1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671763" y="2373313"/>
            <a:ext cx="990600" cy="479425"/>
            <a:chOff x="612" y="2760"/>
            <a:chExt cx="624" cy="302"/>
          </a:xfrm>
        </p:grpSpPr>
        <p:sp>
          <p:nvSpPr>
            <p:cNvPr id="82964" name="Line 62"/>
            <p:cNvSpPr>
              <a:spLocks noChangeShapeType="1"/>
            </p:cNvSpPr>
            <p:nvPr/>
          </p:nvSpPr>
          <p:spPr bwMode="auto">
            <a:xfrm flipH="1">
              <a:off x="981" y="2954"/>
              <a:ext cx="255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65" name="Line 63"/>
            <p:cNvSpPr>
              <a:spLocks noChangeShapeType="1"/>
            </p:cNvSpPr>
            <p:nvPr/>
          </p:nvSpPr>
          <p:spPr bwMode="auto">
            <a:xfrm flipH="1">
              <a:off x="1122" y="2897"/>
              <a:ext cx="57" cy="14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66" name="Text Box 64"/>
            <p:cNvSpPr txBox="1">
              <a:spLocks noChangeArrowheads="1"/>
            </p:cNvSpPr>
            <p:nvPr/>
          </p:nvSpPr>
          <p:spPr bwMode="auto">
            <a:xfrm>
              <a:off x="1009" y="2760"/>
              <a:ext cx="17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1</a:t>
              </a:r>
            </a:p>
          </p:txBody>
        </p:sp>
        <p:sp>
          <p:nvSpPr>
            <p:cNvPr id="82967" name="Text Box 65"/>
            <p:cNvSpPr txBox="1">
              <a:spLocks noChangeArrowheads="1"/>
            </p:cNvSpPr>
            <p:nvPr/>
          </p:nvSpPr>
          <p:spPr bwMode="auto">
            <a:xfrm>
              <a:off x="612" y="2812"/>
              <a:ext cx="36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DB4C13"/>
                  </a:solidFill>
                  <a:ea typeface="宋体" pitchFamily="2" charset="-122"/>
                </a:rPr>
                <a:t>out</a:t>
              </a:r>
            </a:p>
          </p:txBody>
        </p:sp>
      </p:grpSp>
      <p:grpSp>
        <p:nvGrpSpPr>
          <p:cNvPr id="4" name="Group 66"/>
          <p:cNvGrpSpPr>
            <a:grpSpLocks/>
          </p:cNvGrpSpPr>
          <p:nvPr/>
        </p:nvGrpSpPr>
        <p:grpSpPr bwMode="auto">
          <a:xfrm>
            <a:off x="3662363" y="2411413"/>
            <a:ext cx="2790825" cy="1620837"/>
            <a:chOff x="1236" y="2784"/>
            <a:chExt cx="1758" cy="1021"/>
          </a:xfrm>
        </p:grpSpPr>
        <p:sp>
          <p:nvSpPr>
            <p:cNvPr id="82961" name="Rectangle 67"/>
            <p:cNvSpPr>
              <a:spLocks noChangeArrowheads="1"/>
            </p:cNvSpPr>
            <p:nvPr/>
          </p:nvSpPr>
          <p:spPr bwMode="auto">
            <a:xfrm>
              <a:off x="1236" y="2784"/>
              <a:ext cx="1219" cy="1021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pPr algn="ctr" eaLnBrk="0" hangingPunct="0"/>
              <a:r>
                <a:rPr kumimoji="0" lang="en-US" altLang="zh-CN" sz="2000" b="1">
                  <a:solidFill>
                    <a:srgbClr val="3E04E2"/>
                  </a:solidFill>
                  <a:ea typeface="宋体" pitchFamily="2" charset="-122"/>
                </a:rPr>
                <a:t>n-bit Shift register</a:t>
              </a:r>
            </a:p>
          </p:txBody>
        </p:sp>
        <p:sp>
          <p:nvSpPr>
            <p:cNvPr id="82962" name="Line 68"/>
            <p:cNvSpPr>
              <a:spLocks noChangeShapeType="1"/>
            </p:cNvSpPr>
            <p:nvPr/>
          </p:nvSpPr>
          <p:spPr bwMode="auto">
            <a:xfrm flipH="1">
              <a:off x="2455" y="3634"/>
              <a:ext cx="198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63" name="Text Box 69"/>
            <p:cNvSpPr txBox="1">
              <a:spLocks noChangeArrowheads="1"/>
            </p:cNvSpPr>
            <p:nvPr/>
          </p:nvSpPr>
          <p:spPr bwMode="auto">
            <a:xfrm>
              <a:off x="2625" y="3492"/>
              <a:ext cx="36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clk</a:t>
              </a:r>
            </a:p>
          </p:txBody>
        </p:sp>
      </p:grpSp>
      <p:sp>
        <p:nvSpPr>
          <p:cNvPr id="179270" name="Rectangle 70"/>
          <p:cNvSpPr>
            <a:spLocks noChangeArrowheads="1"/>
          </p:cNvSpPr>
          <p:nvPr/>
        </p:nvSpPr>
        <p:spPr bwMode="auto">
          <a:xfrm>
            <a:off x="3932238" y="3267075"/>
            <a:ext cx="1350962" cy="676275"/>
          </a:xfrm>
          <a:prstGeom prst="rect">
            <a:avLst/>
          </a:prstGeom>
          <a:solidFill>
            <a:srgbClr val="66FFFF"/>
          </a:solidFill>
          <a:ln w="12700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anchor="ctr"/>
          <a:lstStyle/>
          <a:p>
            <a:pPr algn="ctr" eaLnBrk="0" hangingPunct="0"/>
            <a:r>
              <a:rPr kumimoji="0" lang="en-US" altLang="zh-CN" sz="2000" b="1">
                <a:ea typeface="宋体" pitchFamily="2" charset="-122"/>
              </a:rPr>
              <a:t>current state</a:t>
            </a:r>
          </a:p>
        </p:txBody>
      </p:sp>
      <p:grpSp>
        <p:nvGrpSpPr>
          <p:cNvPr id="5" name="Group 71"/>
          <p:cNvGrpSpPr>
            <a:grpSpLocks/>
          </p:cNvGrpSpPr>
          <p:nvPr/>
        </p:nvGrpSpPr>
        <p:grpSpPr bwMode="auto">
          <a:xfrm>
            <a:off x="3346450" y="3265488"/>
            <a:ext cx="585788" cy="495300"/>
            <a:chOff x="1037" y="3322"/>
            <a:chExt cx="369" cy="312"/>
          </a:xfrm>
        </p:grpSpPr>
        <p:sp>
          <p:nvSpPr>
            <p:cNvPr id="82958" name="Text Box 72"/>
            <p:cNvSpPr txBox="1">
              <a:spLocks noChangeArrowheads="1"/>
            </p:cNvSpPr>
            <p:nvPr/>
          </p:nvSpPr>
          <p:spPr bwMode="auto">
            <a:xfrm>
              <a:off x="1066" y="3322"/>
              <a:ext cx="19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n</a:t>
              </a:r>
            </a:p>
          </p:txBody>
        </p:sp>
        <p:sp>
          <p:nvSpPr>
            <p:cNvPr id="82959" name="Line 73"/>
            <p:cNvSpPr>
              <a:spLocks noChangeShapeType="1"/>
            </p:cNvSpPr>
            <p:nvPr/>
          </p:nvSpPr>
          <p:spPr bwMode="auto">
            <a:xfrm flipH="1" flipV="1">
              <a:off x="1037" y="3549"/>
              <a:ext cx="369" cy="1"/>
            </a:xfrm>
            <a:prstGeom prst="line">
              <a:avLst/>
            </a:prstGeom>
            <a:noFill/>
            <a:ln w="38100" cap="sq">
              <a:solidFill>
                <a:srgbClr val="DB4C13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60" name="Line 74"/>
            <p:cNvSpPr>
              <a:spLocks noChangeShapeType="1"/>
            </p:cNvSpPr>
            <p:nvPr/>
          </p:nvSpPr>
          <p:spPr bwMode="auto">
            <a:xfrm flipH="1">
              <a:off x="1122" y="3492"/>
              <a:ext cx="85" cy="14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79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49" grpId="0" autoUpdateAnimBg="0"/>
      <p:bldP spid="179253" grpId="0" animBg="1"/>
      <p:bldP spid="17927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47030AB-13E2-46E8-BB36-71BCBD625B89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32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64706-5BE2-4AA9-983F-AE0E1482163B}" type="slidenum">
              <a:rPr lang="en-US" altLang="zh-CN"/>
              <a:pPr>
                <a:defRPr/>
              </a:pPr>
              <a:t>83</a:t>
            </a:fld>
            <a:endParaRPr lang="en-US" altLang="zh-CN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85725"/>
          </a:xfrm>
        </p:spPr>
        <p:txBody>
          <a:bodyPr/>
          <a:lstStyle/>
          <a:p>
            <a:pPr eaLnBrk="1" hangingPunct="1"/>
            <a:endParaRPr lang="zh-CN" altLang="zh-CN" sz="3200" smtClean="0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333375"/>
            <a:ext cx="8820150" cy="19256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 err="1" smtClean="0"/>
              <a:t>Exp</a:t>
            </a:r>
            <a:r>
              <a:rPr lang="en-US" altLang="zh-CN" dirty="0" smtClean="0"/>
              <a:t> 2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 circuit output sequence 011010011010 … continuously, try to implement it with D flip-flops.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dirty="0" smtClean="0">
                <a:solidFill>
                  <a:srgbClr val="DB4C13"/>
                </a:solidFill>
              </a:rPr>
              <a:t>How to find all states?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dirty="0" smtClean="0"/>
              <a:t>……0 1 1 0 1 0 0 1 1 0 1 0……</a:t>
            </a:r>
          </a:p>
        </p:txBody>
      </p:sp>
      <p:sp>
        <p:nvSpPr>
          <p:cNvPr id="177156" name="Line 4"/>
          <p:cNvSpPr>
            <a:spLocks noChangeShapeType="1"/>
          </p:cNvSpPr>
          <p:nvPr/>
        </p:nvSpPr>
        <p:spPr bwMode="auto">
          <a:xfrm>
            <a:off x="1241425" y="2133600"/>
            <a:ext cx="868363" cy="0"/>
          </a:xfrm>
          <a:prstGeom prst="line">
            <a:avLst/>
          </a:prstGeom>
          <a:noFill/>
          <a:ln w="28575">
            <a:solidFill>
              <a:srgbClr val="C84A2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82015" name="Group 95"/>
          <p:cNvGraphicFramePr>
            <a:graphicFrameLocks noGrp="1"/>
          </p:cNvGraphicFramePr>
          <p:nvPr>
            <p:ph sz="half" idx="2"/>
          </p:nvPr>
        </p:nvGraphicFramePr>
        <p:xfrm>
          <a:off x="611188" y="2528888"/>
          <a:ext cx="4248150" cy="3327718"/>
        </p:xfrm>
        <a:graphic>
          <a:graphicData uri="http://schemas.openxmlformats.org/drawingml/2006/table">
            <a:tbl>
              <a:tblPr/>
              <a:tblGrid>
                <a:gridCol w="504825"/>
                <a:gridCol w="503237"/>
                <a:gridCol w="504825"/>
                <a:gridCol w="647700"/>
                <a:gridCol w="612775"/>
                <a:gridCol w="647700"/>
                <a:gridCol w="827088"/>
              </a:tblGrid>
              <a:tr h="401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Q2*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Q1*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Q0*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D0(F)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7241" name="Line 89"/>
          <p:cNvSpPr>
            <a:spLocks noChangeShapeType="1"/>
          </p:cNvSpPr>
          <p:nvPr/>
        </p:nvSpPr>
        <p:spPr bwMode="auto">
          <a:xfrm>
            <a:off x="1557338" y="2133600"/>
            <a:ext cx="865187" cy="0"/>
          </a:xfrm>
          <a:prstGeom prst="line">
            <a:avLst/>
          </a:prstGeom>
          <a:noFill/>
          <a:ln w="28575">
            <a:solidFill>
              <a:srgbClr val="165FF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42" name="Line 90"/>
          <p:cNvSpPr>
            <a:spLocks noChangeShapeType="1"/>
          </p:cNvSpPr>
          <p:nvPr/>
        </p:nvSpPr>
        <p:spPr bwMode="auto">
          <a:xfrm>
            <a:off x="1871663" y="2133600"/>
            <a:ext cx="792162" cy="0"/>
          </a:xfrm>
          <a:prstGeom prst="line">
            <a:avLst/>
          </a:prstGeom>
          <a:noFill/>
          <a:ln w="28575">
            <a:solidFill>
              <a:srgbClr val="C84A2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43" name="Line 91"/>
          <p:cNvSpPr>
            <a:spLocks noChangeShapeType="1"/>
          </p:cNvSpPr>
          <p:nvPr/>
        </p:nvSpPr>
        <p:spPr bwMode="auto">
          <a:xfrm>
            <a:off x="2185988" y="2133600"/>
            <a:ext cx="863600" cy="0"/>
          </a:xfrm>
          <a:prstGeom prst="line">
            <a:avLst/>
          </a:prstGeom>
          <a:noFill/>
          <a:ln w="28575">
            <a:solidFill>
              <a:srgbClr val="165FF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44" name="Line 92"/>
          <p:cNvSpPr>
            <a:spLocks noChangeShapeType="1"/>
          </p:cNvSpPr>
          <p:nvPr/>
        </p:nvSpPr>
        <p:spPr bwMode="auto">
          <a:xfrm>
            <a:off x="2457450" y="2133600"/>
            <a:ext cx="865188" cy="0"/>
          </a:xfrm>
          <a:prstGeom prst="line">
            <a:avLst/>
          </a:prstGeom>
          <a:noFill/>
          <a:ln w="28575">
            <a:solidFill>
              <a:srgbClr val="C84A2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45" name="Line 93"/>
          <p:cNvSpPr>
            <a:spLocks noChangeShapeType="1"/>
          </p:cNvSpPr>
          <p:nvPr/>
        </p:nvSpPr>
        <p:spPr bwMode="auto">
          <a:xfrm>
            <a:off x="2771775" y="2133600"/>
            <a:ext cx="792163" cy="0"/>
          </a:xfrm>
          <a:prstGeom prst="line">
            <a:avLst/>
          </a:prstGeom>
          <a:noFill/>
          <a:ln w="28575">
            <a:solidFill>
              <a:srgbClr val="165FF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96" name="Rectangle 144"/>
          <p:cNvSpPr>
            <a:spLocks noChangeArrowheads="1"/>
          </p:cNvSpPr>
          <p:nvPr/>
        </p:nvSpPr>
        <p:spPr bwMode="auto">
          <a:xfrm>
            <a:off x="5651500" y="4437063"/>
            <a:ext cx="302418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0" lang="en-US" altLang="zh-CN" sz="2400" b="1">
                <a:ea typeface="宋体" pitchFamily="2" charset="-122"/>
              </a:rPr>
              <a:t>D2=Q1</a:t>
            </a:r>
          </a:p>
          <a:p>
            <a:pPr eaLnBrk="0" hangingPunct="0"/>
            <a:r>
              <a:rPr kumimoji="0" lang="en-US" altLang="zh-CN" sz="2400" b="1">
                <a:ea typeface="宋体" pitchFamily="2" charset="-122"/>
              </a:rPr>
              <a:t>D1=Q0</a:t>
            </a:r>
          </a:p>
          <a:p>
            <a:pPr eaLnBrk="0" hangingPunct="0"/>
            <a:r>
              <a:rPr kumimoji="0" lang="en-US" altLang="zh-CN" sz="2400" b="1">
                <a:ea typeface="宋体" pitchFamily="2" charset="-122"/>
              </a:rPr>
              <a:t>D0=Q2·Q0’+Q2’·Q1’</a:t>
            </a:r>
          </a:p>
        </p:txBody>
      </p:sp>
      <p:sp>
        <p:nvSpPr>
          <p:cNvPr id="177307" name="Text Box 155"/>
          <p:cNvSpPr txBox="1">
            <a:spLocks noChangeArrowheads="1"/>
          </p:cNvSpPr>
          <p:nvPr/>
        </p:nvSpPr>
        <p:spPr bwMode="auto">
          <a:xfrm>
            <a:off x="5543550" y="1484313"/>
            <a:ext cx="3492500" cy="409575"/>
          </a:xfrm>
          <a:prstGeom prst="rect">
            <a:avLst/>
          </a:prstGeom>
          <a:solidFill>
            <a:srgbClr val="FAB26A"/>
          </a:solidFill>
          <a:ln w="12700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b="1">
                <a:solidFill>
                  <a:schemeClr val="accent5">
                    <a:lumMod val="10000"/>
                  </a:schemeClr>
                </a:solidFill>
              </a:rPr>
              <a:t>The sequence is 6-bit long. </a:t>
            </a:r>
          </a:p>
        </p:txBody>
      </p:sp>
      <p:sp>
        <p:nvSpPr>
          <p:cNvPr id="177308" name="Rectangle 156"/>
          <p:cNvSpPr>
            <a:spLocks noChangeArrowheads="1"/>
          </p:cNvSpPr>
          <p:nvPr/>
        </p:nvSpPr>
        <p:spPr bwMode="auto">
          <a:xfrm>
            <a:off x="5543550" y="2163763"/>
            <a:ext cx="3492500" cy="714375"/>
          </a:xfrm>
          <a:prstGeom prst="rect">
            <a:avLst/>
          </a:prstGeom>
          <a:solidFill>
            <a:srgbClr val="FAB26A"/>
          </a:solidFill>
          <a:ln w="12700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b="1">
                <a:solidFill>
                  <a:schemeClr val="accent5">
                    <a:lumMod val="10000"/>
                  </a:schemeClr>
                </a:solidFill>
              </a:rPr>
              <a:t>So need 6 states to generate each bit at least.</a:t>
            </a:r>
          </a:p>
        </p:txBody>
      </p:sp>
      <p:sp>
        <p:nvSpPr>
          <p:cNvPr id="177309" name="AutoShape 157"/>
          <p:cNvSpPr>
            <a:spLocks noChangeArrowheads="1"/>
          </p:cNvSpPr>
          <p:nvPr/>
        </p:nvSpPr>
        <p:spPr bwMode="auto">
          <a:xfrm>
            <a:off x="6875463" y="1916113"/>
            <a:ext cx="330200" cy="252412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AB26A"/>
          </a:solidFill>
          <a:ln w="12700" cap="sq">
            <a:solidFill>
              <a:schemeClr val="bg2">
                <a:lumMod val="75000"/>
              </a:schemeClr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177310" name="Text Box 158"/>
          <p:cNvSpPr txBox="1">
            <a:spLocks noChangeArrowheads="1"/>
          </p:cNvSpPr>
          <p:nvPr/>
        </p:nvSpPr>
        <p:spPr bwMode="auto">
          <a:xfrm>
            <a:off x="5580063" y="3182938"/>
            <a:ext cx="3451225" cy="714375"/>
          </a:xfrm>
          <a:prstGeom prst="rect">
            <a:avLst/>
          </a:prstGeom>
          <a:solidFill>
            <a:srgbClr val="FAB26A"/>
          </a:solidFill>
          <a:ln w="12700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b="1">
                <a:solidFill>
                  <a:schemeClr val="accent5">
                    <a:lumMod val="10000"/>
                  </a:schemeClr>
                </a:solidFill>
              </a:rPr>
              <a:t>3-bit state variable </a:t>
            </a:r>
            <a:r>
              <a:rPr lang="en-US" altLang="zh-CN" sz="2000" b="1">
                <a:solidFill>
                  <a:schemeClr val="accent5">
                    <a:lumMod val="10000"/>
                  </a:schemeClr>
                </a:solidFill>
                <a:cs typeface="Arial" charset="0"/>
              </a:rPr>
              <a:t>→ 3-bit shift register</a:t>
            </a:r>
          </a:p>
        </p:txBody>
      </p:sp>
      <p:sp>
        <p:nvSpPr>
          <p:cNvPr id="177326" name="AutoShape 174"/>
          <p:cNvSpPr>
            <a:spLocks noChangeArrowheads="1"/>
          </p:cNvSpPr>
          <p:nvPr/>
        </p:nvSpPr>
        <p:spPr bwMode="auto">
          <a:xfrm>
            <a:off x="6875463" y="2889250"/>
            <a:ext cx="330200" cy="293688"/>
          </a:xfrm>
          <a:prstGeom prst="downArrow">
            <a:avLst>
              <a:gd name="adj1" fmla="val 50000"/>
              <a:gd name="adj2" fmla="val 44219"/>
            </a:avLst>
          </a:prstGeom>
          <a:solidFill>
            <a:srgbClr val="FAB26A"/>
          </a:solidFill>
          <a:ln w="12700" cap="sq">
            <a:solidFill>
              <a:schemeClr val="bg2">
                <a:lumMod val="75000"/>
              </a:schemeClr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>
              <a:solidFill>
                <a:schemeClr val="accent5">
                  <a:lumMod val="1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7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7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7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7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7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17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177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500"/>
                                        <p:tgtEl>
                                          <p:spTgt spid="177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9" dur="500"/>
                                        <p:tgtEl>
                                          <p:spTgt spid="177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8" dur="500"/>
                                        <p:tgtEl>
                                          <p:spTgt spid="177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7" dur="500"/>
                                        <p:tgtEl>
                                          <p:spTgt spid="177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6" dur="500"/>
                                        <p:tgtEl>
                                          <p:spTgt spid="82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177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6" grpId="0" animBg="1"/>
      <p:bldP spid="177156" grpId="1" animBg="1"/>
      <p:bldP spid="177241" grpId="0" animBg="1"/>
      <p:bldP spid="177241" grpId="1" animBg="1"/>
      <p:bldP spid="177242" grpId="0" animBg="1"/>
      <p:bldP spid="177242" grpId="1" animBg="1"/>
      <p:bldP spid="177243" grpId="0" animBg="1"/>
      <p:bldP spid="177243" grpId="1" animBg="1"/>
      <p:bldP spid="177244" grpId="0" animBg="1"/>
      <p:bldP spid="177244" grpId="1" animBg="1"/>
      <p:bldP spid="177245" grpId="0" animBg="1"/>
      <p:bldP spid="177245" grpId="1" animBg="1"/>
      <p:bldP spid="177296" grpId="0"/>
      <p:bldP spid="177307" grpId="0" animBg="1"/>
      <p:bldP spid="177308" grpId="0" animBg="1"/>
      <p:bldP spid="177309" grpId="0" animBg="1"/>
      <p:bldP spid="177310" grpId="0" animBg="1"/>
      <p:bldP spid="17732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DD59C29-B5EB-47C6-B867-2050F98AF1DC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F6780B-4074-4B4F-A4E9-76FB29173FF0}" type="slidenum">
              <a:rPr lang="en-US" altLang="zh-CN"/>
              <a:pPr>
                <a:defRPr/>
              </a:pPr>
              <a:t>84</a:t>
            </a:fld>
            <a:endParaRPr lang="en-US" altLang="zh-CN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5562"/>
          </a:xfrm>
        </p:spPr>
        <p:txBody>
          <a:bodyPr/>
          <a:lstStyle/>
          <a:p>
            <a:pPr eaLnBrk="1" hangingPunct="1"/>
            <a:endParaRPr lang="zh-CN" altLang="zh-CN" sz="3200" smtClean="0"/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65857"/>
            <a:ext cx="8229600" cy="20161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mtClean="0"/>
              <a:t>Judge whether the circuit is self-correcting or not</a:t>
            </a:r>
            <a:r>
              <a:rPr lang="zh-CN" altLang="en-US" smtClean="0"/>
              <a:t>：</a:t>
            </a:r>
          </a:p>
          <a:p>
            <a:pPr eaLnBrk="1" hangingPunct="1">
              <a:buFontTx/>
              <a:buNone/>
            </a:pPr>
            <a:r>
              <a:rPr lang="en-US" altLang="zh-CN" smtClean="0"/>
              <a:t>Q2Q1Q0=000 </a:t>
            </a:r>
            <a:r>
              <a:rPr lang="en-US" altLang="zh-CN" smtClean="0">
                <a:latin typeface="宋体" pitchFamily="2" charset="-122"/>
              </a:rPr>
              <a:t>→ </a:t>
            </a:r>
            <a:r>
              <a:rPr lang="en-US" altLang="zh-CN" smtClean="0"/>
              <a:t>Q2*Q1*Q0*=001</a:t>
            </a:r>
          </a:p>
          <a:p>
            <a:pPr eaLnBrk="1" hangingPunct="1">
              <a:buFontTx/>
              <a:buNone/>
            </a:pPr>
            <a:r>
              <a:rPr lang="en-US" altLang="zh-CN" smtClean="0"/>
              <a:t>Q2Q1Q0=111 </a:t>
            </a:r>
            <a:r>
              <a:rPr lang="en-US" altLang="zh-CN" smtClean="0">
                <a:latin typeface="宋体" pitchFamily="2" charset="-122"/>
              </a:rPr>
              <a:t>→ </a:t>
            </a:r>
            <a:r>
              <a:rPr lang="en-US" altLang="zh-CN" smtClean="0"/>
              <a:t>Q2*Q1*Q0*=110</a:t>
            </a:r>
          </a:p>
          <a:p>
            <a:pPr eaLnBrk="1" hangingPunct="1">
              <a:buFontTx/>
              <a:buNone/>
            </a:pPr>
            <a:endParaRPr lang="en-US" altLang="zh-CN" smtClean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264275" y="1621507"/>
            <a:ext cx="2592388" cy="1006475"/>
            <a:chOff x="3606" y="709"/>
            <a:chExt cx="1633" cy="634"/>
          </a:xfrm>
        </p:grpSpPr>
        <p:grpSp>
          <p:nvGrpSpPr>
            <p:cNvPr id="85000" name="Group 5"/>
            <p:cNvGrpSpPr>
              <a:grpSpLocks/>
            </p:cNvGrpSpPr>
            <p:nvPr/>
          </p:nvGrpSpPr>
          <p:grpSpPr bwMode="auto">
            <a:xfrm>
              <a:off x="3606" y="709"/>
              <a:ext cx="272" cy="317"/>
              <a:chOff x="3606" y="709"/>
              <a:chExt cx="272" cy="317"/>
            </a:xfrm>
          </p:grpSpPr>
          <p:sp>
            <p:nvSpPr>
              <p:cNvPr id="85002" name="Line 6"/>
              <p:cNvSpPr>
                <a:spLocks noChangeShapeType="1"/>
              </p:cNvSpPr>
              <p:nvPr/>
            </p:nvSpPr>
            <p:spPr bwMode="auto">
              <a:xfrm>
                <a:off x="3606" y="709"/>
                <a:ext cx="272" cy="136"/>
              </a:xfrm>
              <a:prstGeom prst="line">
                <a:avLst/>
              </a:prstGeom>
              <a:noFill/>
              <a:ln w="28575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003" name="Line 7"/>
              <p:cNvSpPr>
                <a:spLocks noChangeShapeType="1"/>
              </p:cNvSpPr>
              <p:nvPr/>
            </p:nvSpPr>
            <p:spPr bwMode="auto">
              <a:xfrm flipV="1">
                <a:off x="3606" y="845"/>
                <a:ext cx="272" cy="181"/>
              </a:xfrm>
              <a:prstGeom prst="line">
                <a:avLst/>
              </a:prstGeom>
              <a:noFill/>
              <a:ln w="28575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5001" name="Text Box 8"/>
            <p:cNvSpPr txBox="1">
              <a:spLocks noChangeArrowheads="1"/>
            </p:cNvSpPr>
            <p:nvPr/>
          </p:nvSpPr>
          <p:spPr bwMode="auto">
            <a:xfrm>
              <a:off x="3969" y="709"/>
              <a:ext cx="1270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7D08AC"/>
                  </a:solidFill>
                  <a:latin typeface="Verdana" pitchFamily="34" charset="0"/>
                  <a:ea typeface="宋体" pitchFamily="2" charset="-122"/>
                </a:rPr>
                <a:t>It do goes into a valid state</a:t>
              </a:r>
            </a:p>
          </p:txBody>
        </p:sp>
      </p:grpSp>
      <p:pic>
        <p:nvPicPr>
          <p:cNvPr id="8499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737520"/>
            <a:ext cx="7029450" cy="277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400012-BD62-4620-8422-A52AB5C1CC8B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0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1E222-4685-4086-9D4D-51F807C01A1D}" type="slidenum">
              <a:rPr lang="en-US" altLang="zh-CN"/>
              <a:pPr>
                <a:defRPr/>
              </a:pPr>
              <a:t>85</a:t>
            </a:fld>
            <a:endParaRPr lang="en-US" altLang="zh-CN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5763" y="323850"/>
            <a:ext cx="8416925" cy="189071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400" smtClean="0"/>
              <a:t>Exp3. please generating a sequence 1001101011 with shift register.</a:t>
            </a:r>
          </a:p>
          <a:p>
            <a:pPr eaLnBrk="1" hangingPunct="1">
              <a:buFontTx/>
              <a:buNone/>
            </a:pPr>
            <a:r>
              <a:rPr lang="en-US" altLang="zh-CN" sz="2400" smtClean="0"/>
              <a:t>Solution</a:t>
            </a:r>
            <a:r>
              <a:rPr lang="zh-CN" altLang="en-US" sz="2400" smtClean="0"/>
              <a:t>：</a:t>
            </a:r>
            <a:r>
              <a:rPr lang="en-US" altLang="zh-CN" sz="2400" smtClean="0"/>
              <a:t>use each current state to generate the next bit which is going to shift in. </a:t>
            </a:r>
          </a:p>
        </p:txBody>
      </p:sp>
      <p:graphicFrame>
        <p:nvGraphicFramePr>
          <p:cNvPr id="84078" name="Group 110"/>
          <p:cNvGraphicFramePr>
            <a:graphicFrameLocks noGrp="1"/>
          </p:cNvGraphicFramePr>
          <p:nvPr>
            <p:ph sz="quarter" idx="4294967295"/>
          </p:nvPr>
        </p:nvGraphicFramePr>
        <p:xfrm>
          <a:off x="5508625" y="2079625"/>
          <a:ext cx="3600450" cy="4358640"/>
        </p:xfrm>
        <a:graphic>
          <a:graphicData uri="http://schemas.openxmlformats.org/drawingml/2006/table">
            <a:tbl>
              <a:tblPr/>
              <a:tblGrid>
                <a:gridCol w="1258888"/>
                <a:gridCol w="1800225"/>
                <a:gridCol w="541337"/>
              </a:tblGrid>
              <a:tr h="198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3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3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*Q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*Q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*Q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0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D0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0011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8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0011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0110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8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0110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8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1101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0101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8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0101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8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1011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0111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8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0111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1110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8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306"/>
          <p:cNvGrpSpPr>
            <a:grpSpLocks/>
          </p:cNvGrpSpPr>
          <p:nvPr/>
        </p:nvGrpSpPr>
        <p:grpSpPr bwMode="auto">
          <a:xfrm>
            <a:off x="790575" y="2168525"/>
            <a:ext cx="3689350" cy="1168400"/>
            <a:chOff x="329" y="1565"/>
            <a:chExt cx="2324" cy="736"/>
          </a:xfrm>
        </p:grpSpPr>
        <p:sp>
          <p:nvSpPr>
            <p:cNvPr id="84071" name="Rectangle 281"/>
            <p:cNvSpPr>
              <a:spLocks noChangeArrowheads="1"/>
            </p:cNvSpPr>
            <p:nvPr/>
          </p:nvSpPr>
          <p:spPr bwMode="auto">
            <a:xfrm>
              <a:off x="329" y="1565"/>
              <a:ext cx="1048" cy="736"/>
            </a:xfrm>
            <a:prstGeom prst="rect">
              <a:avLst/>
            </a:prstGeom>
            <a:solidFill>
              <a:srgbClr val="FFFF99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kumimoji="0" lang="en-US" altLang="zh-CN" sz="2000" b="1">
                  <a:solidFill>
                    <a:srgbClr val="3E04E2"/>
                  </a:solidFill>
                  <a:ea typeface="宋体" pitchFamily="2" charset="-122"/>
                </a:rPr>
                <a:t>A 10-bit sequence 1001101011</a:t>
              </a:r>
            </a:p>
          </p:txBody>
        </p:sp>
        <p:sp>
          <p:nvSpPr>
            <p:cNvPr id="86120" name="Line 282"/>
            <p:cNvSpPr>
              <a:spLocks noChangeShapeType="1"/>
            </p:cNvSpPr>
            <p:nvPr/>
          </p:nvSpPr>
          <p:spPr bwMode="auto">
            <a:xfrm>
              <a:off x="1377" y="1904"/>
              <a:ext cx="369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4073" name="Rectangle 283"/>
            <p:cNvSpPr>
              <a:spLocks noChangeArrowheads="1"/>
            </p:cNvSpPr>
            <p:nvPr/>
          </p:nvSpPr>
          <p:spPr bwMode="auto">
            <a:xfrm>
              <a:off x="1774" y="1621"/>
              <a:ext cx="879" cy="567"/>
            </a:xfrm>
            <a:prstGeom prst="rect">
              <a:avLst/>
            </a:prstGeom>
            <a:solidFill>
              <a:srgbClr val="FFFF99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kumimoji="0" lang="en-US" altLang="zh-CN" sz="2000" b="1">
                  <a:solidFill>
                    <a:srgbClr val="3E04E2"/>
                  </a:solidFill>
                  <a:ea typeface="宋体" pitchFamily="2" charset="-122"/>
                </a:rPr>
                <a:t>Set 10 states</a:t>
              </a:r>
            </a:p>
          </p:txBody>
        </p:sp>
      </p:grpSp>
      <p:sp>
        <p:nvSpPr>
          <p:cNvPr id="108851" name="AutoShape 307"/>
          <p:cNvSpPr>
            <a:spLocks noChangeArrowheads="1"/>
          </p:cNvSpPr>
          <p:nvPr/>
        </p:nvSpPr>
        <p:spPr bwMode="auto">
          <a:xfrm>
            <a:off x="2635250" y="3338513"/>
            <a:ext cx="314325" cy="404812"/>
          </a:xfrm>
          <a:prstGeom prst="downArrow">
            <a:avLst>
              <a:gd name="adj1" fmla="val 50000"/>
              <a:gd name="adj2" fmla="val 32197"/>
            </a:avLst>
          </a:prstGeom>
          <a:solidFill>
            <a:srgbClr val="008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313"/>
          <p:cNvGrpSpPr>
            <a:grpSpLocks/>
          </p:cNvGrpSpPr>
          <p:nvPr/>
        </p:nvGrpSpPr>
        <p:grpSpPr bwMode="auto">
          <a:xfrm>
            <a:off x="0" y="3897313"/>
            <a:ext cx="5418138" cy="2087562"/>
            <a:chOff x="884" y="1071"/>
            <a:chExt cx="3358" cy="1315"/>
          </a:xfrm>
        </p:grpSpPr>
        <p:sp>
          <p:nvSpPr>
            <p:cNvPr id="86074" name="Line 314"/>
            <p:cNvSpPr>
              <a:spLocks noChangeShapeType="1"/>
            </p:cNvSpPr>
            <p:nvPr/>
          </p:nvSpPr>
          <p:spPr bwMode="auto">
            <a:xfrm flipV="1">
              <a:off x="1202" y="1207"/>
              <a:ext cx="3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075" name="Rectangle 315"/>
            <p:cNvSpPr>
              <a:spLocks noChangeArrowheads="1"/>
            </p:cNvSpPr>
            <p:nvPr/>
          </p:nvSpPr>
          <p:spPr bwMode="auto">
            <a:xfrm>
              <a:off x="1565" y="1071"/>
              <a:ext cx="1089" cy="31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rIns="0" anchor="ctr"/>
            <a:lstStyle/>
            <a:p>
              <a:pPr algn="ctr"/>
              <a:r>
                <a:rPr kumimoji="0" lang="en-US" altLang="zh-CN" b="1">
                  <a:latin typeface="Garamond" pitchFamily="18" charset="0"/>
                  <a:ea typeface="宋体" pitchFamily="2" charset="-122"/>
                </a:rPr>
                <a:t>Next bit </a:t>
              </a:r>
            </a:p>
          </p:txBody>
        </p:sp>
        <p:sp>
          <p:nvSpPr>
            <p:cNvPr id="86076" name="Line 316"/>
            <p:cNvSpPr>
              <a:spLocks noChangeShapeType="1"/>
            </p:cNvSpPr>
            <p:nvPr/>
          </p:nvSpPr>
          <p:spPr bwMode="auto">
            <a:xfrm flipV="1">
              <a:off x="1202" y="1207"/>
              <a:ext cx="0" cy="63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6077" name="Group 317"/>
            <p:cNvGrpSpPr>
              <a:grpSpLocks/>
            </p:cNvGrpSpPr>
            <p:nvPr/>
          </p:nvGrpSpPr>
          <p:grpSpPr bwMode="auto">
            <a:xfrm>
              <a:off x="1202" y="1660"/>
              <a:ext cx="3039" cy="726"/>
              <a:chOff x="113" y="2205"/>
              <a:chExt cx="3039" cy="726"/>
            </a:xfrm>
          </p:grpSpPr>
          <p:grpSp>
            <p:nvGrpSpPr>
              <p:cNvPr id="86086" name="Group 318"/>
              <p:cNvGrpSpPr>
                <a:grpSpLocks/>
              </p:cNvGrpSpPr>
              <p:nvPr/>
            </p:nvGrpSpPr>
            <p:grpSpPr bwMode="auto">
              <a:xfrm>
                <a:off x="248" y="2205"/>
                <a:ext cx="499" cy="726"/>
                <a:chOff x="248" y="2205"/>
                <a:chExt cx="499" cy="726"/>
              </a:xfrm>
            </p:grpSpPr>
            <p:sp>
              <p:nvSpPr>
                <p:cNvPr id="86113" name="Rectangle 319"/>
                <p:cNvSpPr>
                  <a:spLocks noChangeArrowheads="1"/>
                </p:cNvSpPr>
                <p:nvPr/>
              </p:nvSpPr>
              <p:spPr bwMode="auto">
                <a:xfrm>
                  <a:off x="248" y="2205"/>
                  <a:ext cx="499" cy="726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6114" name="Text Box 320"/>
                <p:cNvSpPr txBox="1">
                  <a:spLocks noChangeArrowheads="1"/>
                </p:cNvSpPr>
                <p:nvPr/>
              </p:nvSpPr>
              <p:spPr bwMode="auto">
                <a:xfrm>
                  <a:off x="248" y="2296"/>
                  <a:ext cx="31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0" lang="en-US" altLang="zh-CN" b="1">
                      <a:ea typeface="宋体" pitchFamily="2" charset="-122"/>
                    </a:rPr>
                    <a:t>D0</a:t>
                  </a:r>
                </a:p>
              </p:txBody>
            </p:sp>
            <p:sp>
              <p:nvSpPr>
                <p:cNvPr id="86115" name="Text Box 321"/>
                <p:cNvSpPr txBox="1">
                  <a:spLocks noChangeArrowheads="1"/>
                </p:cNvSpPr>
                <p:nvPr/>
              </p:nvSpPr>
              <p:spPr bwMode="auto">
                <a:xfrm>
                  <a:off x="555" y="2296"/>
                  <a:ext cx="153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0" lang="en-US" altLang="zh-CN" b="1">
                      <a:ea typeface="宋体" pitchFamily="2" charset="-122"/>
                    </a:rPr>
                    <a:t>Q</a:t>
                  </a:r>
                </a:p>
              </p:txBody>
            </p:sp>
            <p:grpSp>
              <p:nvGrpSpPr>
                <p:cNvPr id="86116" name="Group 322"/>
                <p:cNvGrpSpPr>
                  <a:grpSpLocks/>
                </p:cNvGrpSpPr>
                <p:nvPr/>
              </p:nvGrpSpPr>
              <p:grpSpPr bwMode="auto">
                <a:xfrm>
                  <a:off x="248" y="2704"/>
                  <a:ext cx="77" cy="90"/>
                  <a:chOff x="385" y="2296"/>
                  <a:chExt cx="91" cy="90"/>
                </a:xfrm>
              </p:grpSpPr>
              <p:sp>
                <p:nvSpPr>
                  <p:cNvPr id="86117" name="Line 323"/>
                  <p:cNvSpPr>
                    <a:spLocks noChangeShapeType="1"/>
                  </p:cNvSpPr>
                  <p:nvPr/>
                </p:nvSpPr>
                <p:spPr bwMode="auto">
                  <a:xfrm>
                    <a:off x="385" y="2296"/>
                    <a:ext cx="91" cy="4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118" name="Line 32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85" y="2341"/>
                    <a:ext cx="91" cy="4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86087" name="Group 325"/>
              <p:cNvGrpSpPr>
                <a:grpSpLocks/>
              </p:cNvGrpSpPr>
              <p:nvPr/>
            </p:nvGrpSpPr>
            <p:grpSpPr bwMode="auto">
              <a:xfrm>
                <a:off x="1020" y="2205"/>
                <a:ext cx="499" cy="726"/>
                <a:chOff x="1020" y="2205"/>
                <a:chExt cx="499" cy="726"/>
              </a:xfrm>
            </p:grpSpPr>
            <p:sp>
              <p:nvSpPr>
                <p:cNvPr id="86107" name="Rectangle 326"/>
                <p:cNvSpPr>
                  <a:spLocks noChangeArrowheads="1"/>
                </p:cNvSpPr>
                <p:nvPr/>
              </p:nvSpPr>
              <p:spPr bwMode="auto">
                <a:xfrm>
                  <a:off x="1020" y="2205"/>
                  <a:ext cx="499" cy="726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6108" name="Text Box 327"/>
                <p:cNvSpPr txBox="1">
                  <a:spLocks noChangeArrowheads="1"/>
                </p:cNvSpPr>
                <p:nvPr/>
              </p:nvSpPr>
              <p:spPr bwMode="auto">
                <a:xfrm>
                  <a:off x="1020" y="2296"/>
                  <a:ext cx="363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0" lang="en-US" altLang="zh-CN" b="1">
                      <a:ea typeface="宋体" pitchFamily="2" charset="-122"/>
                    </a:rPr>
                    <a:t>D1</a:t>
                  </a:r>
                </a:p>
              </p:txBody>
            </p:sp>
            <p:sp>
              <p:nvSpPr>
                <p:cNvPr id="86109" name="Text Box 328"/>
                <p:cNvSpPr txBox="1">
                  <a:spLocks noChangeArrowheads="1"/>
                </p:cNvSpPr>
                <p:nvPr/>
              </p:nvSpPr>
              <p:spPr bwMode="auto">
                <a:xfrm>
                  <a:off x="1327" y="2296"/>
                  <a:ext cx="153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0" lang="en-US" altLang="zh-CN" b="1">
                      <a:ea typeface="宋体" pitchFamily="2" charset="-122"/>
                    </a:rPr>
                    <a:t>Q</a:t>
                  </a:r>
                </a:p>
              </p:txBody>
            </p:sp>
            <p:grpSp>
              <p:nvGrpSpPr>
                <p:cNvPr id="86110" name="Group 329"/>
                <p:cNvGrpSpPr>
                  <a:grpSpLocks/>
                </p:cNvGrpSpPr>
                <p:nvPr/>
              </p:nvGrpSpPr>
              <p:grpSpPr bwMode="auto">
                <a:xfrm>
                  <a:off x="1020" y="2704"/>
                  <a:ext cx="77" cy="90"/>
                  <a:chOff x="385" y="2296"/>
                  <a:chExt cx="91" cy="90"/>
                </a:xfrm>
              </p:grpSpPr>
              <p:sp>
                <p:nvSpPr>
                  <p:cNvPr id="86111" name="Line 330"/>
                  <p:cNvSpPr>
                    <a:spLocks noChangeShapeType="1"/>
                  </p:cNvSpPr>
                  <p:nvPr/>
                </p:nvSpPr>
                <p:spPr bwMode="auto">
                  <a:xfrm>
                    <a:off x="385" y="2296"/>
                    <a:ext cx="91" cy="4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112" name="Line 33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85" y="2341"/>
                    <a:ext cx="91" cy="4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86088" name="Group 332"/>
              <p:cNvGrpSpPr>
                <a:grpSpLocks/>
              </p:cNvGrpSpPr>
              <p:nvPr/>
            </p:nvGrpSpPr>
            <p:grpSpPr bwMode="auto">
              <a:xfrm>
                <a:off x="1791" y="2205"/>
                <a:ext cx="499" cy="726"/>
                <a:chOff x="1791" y="2205"/>
                <a:chExt cx="499" cy="726"/>
              </a:xfrm>
            </p:grpSpPr>
            <p:sp>
              <p:nvSpPr>
                <p:cNvPr id="86101" name="Rectangle 333"/>
                <p:cNvSpPr>
                  <a:spLocks noChangeArrowheads="1"/>
                </p:cNvSpPr>
                <p:nvPr/>
              </p:nvSpPr>
              <p:spPr bwMode="auto">
                <a:xfrm>
                  <a:off x="1791" y="2205"/>
                  <a:ext cx="499" cy="726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6102" name="Text Box 334"/>
                <p:cNvSpPr txBox="1">
                  <a:spLocks noChangeArrowheads="1"/>
                </p:cNvSpPr>
                <p:nvPr/>
              </p:nvSpPr>
              <p:spPr bwMode="auto">
                <a:xfrm>
                  <a:off x="1791" y="2296"/>
                  <a:ext cx="363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0" lang="en-US" altLang="zh-CN" b="1">
                      <a:ea typeface="宋体" pitchFamily="2" charset="-122"/>
                    </a:rPr>
                    <a:t>D2</a:t>
                  </a:r>
                </a:p>
              </p:txBody>
            </p:sp>
            <p:sp>
              <p:nvSpPr>
                <p:cNvPr id="86103" name="Text Box 335"/>
                <p:cNvSpPr txBox="1">
                  <a:spLocks noChangeArrowheads="1"/>
                </p:cNvSpPr>
                <p:nvPr/>
              </p:nvSpPr>
              <p:spPr bwMode="auto">
                <a:xfrm>
                  <a:off x="2098" y="2296"/>
                  <a:ext cx="153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0" lang="en-US" altLang="zh-CN" b="1">
                      <a:ea typeface="宋体" pitchFamily="2" charset="-122"/>
                    </a:rPr>
                    <a:t>Q</a:t>
                  </a:r>
                </a:p>
              </p:txBody>
            </p:sp>
            <p:grpSp>
              <p:nvGrpSpPr>
                <p:cNvPr id="86104" name="Group 336"/>
                <p:cNvGrpSpPr>
                  <a:grpSpLocks/>
                </p:cNvGrpSpPr>
                <p:nvPr/>
              </p:nvGrpSpPr>
              <p:grpSpPr bwMode="auto">
                <a:xfrm>
                  <a:off x="1791" y="2704"/>
                  <a:ext cx="77" cy="90"/>
                  <a:chOff x="385" y="2296"/>
                  <a:chExt cx="91" cy="90"/>
                </a:xfrm>
              </p:grpSpPr>
              <p:sp>
                <p:nvSpPr>
                  <p:cNvPr id="86105" name="Line 337"/>
                  <p:cNvSpPr>
                    <a:spLocks noChangeShapeType="1"/>
                  </p:cNvSpPr>
                  <p:nvPr/>
                </p:nvSpPr>
                <p:spPr bwMode="auto">
                  <a:xfrm>
                    <a:off x="385" y="2296"/>
                    <a:ext cx="91" cy="4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106" name="Line 33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85" y="2341"/>
                    <a:ext cx="91" cy="4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86089" name="Line 339"/>
              <p:cNvSpPr>
                <a:spLocks noChangeShapeType="1"/>
              </p:cNvSpPr>
              <p:nvPr/>
            </p:nvSpPr>
            <p:spPr bwMode="auto">
              <a:xfrm>
                <a:off x="747" y="2387"/>
                <a:ext cx="27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090" name="Line 340"/>
              <p:cNvSpPr>
                <a:spLocks noChangeShapeType="1"/>
              </p:cNvSpPr>
              <p:nvPr/>
            </p:nvSpPr>
            <p:spPr bwMode="auto">
              <a:xfrm>
                <a:off x="1519" y="2387"/>
                <a:ext cx="27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091" name="Line 341"/>
              <p:cNvSpPr>
                <a:spLocks noChangeShapeType="1"/>
              </p:cNvSpPr>
              <p:nvPr/>
            </p:nvSpPr>
            <p:spPr bwMode="auto">
              <a:xfrm>
                <a:off x="2290" y="2387"/>
                <a:ext cx="27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86092" name="Group 342"/>
              <p:cNvGrpSpPr>
                <a:grpSpLocks/>
              </p:cNvGrpSpPr>
              <p:nvPr/>
            </p:nvGrpSpPr>
            <p:grpSpPr bwMode="auto">
              <a:xfrm>
                <a:off x="2562" y="2205"/>
                <a:ext cx="590" cy="726"/>
                <a:chOff x="2562" y="2205"/>
                <a:chExt cx="590" cy="726"/>
              </a:xfrm>
            </p:grpSpPr>
            <p:sp>
              <p:nvSpPr>
                <p:cNvPr id="86094" name="Rectangle 343"/>
                <p:cNvSpPr>
                  <a:spLocks noChangeArrowheads="1"/>
                </p:cNvSpPr>
                <p:nvPr/>
              </p:nvSpPr>
              <p:spPr bwMode="auto">
                <a:xfrm>
                  <a:off x="2562" y="2205"/>
                  <a:ext cx="499" cy="726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6095" name="Text Box 344"/>
                <p:cNvSpPr txBox="1">
                  <a:spLocks noChangeArrowheads="1"/>
                </p:cNvSpPr>
                <p:nvPr/>
              </p:nvSpPr>
              <p:spPr bwMode="auto">
                <a:xfrm>
                  <a:off x="2562" y="2296"/>
                  <a:ext cx="318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0" lang="en-US" altLang="zh-CN" b="1">
                      <a:ea typeface="宋体" pitchFamily="2" charset="-122"/>
                    </a:rPr>
                    <a:t>D3</a:t>
                  </a:r>
                </a:p>
              </p:txBody>
            </p:sp>
            <p:sp>
              <p:nvSpPr>
                <p:cNvPr id="86096" name="Text Box 345"/>
                <p:cNvSpPr txBox="1">
                  <a:spLocks noChangeArrowheads="1"/>
                </p:cNvSpPr>
                <p:nvPr/>
              </p:nvSpPr>
              <p:spPr bwMode="auto">
                <a:xfrm>
                  <a:off x="2869" y="2296"/>
                  <a:ext cx="153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0" lang="en-US" altLang="zh-CN" b="1">
                      <a:ea typeface="宋体" pitchFamily="2" charset="-122"/>
                    </a:rPr>
                    <a:t>Q</a:t>
                  </a:r>
                </a:p>
              </p:txBody>
            </p:sp>
            <p:grpSp>
              <p:nvGrpSpPr>
                <p:cNvPr id="86097" name="Group 346"/>
                <p:cNvGrpSpPr>
                  <a:grpSpLocks/>
                </p:cNvGrpSpPr>
                <p:nvPr/>
              </p:nvGrpSpPr>
              <p:grpSpPr bwMode="auto">
                <a:xfrm>
                  <a:off x="2562" y="2704"/>
                  <a:ext cx="77" cy="90"/>
                  <a:chOff x="385" y="2296"/>
                  <a:chExt cx="91" cy="90"/>
                </a:xfrm>
              </p:grpSpPr>
              <p:sp>
                <p:nvSpPr>
                  <p:cNvPr id="86099" name="Line 347"/>
                  <p:cNvSpPr>
                    <a:spLocks noChangeShapeType="1"/>
                  </p:cNvSpPr>
                  <p:nvPr/>
                </p:nvSpPr>
                <p:spPr bwMode="auto">
                  <a:xfrm>
                    <a:off x="385" y="2296"/>
                    <a:ext cx="91" cy="4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100" name="Line 34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85" y="2341"/>
                    <a:ext cx="91" cy="4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86098" name="Line 349"/>
                <p:cNvSpPr>
                  <a:spLocks noChangeShapeType="1"/>
                </p:cNvSpPr>
                <p:nvPr/>
              </p:nvSpPr>
              <p:spPr bwMode="auto">
                <a:xfrm>
                  <a:off x="3061" y="2387"/>
                  <a:ext cx="91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6093" name="Line 350"/>
              <p:cNvSpPr>
                <a:spLocks noChangeShapeType="1"/>
              </p:cNvSpPr>
              <p:nvPr/>
            </p:nvSpPr>
            <p:spPr bwMode="auto">
              <a:xfrm>
                <a:off x="113" y="2387"/>
                <a:ext cx="1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6078" name="Line 351"/>
            <p:cNvSpPr>
              <a:spLocks noChangeShapeType="1"/>
            </p:cNvSpPr>
            <p:nvPr/>
          </p:nvSpPr>
          <p:spPr bwMode="auto">
            <a:xfrm flipV="1">
              <a:off x="1973" y="1388"/>
              <a:ext cx="0" cy="4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079" name="Line 352"/>
            <p:cNvSpPr>
              <a:spLocks noChangeShapeType="1"/>
            </p:cNvSpPr>
            <p:nvPr/>
          </p:nvSpPr>
          <p:spPr bwMode="auto">
            <a:xfrm flipV="1">
              <a:off x="2744" y="1343"/>
              <a:ext cx="0" cy="49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080" name="Line 353"/>
            <p:cNvSpPr>
              <a:spLocks noChangeShapeType="1"/>
            </p:cNvSpPr>
            <p:nvPr/>
          </p:nvSpPr>
          <p:spPr bwMode="auto">
            <a:xfrm flipH="1">
              <a:off x="2654" y="1343"/>
              <a:ext cx="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081" name="Line 354"/>
            <p:cNvSpPr>
              <a:spLocks noChangeShapeType="1"/>
            </p:cNvSpPr>
            <p:nvPr/>
          </p:nvSpPr>
          <p:spPr bwMode="auto">
            <a:xfrm flipH="1">
              <a:off x="2654" y="1252"/>
              <a:ext cx="86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082" name="Line 355"/>
            <p:cNvSpPr>
              <a:spLocks noChangeShapeType="1"/>
            </p:cNvSpPr>
            <p:nvPr/>
          </p:nvSpPr>
          <p:spPr bwMode="auto">
            <a:xfrm flipH="1">
              <a:off x="2654" y="1161"/>
              <a:ext cx="15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083" name="Line 356"/>
            <p:cNvSpPr>
              <a:spLocks noChangeShapeType="1"/>
            </p:cNvSpPr>
            <p:nvPr/>
          </p:nvSpPr>
          <p:spPr bwMode="auto">
            <a:xfrm flipV="1">
              <a:off x="3515" y="1252"/>
              <a:ext cx="0" cy="5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084" name="Line 357"/>
            <p:cNvSpPr>
              <a:spLocks noChangeShapeType="1"/>
            </p:cNvSpPr>
            <p:nvPr/>
          </p:nvSpPr>
          <p:spPr bwMode="auto">
            <a:xfrm flipV="1">
              <a:off x="4241" y="1161"/>
              <a:ext cx="0" cy="6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085" name="Line 358"/>
            <p:cNvSpPr>
              <a:spLocks noChangeShapeType="1"/>
            </p:cNvSpPr>
            <p:nvPr/>
          </p:nvSpPr>
          <p:spPr bwMode="auto">
            <a:xfrm flipH="1">
              <a:off x="884" y="1207"/>
              <a:ext cx="31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8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8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84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 autoUpdateAnimBg="0"/>
      <p:bldP spid="108851" grpId="0" animBg="1" autoUpdateAnimBg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0364EEA-3273-4B8A-887F-F9D3FF5388CE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5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D2F6EF-E177-449A-AEAE-E326E94A99B0}" type="slidenum">
              <a:rPr lang="en-US" altLang="zh-CN"/>
              <a:pPr>
                <a:defRPr/>
              </a:pPr>
              <a:t>86</a:t>
            </a:fld>
            <a:endParaRPr lang="en-US" altLang="zh-CN"/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Exp 4</a:t>
            </a:r>
          </a:p>
        </p:txBody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196975"/>
            <a:ext cx="8229600" cy="2339975"/>
          </a:xfrm>
        </p:spPr>
        <p:txBody>
          <a:bodyPr/>
          <a:lstStyle/>
          <a:p>
            <a:pPr eaLnBrk="1" hangingPunct="1"/>
            <a:r>
              <a:rPr lang="en-US" altLang="zh-CN" smtClean="0"/>
              <a:t>Design a FSM circuit, it generates a sequence 100110000011, and implement it with shift register</a:t>
            </a:r>
          </a:p>
          <a:p>
            <a:pPr eaLnBrk="1" hangingPunct="1"/>
            <a:r>
              <a:rPr lang="en-US" altLang="zh-CN" smtClean="0"/>
              <a:t>Solution:</a:t>
            </a:r>
          </a:p>
          <a:p>
            <a:pPr lvl="1" eaLnBrk="1" hangingPunct="1"/>
            <a:r>
              <a:rPr lang="en-US" altLang="zh-CN" smtClean="0"/>
              <a:t>110110000011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1655763" y="3536950"/>
            <a:ext cx="971550" cy="889000"/>
            <a:chOff x="1043" y="2228"/>
            <a:chExt cx="612" cy="560"/>
          </a:xfrm>
        </p:grpSpPr>
        <p:sp>
          <p:nvSpPr>
            <p:cNvPr id="87090" name="Line 4"/>
            <p:cNvSpPr>
              <a:spLocks noChangeShapeType="1"/>
            </p:cNvSpPr>
            <p:nvPr/>
          </p:nvSpPr>
          <p:spPr bwMode="auto">
            <a:xfrm flipV="1">
              <a:off x="1383" y="2228"/>
              <a:ext cx="0" cy="27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7091" name="Text Box 5"/>
            <p:cNvSpPr txBox="1">
              <a:spLocks noChangeArrowheads="1"/>
            </p:cNvSpPr>
            <p:nvPr/>
          </p:nvSpPr>
          <p:spPr bwMode="auto">
            <a:xfrm>
              <a:off x="1043" y="2500"/>
              <a:ext cx="6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/>
                <a:t>12bit</a:t>
              </a:r>
            </a:p>
          </p:txBody>
        </p:sp>
      </p:grpSp>
      <p:grpSp>
        <p:nvGrpSpPr>
          <p:cNvPr id="3" name="Group 39"/>
          <p:cNvGrpSpPr>
            <a:grpSpLocks/>
          </p:cNvGrpSpPr>
          <p:nvPr/>
        </p:nvGrpSpPr>
        <p:grpSpPr bwMode="auto">
          <a:xfrm>
            <a:off x="3527425" y="3465513"/>
            <a:ext cx="4429125" cy="822325"/>
            <a:chOff x="2222" y="2183"/>
            <a:chExt cx="2790" cy="518"/>
          </a:xfrm>
        </p:grpSpPr>
        <p:sp>
          <p:nvSpPr>
            <p:cNvPr id="87088" name="AutoShape 6"/>
            <p:cNvSpPr>
              <a:spLocks noChangeArrowheads="1"/>
            </p:cNvSpPr>
            <p:nvPr/>
          </p:nvSpPr>
          <p:spPr bwMode="auto">
            <a:xfrm>
              <a:off x="2222" y="2341"/>
              <a:ext cx="1180" cy="159"/>
            </a:xfrm>
            <a:prstGeom prst="rightArrow">
              <a:avLst>
                <a:gd name="adj1" fmla="val 50000"/>
                <a:gd name="adj2" fmla="val 185535"/>
              </a:avLst>
            </a:prstGeom>
            <a:solidFill>
              <a:srgbClr val="FFFFCC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89" name="Text Box 7"/>
            <p:cNvSpPr txBox="1">
              <a:spLocks noChangeArrowheads="1"/>
            </p:cNvSpPr>
            <p:nvPr/>
          </p:nvSpPr>
          <p:spPr bwMode="auto">
            <a:xfrm>
              <a:off x="3402" y="2183"/>
              <a:ext cx="1610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/>
                <a:t>12 states , need 4bit shift register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816350" y="2781300"/>
            <a:ext cx="1511300" cy="863600"/>
            <a:chOff x="2404" y="1752"/>
            <a:chExt cx="952" cy="544"/>
          </a:xfrm>
        </p:grpSpPr>
        <p:pic>
          <p:nvPicPr>
            <p:cNvPr id="87086" name="Picture 10" descr="question mark littl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" y="1752"/>
              <a:ext cx="365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087" name="Text Box 11"/>
            <p:cNvSpPr txBox="1">
              <a:spLocks noChangeArrowheads="1"/>
            </p:cNvSpPr>
            <p:nvPr/>
          </p:nvSpPr>
          <p:spPr bwMode="auto">
            <a:xfrm>
              <a:off x="2789" y="1888"/>
              <a:ext cx="56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rgbClr val="CC0000"/>
                  </a:solidFill>
                </a:rPr>
                <a:t>right</a:t>
              </a:r>
            </a:p>
          </p:txBody>
        </p:sp>
      </p:grpSp>
      <p:sp>
        <p:nvSpPr>
          <p:cNvPr id="290829" name="Oval 13"/>
          <p:cNvSpPr>
            <a:spLocks noChangeArrowheads="1"/>
          </p:cNvSpPr>
          <p:nvPr/>
        </p:nvSpPr>
        <p:spPr bwMode="auto">
          <a:xfrm>
            <a:off x="539750" y="4545013"/>
            <a:ext cx="828675" cy="504825"/>
          </a:xfrm>
          <a:prstGeom prst="ellipse">
            <a:avLst/>
          </a:prstGeom>
          <a:solidFill>
            <a:srgbClr val="FFFF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/>
              <a:t>1101</a:t>
            </a:r>
          </a:p>
        </p:txBody>
      </p:sp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1368425" y="4545013"/>
            <a:ext cx="1008063" cy="504825"/>
            <a:chOff x="862" y="2863"/>
            <a:chExt cx="635" cy="318"/>
          </a:xfrm>
        </p:grpSpPr>
        <p:sp>
          <p:nvSpPr>
            <p:cNvPr id="87084" name="Oval 14"/>
            <p:cNvSpPr>
              <a:spLocks noChangeArrowheads="1"/>
            </p:cNvSpPr>
            <p:nvPr/>
          </p:nvSpPr>
          <p:spPr bwMode="auto">
            <a:xfrm>
              <a:off x="975" y="2863"/>
              <a:ext cx="522" cy="318"/>
            </a:xfrm>
            <a:prstGeom prst="ellipse">
              <a:avLst/>
            </a:prstGeom>
            <a:solidFill>
              <a:srgbClr val="FFFFCC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/>
                <a:t>1011</a:t>
              </a:r>
            </a:p>
          </p:txBody>
        </p:sp>
        <p:sp>
          <p:nvSpPr>
            <p:cNvPr id="87085" name="Line 26"/>
            <p:cNvSpPr>
              <a:spLocks noChangeShapeType="1"/>
            </p:cNvSpPr>
            <p:nvPr/>
          </p:nvSpPr>
          <p:spPr bwMode="auto">
            <a:xfrm>
              <a:off x="862" y="3022"/>
              <a:ext cx="11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" name="Group 41"/>
          <p:cNvGrpSpPr>
            <a:grpSpLocks/>
          </p:cNvGrpSpPr>
          <p:nvPr/>
        </p:nvGrpSpPr>
        <p:grpSpPr bwMode="auto">
          <a:xfrm>
            <a:off x="2376488" y="4545013"/>
            <a:ext cx="1008062" cy="504825"/>
            <a:chOff x="1497" y="2863"/>
            <a:chExt cx="635" cy="318"/>
          </a:xfrm>
        </p:grpSpPr>
        <p:sp>
          <p:nvSpPr>
            <p:cNvPr id="87082" name="Oval 16"/>
            <p:cNvSpPr>
              <a:spLocks noChangeArrowheads="1"/>
            </p:cNvSpPr>
            <p:nvPr/>
          </p:nvSpPr>
          <p:spPr bwMode="auto">
            <a:xfrm>
              <a:off x="1610" y="2863"/>
              <a:ext cx="522" cy="318"/>
            </a:xfrm>
            <a:prstGeom prst="ellipse">
              <a:avLst/>
            </a:prstGeom>
            <a:solidFill>
              <a:srgbClr val="FFFFCC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/>
                <a:t>0110</a:t>
              </a:r>
            </a:p>
          </p:txBody>
        </p:sp>
        <p:sp>
          <p:nvSpPr>
            <p:cNvPr id="87083" name="Line 27"/>
            <p:cNvSpPr>
              <a:spLocks noChangeShapeType="1"/>
            </p:cNvSpPr>
            <p:nvPr/>
          </p:nvSpPr>
          <p:spPr bwMode="auto">
            <a:xfrm>
              <a:off x="1497" y="3022"/>
              <a:ext cx="11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" name="Group 42"/>
          <p:cNvGrpSpPr>
            <a:grpSpLocks/>
          </p:cNvGrpSpPr>
          <p:nvPr/>
        </p:nvGrpSpPr>
        <p:grpSpPr bwMode="auto">
          <a:xfrm>
            <a:off x="3384550" y="4545013"/>
            <a:ext cx="1008063" cy="504825"/>
            <a:chOff x="2132" y="2863"/>
            <a:chExt cx="635" cy="318"/>
          </a:xfrm>
        </p:grpSpPr>
        <p:sp>
          <p:nvSpPr>
            <p:cNvPr id="87080" name="Oval 17"/>
            <p:cNvSpPr>
              <a:spLocks noChangeArrowheads="1"/>
            </p:cNvSpPr>
            <p:nvPr/>
          </p:nvSpPr>
          <p:spPr bwMode="auto">
            <a:xfrm>
              <a:off x="2245" y="2863"/>
              <a:ext cx="522" cy="318"/>
            </a:xfrm>
            <a:prstGeom prst="ellipse">
              <a:avLst/>
            </a:prstGeom>
            <a:solidFill>
              <a:srgbClr val="FFFFCC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/>
                <a:t>1100</a:t>
              </a:r>
            </a:p>
          </p:txBody>
        </p:sp>
        <p:sp>
          <p:nvSpPr>
            <p:cNvPr id="87081" name="Line 28"/>
            <p:cNvSpPr>
              <a:spLocks noChangeShapeType="1"/>
            </p:cNvSpPr>
            <p:nvPr/>
          </p:nvSpPr>
          <p:spPr bwMode="auto">
            <a:xfrm>
              <a:off x="2132" y="3022"/>
              <a:ext cx="11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8" name="Group 43"/>
          <p:cNvGrpSpPr>
            <a:grpSpLocks/>
          </p:cNvGrpSpPr>
          <p:nvPr/>
        </p:nvGrpSpPr>
        <p:grpSpPr bwMode="auto">
          <a:xfrm>
            <a:off x="4392613" y="4545013"/>
            <a:ext cx="1008062" cy="504825"/>
            <a:chOff x="2767" y="2863"/>
            <a:chExt cx="635" cy="318"/>
          </a:xfrm>
        </p:grpSpPr>
        <p:sp>
          <p:nvSpPr>
            <p:cNvPr id="87078" name="Oval 18"/>
            <p:cNvSpPr>
              <a:spLocks noChangeArrowheads="1"/>
            </p:cNvSpPr>
            <p:nvPr/>
          </p:nvSpPr>
          <p:spPr bwMode="auto">
            <a:xfrm>
              <a:off x="2880" y="2863"/>
              <a:ext cx="522" cy="318"/>
            </a:xfrm>
            <a:prstGeom prst="ellipse">
              <a:avLst/>
            </a:prstGeom>
            <a:solidFill>
              <a:srgbClr val="FFFFCC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/>
                <a:t>1000</a:t>
              </a:r>
            </a:p>
          </p:txBody>
        </p:sp>
        <p:sp>
          <p:nvSpPr>
            <p:cNvPr id="87079" name="Line 29"/>
            <p:cNvSpPr>
              <a:spLocks noChangeShapeType="1"/>
            </p:cNvSpPr>
            <p:nvPr/>
          </p:nvSpPr>
          <p:spPr bwMode="auto">
            <a:xfrm>
              <a:off x="2767" y="3022"/>
              <a:ext cx="11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" name="Group 44"/>
          <p:cNvGrpSpPr>
            <a:grpSpLocks/>
          </p:cNvGrpSpPr>
          <p:nvPr/>
        </p:nvGrpSpPr>
        <p:grpSpPr bwMode="auto">
          <a:xfrm>
            <a:off x="5400675" y="4545013"/>
            <a:ext cx="1008063" cy="504825"/>
            <a:chOff x="3402" y="2863"/>
            <a:chExt cx="635" cy="318"/>
          </a:xfrm>
        </p:grpSpPr>
        <p:sp>
          <p:nvSpPr>
            <p:cNvPr id="87076" name="Oval 19"/>
            <p:cNvSpPr>
              <a:spLocks noChangeArrowheads="1"/>
            </p:cNvSpPr>
            <p:nvPr/>
          </p:nvSpPr>
          <p:spPr bwMode="auto">
            <a:xfrm>
              <a:off x="3515" y="2863"/>
              <a:ext cx="522" cy="318"/>
            </a:xfrm>
            <a:prstGeom prst="ellipse">
              <a:avLst/>
            </a:prstGeom>
            <a:solidFill>
              <a:srgbClr val="FFFFCC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/>
                <a:t>0000</a:t>
              </a:r>
            </a:p>
          </p:txBody>
        </p:sp>
        <p:sp>
          <p:nvSpPr>
            <p:cNvPr id="87077" name="Line 30"/>
            <p:cNvSpPr>
              <a:spLocks noChangeShapeType="1"/>
            </p:cNvSpPr>
            <p:nvPr/>
          </p:nvSpPr>
          <p:spPr bwMode="auto">
            <a:xfrm>
              <a:off x="3402" y="3022"/>
              <a:ext cx="11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0" name="Group 45"/>
          <p:cNvGrpSpPr>
            <a:grpSpLocks/>
          </p:cNvGrpSpPr>
          <p:nvPr/>
        </p:nvGrpSpPr>
        <p:grpSpPr bwMode="auto">
          <a:xfrm>
            <a:off x="6408738" y="4545013"/>
            <a:ext cx="1008062" cy="504825"/>
            <a:chOff x="4037" y="2863"/>
            <a:chExt cx="635" cy="318"/>
          </a:xfrm>
        </p:grpSpPr>
        <p:sp>
          <p:nvSpPr>
            <p:cNvPr id="87074" name="Oval 20"/>
            <p:cNvSpPr>
              <a:spLocks noChangeArrowheads="1"/>
            </p:cNvSpPr>
            <p:nvPr/>
          </p:nvSpPr>
          <p:spPr bwMode="auto">
            <a:xfrm>
              <a:off x="4150" y="2863"/>
              <a:ext cx="522" cy="318"/>
            </a:xfrm>
            <a:prstGeom prst="ellipse">
              <a:avLst/>
            </a:prstGeom>
            <a:solidFill>
              <a:srgbClr val="FFFFCC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/>
                <a:t>0000</a:t>
              </a:r>
            </a:p>
          </p:txBody>
        </p:sp>
        <p:sp>
          <p:nvSpPr>
            <p:cNvPr id="87075" name="Line 31"/>
            <p:cNvSpPr>
              <a:spLocks noChangeShapeType="1"/>
            </p:cNvSpPr>
            <p:nvPr/>
          </p:nvSpPr>
          <p:spPr bwMode="auto">
            <a:xfrm>
              <a:off x="4037" y="3022"/>
              <a:ext cx="11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1" name="Group 46"/>
          <p:cNvGrpSpPr>
            <a:grpSpLocks/>
          </p:cNvGrpSpPr>
          <p:nvPr/>
        </p:nvGrpSpPr>
        <p:grpSpPr bwMode="auto">
          <a:xfrm>
            <a:off x="7416800" y="4545013"/>
            <a:ext cx="1008063" cy="504825"/>
            <a:chOff x="4672" y="2863"/>
            <a:chExt cx="635" cy="318"/>
          </a:xfrm>
        </p:grpSpPr>
        <p:sp>
          <p:nvSpPr>
            <p:cNvPr id="87072" name="Oval 21"/>
            <p:cNvSpPr>
              <a:spLocks noChangeArrowheads="1"/>
            </p:cNvSpPr>
            <p:nvPr/>
          </p:nvSpPr>
          <p:spPr bwMode="auto">
            <a:xfrm>
              <a:off x="4785" y="2863"/>
              <a:ext cx="522" cy="318"/>
            </a:xfrm>
            <a:prstGeom prst="ellipse">
              <a:avLst/>
            </a:prstGeom>
            <a:solidFill>
              <a:srgbClr val="FFFFCC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/>
                <a:t>0001</a:t>
              </a:r>
            </a:p>
          </p:txBody>
        </p:sp>
        <p:sp>
          <p:nvSpPr>
            <p:cNvPr id="87073" name="Line 32"/>
            <p:cNvSpPr>
              <a:spLocks noChangeShapeType="1"/>
            </p:cNvSpPr>
            <p:nvPr/>
          </p:nvSpPr>
          <p:spPr bwMode="auto">
            <a:xfrm>
              <a:off x="4672" y="3022"/>
              <a:ext cx="11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2" name="Group 47"/>
          <p:cNvGrpSpPr>
            <a:grpSpLocks/>
          </p:cNvGrpSpPr>
          <p:nvPr/>
        </p:nvGrpSpPr>
        <p:grpSpPr bwMode="auto">
          <a:xfrm>
            <a:off x="7596188" y="5049838"/>
            <a:ext cx="828675" cy="719137"/>
            <a:chOff x="4785" y="3181"/>
            <a:chExt cx="522" cy="453"/>
          </a:xfrm>
        </p:grpSpPr>
        <p:sp>
          <p:nvSpPr>
            <p:cNvPr id="87070" name="Oval 22"/>
            <p:cNvSpPr>
              <a:spLocks noChangeArrowheads="1"/>
            </p:cNvSpPr>
            <p:nvPr/>
          </p:nvSpPr>
          <p:spPr bwMode="auto">
            <a:xfrm>
              <a:off x="4785" y="3316"/>
              <a:ext cx="522" cy="318"/>
            </a:xfrm>
            <a:prstGeom prst="ellipse">
              <a:avLst/>
            </a:prstGeom>
            <a:solidFill>
              <a:srgbClr val="FFFFCC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/>
                <a:t>0011</a:t>
              </a:r>
            </a:p>
          </p:txBody>
        </p:sp>
        <p:sp>
          <p:nvSpPr>
            <p:cNvPr id="87071" name="Line 33"/>
            <p:cNvSpPr>
              <a:spLocks noChangeShapeType="1"/>
            </p:cNvSpPr>
            <p:nvPr/>
          </p:nvSpPr>
          <p:spPr bwMode="auto">
            <a:xfrm>
              <a:off x="5057" y="3181"/>
              <a:ext cx="0" cy="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" name="Group 48"/>
          <p:cNvGrpSpPr>
            <a:grpSpLocks/>
          </p:cNvGrpSpPr>
          <p:nvPr/>
        </p:nvGrpSpPr>
        <p:grpSpPr bwMode="auto">
          <a:xfrm>
            <a:off x="6516688" y="5264150"/>
            <a:ext cx="1042987" cy="504825"/>
            <a:chOff x="4105" y="3316"/>
            <a:chExt cx="657" cy="318"/>
          </a:xfrm>
        </p:grpSpPr>
        <p:sp>
          <p:nvSpPr>
            <p:cNvPr id="87068" name="Oval 23"/>
            <p:cNvSpPr>
              <a:spLocks noChangeArrowheads="1"/>
            </p:cNvSpPr>
            <p:nvPr/>
          </p:nvSpPr>
          <p:spPr bwMode="auto">
            <a:xfrm>
              <a:off x="4105" y="3316"/>
              <a:ext cx="522" cy="318"/>
            </a:xfrm>
            <a:prstGeom prst="ellipse">
              <a:avLst/>
            </a:prstGeom>
            <a:solidFill>
              <a:srgbClr val="FFFFCC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/>
                <a:t>0111</a:t>
              </a:r>
            </a:p>
          </p:txBody>
        </p:sp>
        <p:sp>
          <p:nvSpPr>
            <p:cNvPr id="87069" name="Line 34"/>
            <p:cNvSpPr>
              <a:spLocks noChangeShapeType="1"/>
            </p:cNvSpPr>
            <p:nvPr/>
          </p:nvSpPr>
          <p:spPr bwMode="auto">
            <a:xfrm flipH="1">
              <a:off x="4626" y="3475"/>
              <a:ext cx="1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4" name="Group 49"/>
          <p:cNvGrpSpPr>
            <a:grpSpLocks/>
          </p:cNvGrpSpPr>
          <p:nvPr/>
        </p:nvGrpSpPr>
        <p:grpSpPr bwMode="auto">
          <a:xfrm>
            <a:off x="5472113" y="5264150"/>
            <a:ext cx="1044575" cy="504825"/>
            <a:chOff x="3447" y="3316"/>
            <a:chExt cx="658" cy="318"/>
          </a:xfrm>
        </p:grpSpPr>
        <p:sp>
          <p:nvSpPr>
            <p:cNvPr id="87066" name="Oval 24"/>
            <p:cNvSpPr>
              <a:spLocks noChangeArrowheads="1"/>
            </p:cNvSpPr>
            <p:nvPr/>
          </p:nvSpPr>
          <p:spPr bwMode="auto">
            <a:xfrm>
              <a:off x="3447" y="3316"/>
              <a:ext cx="522" cy="318"/>
            </a:xfrm>
            <a:prstGeom prst="ellipse">
              <a:avLst/>
            </a:prstGeom>
            <a:solidFill>
              <a:srgbClr val="FFFFCC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/>
                <a:t>1111</a:t>
              </a:r>
            </a:p>
          </p:txBody>
        </p:sp>
        <p:sp>
          <p:nvSpPr>
            <p:cNvPr id="87067" name="Line 35"/>
            <p:cNvSpPr>
              <a:spLocks noChangeShapeType="1"/>
            </p:cNvSpPr>
            <p:nvPr/>
          </p:nvSpPr>
          <p:spPr bwMode="auto">
            <a:xfrm flipH="1">
              <a:off x="3969" y="3475"/>
              <a:ext cx="1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5" name="Group 50"/>
          <p:cNvGrpSpPr>
            <a:grpSpLocks/>
          </p:cNvGrpSpPr>
          <p:nvPr/>
        </p:nvGrpSpPr>
        <p:grpSpPr bwMode="auto">
          <a:xfrm>
            <a:off x="4427538" y="5264150"/>
            <a:ext cx="1044575" cy="504825"/>
            <a:chOff x="2789" y="3316"/>
            <a:chExt cx="658" cy="318"/>
          </a:xfrm>
        </p:grpSpPr>
        <p:sp>
          <p:nvSpPr>
            <p:cNvPr id="87064" name="Oval 25"/>
            <p:cNvSpPr>
              <a:spLocks noChangeArrowheads="1"/>
            </p:cNvSpPr>
            <p:nvPr/>
          </p:nvSpPr>
          <p:spPr bwMode="auto">
            <a:xfrm>
              <a:off x="2789" y="3316"/>
              <a:ext cx="522" cy="318"/>
            </a:xfrm>
            <a:prstGeom prst="ellipse">
              <a:avLst/>
            </a:prstGeom>
            <a:solidFill>
              <a:srgbClr val="FFFFCC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/>
                <a:t>1110</a:t>
              </a:r>
            </a:p>
          </p:txBody>
        </p:sp>
        <p:sp>
          <p:nvSpPr>
            <p:cNvPr id="87065" name="Line 36"/>
            <p:cNvSpPr>
              <a:spLocks noChangeShapeType="1"/>
            </p:cNvSpPr>
            <p:nvPr/>
          </p:nvSpPr>
          <p:spPr bwMode="auto">
            <a:xfrm flipH="1">
              <a:off x="3311" y="3475"/>
              <a:ext cx="1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90853" name="Freeform 37"/>
          <p:cNvSpPr>
            <a:spLocks/>
          </p:cNvSpPr>
          <p:nvPr/>
        </p:nvSpPr>
        <p:spPr bwMode="auto">
          <a:xfrm>
            <a:off x="946150" y="5049838"/>
            <a:ext cx="3481388" cy="520700"/>
          </a:xfrm>
          <a:custGeom>
            <a:avLst/>
            <a:gdLst>
              <a:gd name="T0" fmla="*/ 2147483647 w 2193"/>
              <a:gd name="T1" fmla="*/ 740925860 h 328"/>
              <a:gd name="T2" fmla="*/ 2041326740 w 2193"/>
              <a:gd name="T3" fmla="*/ 740925860 h 328"/>
              <a:gd name="T4" fmla="*/ 325100951 w 2193"/>
              <a:gd name="T5" fmla="*/ 226814077 h 328"/>
              <a:gd name="T6" fmla="*/ 98286883 w 2193"/>
              <a:gd name="T7" fmla="*/ 0 h 328"/>
              <a:gd name="T8" fmla="*/ 0 60000 65536"/>
              <a:gd name="T9" fmla="*/ 0 60000 65536"/>
              <a:gd name="T10" fmla="*/ 0 60000 65536"/>
              <a:gd name="T11" fmla="*/ 0 60000 65536"/>
              <a:gd name="T12" fmla="*/ 0 w 2193"/>
              <a:gd name="T13" fmla="*/ 0 h 328"/>
              <a:gd name="T14" fmla="*/ 2193 w 2193"/>
              <a:gd name="T15" fmla="*/ 328 h 3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93" h="328">
                <a:moveTo>
                  <a:pt x="2193" y="294"/>
                </a:moveTo>
                <a:cubicBezTo>
                  <a:pt x="1673" y="311"/>
                  <a:pt x="1154" y="328"/>
                  <a:pt x="810" y="294"/>
                </a:cubicBezTo>
                <a:cubicBezTo>
                  <a:pt x="466" y="260"/>
                  <a:pt x="258" y="139"/>
                  <a:pt x="129" y="90"/>
                </a:cubicBezTo>
                <a:cubicBezTo>
                  <a:pt x="0" y="41"/>
                  <a:pt x="19" y="20"/>
                  <a:pt x="39" y="0"/>
                </a:cubicBezTo>
              </a:path>
            </a:pathLst>
          </a:custGeom>
          <a:noFill/>
          <a:ln w="28575" cap="sq" cmpd="sng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0872" name="Text Box 56"/>
          <p:cNvSpPr txBox="1">
            <a:spLocks noChangeArrowheads="1"/>
          </p:cNvSpPr>
          <p:nvPr/>
        </p:nvSpPr>
        <p:spPr bwMode="auto">
          <a:xfrm>
            <a:off x="6300788" y="4365625"/>
            <a:ext cx="360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CC0000"/>
                </a:solidFill>
                <a:latin typeface="Century Gothic" pitchFamily="34" charset="0"/>
              </a:rPr>
              <a:t>?</a:t>
            </a:r>
          </a:p>
        </p:txBody>
      </p:sp>
      <p:sp>
        <p:nvSpPr>
          <p:cNvPr id="290873" name="Text Box 57"/>
          <p:cNvSpPr txBox="1">
            <a:spLocks noChangeArrowheads="1"/>
          </p:cNvSpPr>
          <p:nvPr/>
        </p:nvSpPr>
        <p:spPr bwMode="auto">
          <a:xfrm>
            <a:off x="7343775" y="4365625"/>
            <a:ext cx="360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CC0000"/>
                </a:solidFill>
                <a:latin typeface="Century Gothic" pitchFamily="34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90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290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90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1000"/>
                                        <p:tgtEl>
                                          <p:spTgt spid="290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290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290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829" grpId="0" animBg="1"/>
      <p:bldP spid="290853" grpId="0" animBg="1"/>
      <p:bldP spid="290872" grpId="0"/>
      <p:bldP spid="29087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50B4435-AF3A-4CAB-820C-114030E058F3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A26617-0B40-4FD4-9393-3F4D443FE65B}" type="slidenum">
              <a:rPr lang="en-US" altLang="zh-CN"/>
              <a:pPr>
                <a:defRPr/>
              </a:pPr>
              <a:t>87</a:t>
            </a:fld>
            <a:endParaRPr lang="en-US" altLang="zh-CN"/>
          </a:p>
        </p:txBody>
      </p:sp>
      <p:sp>
        <p:nvSpPr>
          <p:cNvPr id="880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Exp 4</a:t>
            </a:r>
          </a:p>
        </p:txBody>
      </p:sp>
      <p:sp>
        <p:nvSpPr>
          <p:cNvPr id="880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Redefine  the states:  110110000011</a:t>
            </a:r>
          </a:p>
          <a:p>
            <a:pPr eaLnBrk="1" hangingPunct="1"/>
            <a:r>
              <a:rPr lang="en-US" altLang="zh-CN" smtClean="0"/>
              <a:t>5-bits per a state, so</a:t>
            </a:r>
          </a:p>
          <a:p>
            <a:pPr lvl="1" eaLnBrk="1" hangingPunct="1"/>
            <a:r>
              <a:rPr lang="en-US" altLang="zh-CN" smtClean="0"/>
              <a:t>11011→10110→01100→11000→10000→00000</a:t>
            </a:r>
          </a:p>
          <a:p>
            <a:pPr lvl="1" eaLnBrk="1" hangingPunct="1"/>
            <a:r>
              <a:rPr lang="en-US" altLang="zh-CN" smtClean="0"/>
              <a:t>→00001→00011→00111→01111→11110→11101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257E8C1-CEF6-46E6-B2F2-D33F33DBFE92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83305B-0453-4CCF-869A-A97834FC609F}" type="slidenum">
              <a:rPr lang="en-US" altLang="zh-CN"/>
              <a:pPr>
                <a:defRPr/>
              </a:pPr>
              <a:t>88</a:t>
            </a:fld>
            <a:endParaRPr lang="en-US" altLang="zh-CN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8</a:t>
            </a:r>
            <a:r>
              <a:rPr lang="zh-CN" altLang="en-US" smtClean="0"/>
              <a:t>、 </a:t>
            </a:r>
            <a:r>
              <a:rPr lang="en-US" altLang="zh-CN" smtClean="0"/>
              <a:t>linear feedback shift-register counters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400" smtClean="0"/>
              <a:t>ab. LFSR</a:t>
            </a:r>
            <a:r>
              <a:rPr lang="zh-CN" altLang="en-US" sz="2400" smtClean="0"/>
              <a:t>，</a:t>
            </a:r>
            <a:r>
              <a:rPr lang="en-US" altLang="zh-CN" sz="2400" smtClean="0"/>
              <a:t>normally be called maximum-length sequence generator. It can have </a:t>
            </a:r>
            <a:r>
              <a:rPr lang="en-US" altLang="zh-CN" sz="2400" smtClean="0">
                <a:solidFill>
                  <a:srgbClr val="CC0000"/>
                </a:solidFill>
              </a:rPr>
              <a:t>2</a:t>
            </a:r>
            <a:r>
              <a:rPr lang="en-US" altLang="zh-CN" sz="2400" baseline="30000" smtClean="0">
                <a:solidFill>
                  <a:srgbClr val="CC0000"/>
                </a:solidFill>
              </a:rPr>
              <a:t>n</a:t>
            </a:r>
            <a:r>
              <a:rPr lang="en-US" altLang="zh-CN" sz="2400" smtClean="0">
                <a:solidFill>
                  <a:srgbClr val="CC0000"/>
                </a:solidFill>
              </a:rPr>
              <a:t>-1 </a:t>
            </a:r>
            <a:r>
              <a:rPr lang="en-US" altLang="zh-CN" sz="2400" smtClean="0"/>
              <a:t>states (exclude all 0s state).</a:t>
            </a:r>
          </a:p>
          <a:p>
            <a:pPr eaLnBrk="1" hangingPunct="1"/>
            <a:r>
              <a:rPr lang="en-US" altLang="zh-CN" sz="2400" smtClean="0"/>
              <a:t>structure</a:t>
            </a:r>
            <a:r>
              <a:rPr lang="zh-CN" altLang="en-US" sz="2400" smtClean="0"/>
              <a:t>：</a:t>
            </a:r>
          </a:p>
        </p:txBody>
      </p:sp>
      <p:graphicFrame>
        <p:nvGraphicFramePr>
          <p:cNvPr id="9218" name="Object 1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655638" y="2525713"/>
          <a:ext cx="7651750" cy="387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5" name="Artwork" r:id="rId3" imgW="7392432" imgH="3742857" progId="Adobe.Illustrator.7">
                  <p:embed/>
                </p:oleObj>
              </mc:Choice>
              <mc:Fallback>
                <p:oleObj name="Artwork" r:id="rId3" imgW="7392432" imgH="3742857" progId="Adobe.Illustrator.7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8" y="2525713"/>
                        <a:ext cx="7651750" cy="387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692275" y="3976688"/>
            <a:ext cx="6615113" cy="2466975"/>
            <a:chOff x="1057" y="2795"/>
            <a:chExt cx="4046" cy="1525"/>
          </a:xfrm>
        </p:grpSpPr>
        <p:sp>
          <p:nvSpPr>
            <p:cNvPr id="9224" name="Line 5"/>
            <p:cNvSpPr>
              <a:spLocks noChangeShapeType="1"/>
            </p:cNvSpPr>
            <p:nvPr/>
          </p:nvSpPr>
          <p:spPr bwMode="auto">
            <a:xfrm>
              <a:off x="4830" y="3466"/>
              <a:ext cx="273" cy="0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5" name="Line 6"/>
            <p:cNvSpPr>
              <a:spLocks noChangeShapeType="1"/>
            </p:cNvSpPr>
            <p:nvPr/>
          </p:nvSpPr>
          <p:spPr bwMode="auto">
            <a:xfrm>
              <a:off x="1066" y="4282"/>
              <a:ext cx="4037" cy="0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6" name="Line 7"/>
            <p:cNvSpPr>
              <a:spLocks noChangeShapeType="1"/>
            </p:cNvSpPr>
            <p:nvPr/>
          </p:nvSpPr>
          <p:spPr bwMode="auto">
            <a:xfrm>
              <a:off x="5085" y="3475"/>
              <a:ext cx="0" cy="845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7" name="Line 8"/>
            <p:cNvSpPr>
              <a:spLocks noChangeShapeType="1"/>
            </p:cNvSpPr>
            <p:nvPr/>
          </p:nvSpPr>
          <p:spPr bwMode="auto">
            <a:xfrm>
              <a:off x="1057" y="2795"/>
              <a:ext cx="0" cy="1525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8" name="Line 9"/>
            <p:cNvSpPr>
              <a:spLocks noChangeShapeType="1"/>
            </p:cNvSpPr>
            <p:nvPr/>
          </p:nvSpPr>
          <p:spPr bwMode="auto">
            <a:xfrm>
              <a:off x="1066" y="2813"/>
              <a:ext cx="273" cy="0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3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051157F-1074-4716-88A7-81334718365B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9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086D76-4C71-4EEC-92B8-1EC4DC30F94B}" type="slidenum">
              <a:rPr lang="en-US" altLang="zh-CN"/>
              <a:pPr>
                <a:defRPr/>
              </a:pPr>
              <a:t>89</a:t>
            </a:fld>
            <a:endParaRPr lang="en-US" altLang="zh-CN"/>
          </a:p>
        </p:txBody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1800" y="279400"/>
            <a:ext cx="8280400" cy="5038725"/>
          </a:xfrm>
        </p:spPr>
        <p:txBody>
          <a:bodyPr/>
          <a:lstStyle/>
          <a:p>
            <a:pPr eaLnBrk="1" hangingPunct="1"/>
            <a:r>
              <a:rPr lang="en-US" altLang="zh-CN" sz="2400" smtClean="0"/>
              <a:t>Also be called Pseudo-random pattern generator</a:t>
            </a:r>
          </a:p>
          <a:p>
            <a:pPr eaLnBrk="1" hangingPunct="1"/>
            <a:r>
              <a:rPr lang="en-US" altLang="zh-CN" sz="2400" smtClean="0"/>
              <a:t>Exp</a:t>
            </a:r>
            <a:r>
              <a:rPr lang="zh-CN" altLang="en-US" sz="2400" smtClean="0"/>
              <a:t>：</a:t>
            </a:r>
            <a:r>
              <a:rPr lang="en-US" altLang="zh-CN" sz="2400" smtClean="0"/>
              <a:t>n=3</a:t>
            </a:r>
            <a:r>
              <a:rPr lang="zh-CN" altLang="en-US" sz="2400" smtClean="0"/>
              <a:t>，</a:t>
            </a:r>
            <a:r>
              <a:rPr lang="en-US" altLang="zh-CN" sz="2400" smtClean="0"/>
              <a:t>the feed-back equation is X3=X1</a:t>
            </a:r>
            <a:r>
              <a:rPr lang="en-US" altLang="zh-CN" sz="2400" smtClean="0">
                <a:latin typeface="幼圆" pitchFamily="49" charset="-122"/>
              </a:rPr>
              <a:t>⊕</a:t>
            </a:r>
            <a:r>
              <a:rPr lang="en-US" altLang="zh-CN" sz="2400" smtClean="0"/>
              <a:t>X0</a:t>
            </a:r>
          </a:p>
        </p:txBody>
      </p:sp>
      <p:grpSp>
        <p:nvGrpSpPr>
          <p:cNvPr id="89093" name="Group 67"/>
          <p:cNvGrpSpPr>
            <a:grpSpLocks/>
          </p:cNvGrpSpPr>
          <p:nvPr/>
        </p:nvGrpSpPr>
        <p:grpSpPr bwMode="auto">
          <a:xfrm>
            <a:off x="215900" y="1268413"/>
            <a:ext cx="5670550" cy="2409825"/>
            <a:chOff x="896" y="1828"/>
            <a:chExt cx="3572" cy="1518"/>
          </a:xfrm>
        </p:grpSpPr>
        <p:sp>
          <p:nvSpPr>
            <p:cNvPr id="89137" name="Line 7"/>
            <p:cNvSpPr>
              <a:spLocks noChangeShapeType="1"/>
            </p:cNvSpPr>
            <p:nvPr/>
          </p:nvSpPr>
          <p:spPr bwMode="auto">
            <a:xfrm flipV="1">
              <a:off x="1803" y="1990"/>
              <a:ext cx="0" cy="539"/>
            </a:xfrm>
            <a:prstGeom prst="line">
              <a:avLst/>
            </a:prstGeom>
            <a:noFill/>
            <a:ln w="28575">
              <a:solidFill>
                <a:schemeClr val="accent4">
                  <a:lumMod val="85000"/>
                  <a:lumOff val="1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9138" name="Group 16"/>
            <p:cNvGrpSpPr>
              <a:grpSpLocks/>
            </p:cNvGrpSpPr>
            <p:nvPr/>
          </p:nvGrpSpPr>
          <p:grpSpPr bwMode="auto">
            <a:xfrm>
              <a:off x="2064" y="2358"/>
              <a:ext cx="499" cy="726"/>
              <a:chOff x="1020" y="2205"/>
              <a:chExt cx="499" cy="726"/>
            </a:xfrm>
          </p:grpSpPr>
          <p:sp>
            <p:nvSpPr>
              <p:cNvPr id="89179" name="Rectangle 17"/>
              <p:cNvSpPr>
                <a:spLocks noChangeArrowheads="1"/>
              </p:cNvSpPr>
              <p:nvPr/>
            </p:nvSpPr>
            <p:spPr bwMode="auto">
              <a:xfrm>
                <a:off x="1020" y="2205"/>
                <a:ext cx="499" cy="726"/>
              </a:xfrm>
              <a:prstGeom prst="rect">
                <a:avLst/>
              </a:prstGeom>
              <a:noFill/>
              <a:ln w="28575">
                <a:solidFill>
                  <a:schemeClr val="accent4">
                    <a:lumMod val="85000"/>
                    <a:lumOff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9180" name="Text Box 18"/>
              <p:cNvSpPr txBox="1">
                <a:spLocks noChangeArrowheads="1"/>
              </p:cNvSpPr>
              <p:nvPr/>
            </p:nvSpPr>
            <p:spPr bwMode="auto">
              <a:xfrm>
                <a:off x="1020" y="2296"/>
                <a:ext cx="363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0" lang="en-US" altLang="zh-CN" b="1">
                    <a:ea typeface="宋体" pitchFamily="2" charset="-122"/>
                  </a:rPr>
                  <a:t>D1</a:t>
                </a:r>
              </a:p>
            </p:txBody>
          </p:sp>
          <p:sp>
            <p:nvSpPr>
              <p:cNvPr id="89181" name="Text Box 19"/>
              <p:cNvSpPr txBox="1">
                <a:spLocks noChangeArrowheads="1"/>
              </p:cNvSpPr>
              <p:nvPr/>
            </p:nvSpPr>
            <p:spPr bwMode="auto">
              <a:xfrm>
                <a:off x="1327" y="2296"/>
                <a:ext cx="153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0" lang="en-US" altLang="zh-CN" b="1">
                    <a:ea typeface="宋体" pitchFamily="2" charset="-122"/>
                  </a:rPr>
                  <a:t>Q</a:t>
                </a:r>
              </a:p>
            </p:txBody>
          </p:sp>
          <p:grpSp>
            <p:nvGrpSpPr>
              <p:cNvPr id="89182" name="Group 20"/>
              <p:cNvGrpSpPr>
                <a:grpSpLocks/>
              </p:cNvGrpSpPr>
              <p:nvPr/>
            </p:nvGrpSpPr>
            <p:grpSpPr bwMode="auto">
              <a:xfrm>
                <a:off x="1020" y="2704"/>
                <a:ext cx="77" cy="90"/>
                <a:chOff x="385" y="2296"/>
                <a:chExt cx="91" cy="90"/>
              </a:xfrm>
            </p:grpSpPr>
            <p:sp>
              <p:nvSpPr>
                <p:cNvPr id="89183" name="Line 21"/>
                <p:cNvSpPr>
                  <a:spLocks noChangeShapeType="1"/>
                </p:cNvSpPr>
                <p:nvPr/>
              </p:nvSpPr>
              <p:spPr bwMode="auto">
                <a:xfrm>
                  <a:off x="385" y="2296"/>
                  <a:ext cx="91" cy="45"/>
                </a:xfrm>
                <a:prstGeom prst="line">
                  <a:avLst/>
                </a:prstGeom>
                <a:noFill/>
                <a:ln w="28575">
                  <a:solidFill>
                    <a:schemeClr val="accent4">
                      <a:lumMod val="85000"/>
                      <a:lumOff val="15000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9184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385" y="2341"/>
                  <a:ext cx="91" cy="45"/>
                </a:xfrm>
                <a:prstGeom prst="line">
                  <a:avLst/>
                </a:prstGeom>
                <a:noFill/>
                <a:ln w="28575">
                  <a:solidFill>
                    <a:schemeClr val="accent4">
                      <a:lumMod val="85000"/>
                      <a:lumOff val="15000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139" name="Group 23"/>
            <p:cNvGrpSpPr>
              <a:grpSpLocks/>
            </p:cNvGrpSpPr>
            <p:nvPr/>
          </p:nvGrpSpPr>
          <p:grpSpPr bwMode="auto">
            <a:xfrm>
              <a:off x="2835" y="2358"/>
              <a:ext cx="499" cy="726"/>
              <a:chOff x="1791" y="2205"/>
              <a:chExt cx="499" cy="726"/>
            </a:xfrm>
          </p:grpSpPr>
          <p:sp>
            <p:nvSpPr>
              <p:cNvPr id="89173" name="Rectangle 24"/>
              <p:cNvSpPr>
                <a:spLocks noChangeArrowheads="1"/>
              </p:cNvSpPr>
              <p:nvPr/>
            </p:nvSpPr>
            <p:spPr bwMode="auto">
              <a:xfrm>
                <a:off x="1791" y="2205"/>
                <a:ext cx="499" cy="726"/>
              </a:xfrm>
              <a:prstGeom prst="rect">
                <a:avLst/>
              </a:prstGeom>
              <a:noFill/>
              <a:ln w="28575">
                <a:solidFill>
                  <a:schemeClr val="accent4">
                    <a:lumMod val="85000"/>
                    <a:lumOff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9174" name="Text Box 25"/>
              <p:cNvSpPr txBox="1">
                <a:spLocks noChangeArrowheads="1"/>
              </p:cNvSpPr>
              <p:nvPr/>
            </p:nvSpPr>
            <p:spPr bwMode="auto">
              <a:xfrm>
                <a:off x="1791" y="2296"/>
                <a:ext cx="363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0" lang="en-US" altLang="zh-CN" b="1">
                    <a:ea typeface="宋体" pitchFamily="2" charset="-122"/>
                  </a:rPr>
                  <a:t>D2</a:t>
                </a:r>
              </a:p>
            </p:txBody>
          </p:sp>
          <p:sp>
            <p:nvSpPr>
              <p:cNvPr id="89175" name="Text Box 26"/>
              <p:cNvSpPr txBox="1">
                <a:spLocks noChangeArrowheads="1"/>
              </p:cNvSpPr>
              <p:nvPr/>
            </p:nvSpPr>
            <p:spPr bwMode="auto">
              <a:xfrm>
                <a:off x="2098" y="2296"/>
                <a:ext cx="153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0" lang="en-US" altLang="zh-CN" b="1">
                    <a:ea typeface="宋体" pitchFamily="2" charset="-122"/>
                  </a:rPr>
                  <a:t>Q</a:t>
                </a:r>
              </a:p>
            </p:txBody>
          </p:sp>
          <p:grpSp>
            <p:nvGrpSpPr>
              <p:cNvPr id="89176" name="Group 27"/>
              <p:cNvGrpSpPr>
                <a:grpSpLocks/>
              </p:cNvGrpSpPr>
              <p:nvPr/>
            </p:nvGrpSpPr>
            <p:grpSpPr bwMode="auto">
              <a:xfrm>
                <a:off x="1791" y="2704"/>
                <a:ext cx="77" cy="90"/>
                <a:chOff x="385" y="2296"/>
                <a:chExt cx="91" cy="90"/>
              </a:xfrm>
            </p:grpSpPr>
            <p:sp>
              <p:nvSpPr>
                <p:cNvPr id="89177" name="Line 28"/>
                <p:cNvSpPr>
                  <a:spLocks noChangeShapeType="1"/>
                </p:cNvSpPr>
                <p:nvPr/>
              </p:nvSpPr>
              <p:spPr bwMode="auto">
                <a:xfrm>
                  <a:off x="385" y="2296"/>
                  <a:ext cx="91" cy="45"/>
                </a:xfrm>
                <a:prstGeom prst="line">
                  <a:avLst/>
                </a:prstGeom>
                <a:noFill/>
                <a:ln w="28575">
                  <a:solidFill>
                    <a:schemeClr val="accent4">
                      <a:lumMod val="85000"/>
                      <a:lumOff val="15000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9178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385" y="2341"/>
                  <a:ext cx="91" cy="45"/>
                </a:xfrm>
                <a:prstGeom prst="line">
                  <a:avLst/>
                </a:prstGeom>
                <a:noFill/>
                <a:ln w="28575">
                  <a:solidFill>
                    <a:schemeClr val="accent4">
                      <a:lumMod val="85000"/>
                      <a:lumOff val="15000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89140" name="Line 31"/>
            <p:cNvSpPr>
              <a:spLocks noChangeShapeType="1"/>
            </p:cNvSpPr>
            <p:nvPr/>
          </p:nvSpPr>
          <p:spPr bwMode="auto">
            <a:xfrm>
              <a:off x="2563" y="2540"/>
              <a:ext cx="273" cy="0"/>
            </a:xfrm>
            <a:prstGeom prst="line">
              <a:avLst/>
            </a:prstGeom>
            <a:noFill/>
            <a:ln w="28575">
              <a:solidFill>
                <a:schemeClr val="accent4">
                  <a:lumMod val="85000"/>
                  <a:lumOff val="1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141" name="Line 32"/>
            <p:cNvSpPr>
              <a:spLocks noChangeShapeType="1"/>
            </p:cNvSpPr>
            <p:nvPr/>
          </p:nvSpPr>
          <p:spPr bwMode="auto">
            <a:xfrm>
              <a:off x="3334" y="2540"/>
              <a:ext cx="273" cy="0"/>
            </a:xfrm>
            <a:prstGeom prst="line">
              <a:avLst/>
            </a:prstGeom>
            <a:noFill/>
            <a:ln w="28575">
              <a:solidFill>
                <a:schemeClr val="accent4">
                  <a:lumMod val="85000"/>
                  <a:lumOff val="1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9142" name="Group 33"/>
            <p:cNvGrpSpPr>
              <a:grpSpLocks/>
            </p:cNvGrpSpPr>
            <p:nvPr/>
          </p:nvGrpSpPr>
          <p:grpSpPr bwMode="auto">
            <a:xfrm>
              <a:off x="3606" y="2358"/>
              <a:ext cx="590" cy="726"/>
              <a:chOff x="2562" y="2205"/>
              <a:chExt cx="590" cy="726"/>
            </a:xfrm>
          </p:grpSpPr>
          <p:sp>
            <p:nvSpPr>
              <p:cNvPr id="89166" name="Rectangle 34"/>
              <p:cNvSpPr>
                <a:spLocks noChangeArrowheads="1"/>
              </p:cNvSpPr>
              <p:nvPr/>
            </p:nvSpPr>
            <p:spPr bwMode="auto">
              <a:xfrm>
                <a:off x="2562" y="2205"/>
                <a:ext cx="499" cy="726"/>
              </a:xfrm>
              <a:prstGeom prst="rect">
                <a:avLst/>
              </a:prstGeom>
              <a:noFill/>
              <a:ln w="28575">
                <a:solidFill>
                  <a:schemeClr val="accent4">
                    <a:lumMod val="85000"/>
                    <a:lumOff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9167" name="Text Box 35"/>
              <p:cNvSpPr txBox="1">
                <a:spLocks noChangeArrowheads="1"/>
              </p:cNvSpPr>
              <p:nvPr/>
            </p:nvSpPr>
            <p:spPr bwMode="auto">
              <a:xfrm>
                <a:off x="2562" y="2296"/>
                <a:ext cx="31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0" lang="en-US" altLang="zh-CN" b="1">
                    <a:ea typeface="宋体" pitchFamily="2" charset="-122"/>
                  </a:rPr>
                  <a:t>D3</a:t>
                </a:r>
              </a:p>
            </p:txBody>
          </p:sp>
          <p:sp>
            <p:nvSpPr>
              <p:cNvPr id="89168" name="Text Box 36"/>
              <p:cNvSpPr txBox="1">
                <a:spLocks noChangeArrowheads="1"/>
              </p:cNvSpPr>
              <p:nvPr/>
            </p:nvSpPr>
            <p:spPr bwMode="auto">
              <a:xfrm>
                <a:off x="2869" y="2296"/>
                <a:ext cx="153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0" lang="en-US" altLang="zh-CN" b="1">
                    <a:ea typeface="宋体" pitchFamily="2" charset="-122"/>
                  </a:rPr>
                  <a:t>Q</a:t>
                </a:r>
              </a:p>
            </p:txBody>
          </p:sp>
          <p:grpSp>
            <p:nvGrpSpPr>
              <p:cNvPr id="89169" name="Group 37"/>
              <p:cNvGrpSpPr>
                <a:grpSpLocks/>
              </p:cNvGrpSpPr>
              <p:nvPr/>
            </p:nvGrpSpPr>
            <p:grpSpPr bwMode="auto">
              <a:xfrm>
                <a:off x="2562" y="2704"/>
                <a:ext cx="77" cy="90"/>
                <a:chOff x="385" y="2296"/>
                <a:chExt cx="91" cy="90"/>
              </a:xfrm>
            </p:grpSpPr>
            <p:sp>
              <p:nvSpPr>
                <p:cNvPr id="89171" name="Line 38"/>
                <p:cNvSpPr>
                  <a:spLocks noChangeShapeType="1"/>
                </p:cNvSpPr>
                <p:nvPr/>
              </p:nvSpPr>
              <p:spPr bwMode="auto">
                <a:xfrm>
                  <a:off x="385" y="2296"/>
                  <a:ext cx="91" cy="45"/>
                </a:xfrm>
                <a:prstGeom prst="line">
                  <a:avLst/>
                </a:prstGeom>
                <a:noFill/>
                <a:ln w="28575">
                  <a:solidFill>
                    <a:schemeClr val="accent4">
                      <a:lumMod val="85000"/>
                      <a:lumOff val="15000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9172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385" y="2341"/>
                  <a:ext cx="91" cy="45"/>
                </a:xfrm>
                <a:prstGeom prst="line">
                  <a:avLst/>
                </a:prstGeom>
                <a:noFill/>
                <a:ln w="28575">
                  <a:solidFill>
                    <a:schemeClr val="accent4">
                      <a:lumMod val="85000"/>
                      <a:lumOff val="15000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9170" name="Line 40"/>
              <p:cNvSpPr>
                <a:spLocks noChangeShapeType="1"/>
              </p:cNvSpPr>
              <p:nvPr/>
            </p:nvSpPr>
            <p:spPr bwMode="auto">
              <a:xfrm>
                <a:off x="3061" y="2387"/>
                <a:ext cx="91" cy="0"/>
              </a:xfrm>
              <a:prstGeom prst="line">
                <a:avLst/>
              </a:prstGeom>
              <a:noFill/>
              <a:ln w="28575">
                <a:solidFill>
                  <a:schemeClr val="accent4">
                    <a:lumMod val="85000"/>
                    <a:lumOff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9143" name="Line 41"/>
            <p:cNvSpPr>
              <a:spLocks noChangeShapeType="1"/>
            </p:cNvSpPr>
            <p:nvPr/>
          </p:nvSpPr>
          <p:spPr bwMode="auto">
            <a:xfrm>
              <a:off x="1803" y="2535"/>
              <a:ext cx="277" cy="0"/>
            </a:xfrm>
            <a:prstGeom prst="line">
              <a:avLst/>
            </a:prstGeom>
            <a:noFill/>
            <a:ln w="28575">
              <a:solidFill>
                <a:schemeClr val="accent4">
                  <a:lumMod val="85000"/>
                  <a:lumOff val="1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144" name="Line 45"/>
            <p:cNvSpPr>
              <a:spLocks noChangeShapeType="1"/>
            </p:cNvSpPr>
            <p:nvPr/>
          </p:nvSpPr>
          <p:spPr bwMode="auto">
            <a:xfrm flipH="1" flipV="1">
              <a:off x="3305" y="2047"/>
              <a:ext cx="199" cy="0"/>
            </a:xfrm>
            <a:prstGeom prst="line">
              <a:avLst/>
            </a:prstGeom>
            <a:noFill/>
            <a:ln w="28575">
              <a:solidFill>
                <a:schemeClr val="accent4">
                  <a:lumMod val="85000"/>
                  <a:lumOff val="1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145" name="Line 46"/>
            <p:cNvSpPr>
              <a:spLocks noChangeShapeType="1"/>
            </p:cNvSpPr>
            <p:nvPr/>
          </p:nvSpPr>
          <p:spPr bwMode="auto">
            <a:xfrm flipH="1" flipV="1">
              <a:off x="3305" y="1933"/>
              <a:ext cx="879" cy="0"/>
            </a:xfrm>
            <a:prstGeom prst="line">
              <a:avLst/>
            </a:prstGeom>
            <a:noFill/>
            <a:ln w="28575">
              <a:solidFill>
                <a:schemeClr val="accent4">
                  <a:lumMod val="85000"/>
                  <a:lumOff val="1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146" name="Line 47"/>
            <p:cNvSpPr>
              <a:spLocks noChangeShapeType="1"/>
            </p:cNvSpPr>
            <p:nvPr/>
          </p:nvSpPr>
          <p:spPr bwMode="auto">
            <a:xfrm flipV="1">
              <a:off x="3504" y="2047"/>
              <a:ext cx="0" cy="510"/>
            </a:xfrm>
            <a:prstGeom prst="line">
              <a:avLst/>
            </a:prstGeom>
            <a:noFill/>
            <a:ln w="28575">
              <a:solidFill>
                <a:schemeClr val="accent4">
                  <a:lumMod val="85000"/>
                  <a:lumOff val="1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147" name="Line 48"/>
            <p:cNvSpPr>
              <a:spLocks noChangeShapeType="1"/>
            </p:cNvSpPr>
            <p:nvPr/>
          </p:nvSpPr>
          <p:spPr bwMode="auto">
            <a:xfrm flipH="1" flipV="1">
              <a:off x="4184" y="1933"/>
              <a:ext cx="0" cy="596"/>
            </a:xfrm>
            <a:prstGeom prst="line">
              <a:avLst/>
            </a:prstGeom>
            <a:noFill/>
            <a:ln w="28575">
              <a:solidFill>
                <a:schemeClr val="accent4">
                  <a:lumMod val="85000"/>
                  <a:lumOff val="1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148" name="Line 49"/>
            <p:cNvSpPr>
              <a:spLocks noChangeShapeType="1"/>
            </p:cNvSpPr>
            <p:nvPr/>
          </p:nvSpPr>
          <p:spPr bwMode="auto">
            <a:xfrm flipH="1">
              <a:off x="1491" y="1990"/>
              <a:ext cx="318" cy="0"/>
            </a:xfrm>
            <a:prstGeom prst="line">
              <a:avLst/>
            </a:prstGeom>
            <a:noFill/>
            <a:ln w="28575" cap="sq">
              <a:solidFill>
                <a:schemeClr val="accent4">
                  <a:lumMod val="85000"/>
                  <a:lumOff val="15000"/>
                </a:schemeClr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89149" name="Group 52"/>
            <p:cNvGrpSpPr>
              <a:grpSpLocks/>
            </p:cNvGrpSpPr>
            <p:nvPr/>
          </p:nvGrpSpPr>
          <p:grpSpPr bwMode="auto">
            <a:xfrm>
              <a:off x="3022" y="1828"/>
              <a:ext cx="510" cy="304"/>
              <a:chOff x="2908" y="1799"/>
              <a:chExt cx="510" cy="304"/>
            </a:xfrm>
          </p:grpSpPr>
          <p:sp>
            <p:nvSpPr>
              <p:cNvPr id="89164" name="AutoShape 50"/>
              <p:cNvSpPr>
                <a:spLocks noChangeArrowheads="1"/>
              </p:cNvSpPr>
              <p:nvPr/>
            </p:nvSpPr>
            <p:spPr bwMode="auto">
              <a:xfrm>
                <a:off x="2908" y="1820"/>
                <a:ext cx="284" cy="283"/>
              </a:xfrm>
              <a:prstGeom prst="moon">
                <a:avLst>
                  <a:gd name="adj" fmla="val 84861"/>
                </a:avLst>
              </a:prstGeom>
              <a:noFill/>
              <a:ln w="28575" cap="sq">
                <a:solidFill>
                  <a:schemeClr val="accent4">
                    <a:lumMod val="85000"/>
                    <a:lumOff val="15000"/>
                  </a:schemeClr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9165" name="Arc 51"/>
              <p:cNvSpPr>
                <a:spLocks/>
              </p:cNvSpPr>
              <p:nvPr/>
            </p:nvSpPr>
            <p:spPr bwMode="auto">
              <a:xfrm rot="20046968" flipH="1">
                <a:off x="3163" y="1799"/>
                <a:ext cx="255" cy="259"/>
              </a:xfrm>
              <a:custGeom>
                <a:avLst/>
                <a:gdLst>
                  <a:gd name="T0" fmla="*/ 1 w 21600"/>
                  <a:gd name="T1" fmla="*/ 0 h 23079"/>
                  <a:gd name="T2" fmla="*/ 3 w 21600"/>
                  <a:gd name="T3" fmla="*/ 3 h 23079"/>
                  <a:gd name="T4" fmla="*/ 0 w 21600"/>
                  <a:gd name="T5" fmla="*/ 2 h 2307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3079"/>
                  <a:gd name="T11" fmla="*/ 21600 w 21600"/>
                  <a:gd name="T12" fmla="*/ 23079 h 2307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3079" fill="none" extrusionOk="0">
                    <a:moveTo>
                      <a:pt x="10635" y="0"/>
                    </a:moveTo>
                    <a:cubicBezTo>
                      <a:pt x="17411" y="3833"/>
                      <a:pt x="21600" y="11015"/>
                      <a:pt x="21600" y="18800"/>
                    </a:cubicBezTo>
                    <a:cubicBezTo>
                      <a:pt x="21600" y="20237"/>
                      <a:pt x="21456" y="21670"/>
                      <a:pt x="21171" y="23078"/>
                    </a:cubicBezTo>
                  </a:path>
                  <a:path w="21600" h="23079" stroke="0" extrusionOk="0">
                    <a:moveTo>
                      <a:pt x="10635" y="0"/>
                    </a:moveTo>
                    <a:cubicBezTo>
                      <a:pt x="17411" y="3833"/>
                      <a:pt x="21600" y="11015"/>
                      <a:pt x="21600" y="18800"/>
                    </a:cubicBezTo>
                    <a:cubicBezTo>
                      <a:pt x="21600" y="20237"/>
                      <a:pt x="21456" y="21670"/>
                      <a:pt x="21171" y="23078"/>
                    </a:cubicBezTo>
                    <a:lnTo>
                      <a:pt x="0" y="18800"/>
                    </a:lnTo>
                    <a:lnTo>
                      <a:pt x="10635" y="0"/>
                    </a:lnTo>
                    <a:close/>
                  </a:path>
                </a:pathLst>
              </a:custGeom>
              <a:noFill/>
              <a:ln w="28575" cap="sq">
                <a:solidFill>
                  <a:schemeClr val="accent4">
                    <a:lumMod val="85000"/>
                    <a:lumOff val="15000"/>
                  </a:schemeClr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89150" name="Line 53"/>
            <p:cNvSpPr>
              <a:spLocks noChangeShapeType="1"/>
            </p:cNvSpPr>
            <p:nvPr/>
          </p:nvSpPr>
          <p:spPr bwMode="auto">
            <a:xfrm flipH="1">
              <a:off x="1803" y="1990"/>
              <a:ext cx="1219" cy="0"/>
            </a:xfrm>
            <a:prstGeom prst="line">
              <a:avLst/>
            </a:prstGeom>
            <a:noFill/>
            <a:ln w="28575" cap="sq">
              <a:solidFill>
                <a:schemeClr val="accent4">
                  <a:lumMod val="85000"/>
                  <a:lumOff val="15000"/>
                </a:schemeClr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9151" name="Line 54"/>
            <p:cNvSpPr>
              <a:spLocks noChangeShapeType="1"/>
            </p:cNvSpPr>
            <p:nvPr/>
          </p:nvSpPr>
          <p:spPr bwMode="auto">
            <a:xfrm>
              <a:off x="1577" y="3237"/>
              <a:ext cx="1927" cy="0"/>
            </a:xfrm>
            <a:prstGeom prst="line">
              <a:avLst/>
            </a:prstGeom>
            <a:noFill/>
            <a:ln w="28575" cap="sq">
              <a:solidFill>
                <a:schemeClr val="accent4">
                  <a:lumMod val="85000"/>
                  <a:lumOff val="15000"/>
                </a:schemeClr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9152" name="Line 55"/>
            <p:cNvSpPr>
              <a:spLocks noChangeShapeType="1"/>
            </p:cNvSpPr>
            <p:nvPr/>
          </p:nvSpPr>
          <p:spPr bwMode="auto">
            <a:xfrm flipH="1">
              <a:off x="3504" y="2897"/>
              <a:ext cx="85" cy="0"/>
            </a:xfrm>
            <a:prstGeom prst="line">
              <a:avLst/>
            </a:prstGeom>
            <a:noFill/>
            <a:ln w="28575" cap="sq">
              <a:solidFill>
                <a:schemeClr val="accent4">
                  <a:lumMod val="85000"/>
                  <a:lumOff val="15000"/>
                </a:schemeClr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9153" name="Line 56"/>
            <p:cNvSpPr>
              <a:spLocks noChangeShapeType="1"/>
            </p:cNvSpPr>
            <p:nvPr/>
          </p:nvSpPr>
          <p:spPr bwMode="auto">
            <a:xfrm flipH="1">
              <a:off x="2738" y="2897"/>
              <a:ext cx="85" cy="0"/>
            </a:xfrm>
            <a:prstGeom prst="line">
              <a:avLst/>
            </a:prstGeom>
            <a:noFill/>
            <a:ln w="28575" cap="sq">
              <a:solidFill>
                <a:schemeClr val="accent4">
                  <a:lumMod val="85000"/>
                  <a:lumOff val="15000"/>
                </a:schemeClr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9154" name="Line 57"/>
            <p:cNvSpPr>
              <a:spLocks noChangeShapeType="1"/>
            </p:cNvSpPr>
            <p:nvPr/>
          </p:nvSpPr>
          <p:spPr bwMode="auto">
            <a:xfrm flipH="1">
              <a:off x="1973" y="2897"/>
              <a:ext cx="85" cy="0"/>
            </a:xfrm>
            <a:prstGeom prst="line">
              <a:avLst/>
            </a:prstGeom>
            <a:noFill/>
            <a:ln w="28575" cap="sq">
              <a:solidFill>
                <a:schemeClr val="accent4">
                  <a:lumMod val="85000"/>
                  <a:lumOff val="15000"/>
                </a:schemeClr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9155" name="Line 58"/>
            <p:cNvSpPr>
              <a:spLocks noChangeShapeType="1"/>
            </p:cNvSpPr>
            <p:nvPr/>
          </p:nvSpPr>
          <p:spPr bwMode="auto">
            <a:xfrm>
              <a:off x="3504" y="2897"/>
              <a:ext cx="0" cy="340"/>
            </a:xfrm>
            <a:prstGeom prst="line">
              <a:avLst/>
            </a:prstGeom>
            <a:noFill/>
            <a:ln w="28575" cap="sq">
              <a:solidFill>
                <a:schemeClr val="accent4">
                  <a:lumMod val="85000"/>
                  <a:lumOff val="15000"/>
                </a:schemeClr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9156" name="Line 59"/>
            <p:cNvSpPr>
              <a:spLocks noChangeShapeType="1"/>
            </p:cNvSpPr>
            <p:nvPr/>
          </p:nvSpPr>
          <p:spPr bwMode="auto">
            <a:xfrm>
              <a:off x="2738" y="2897"/>
              <a:ext cx="0" cy="340"/>
            </a:xfrm>
            <a:prstGeom prst="line">
              <a:avLst/>
            </a:prstGeom>
            <a:noFill/>
            <a:ln w="28575" cap="sq">
              <a:solidFill>
                <a:schemeClr val="accent4">
                  <a:lumMod val="85000"/>
                  <a:lumOff val="15000"/>
                </a:schemeClr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9157" name="Line 60"/>
            <p:cNvSpPr>
              <a:spLocks noChangeShapeType="1"/>
            </p:cNvSpPr>
            <p:nvPr/>
          </p:nvSpPr>
          <p:spPr bwMode="auto">
            <a:xfrm>
              <a:off x="1973" y="2897"/>
              <a:ext cx="0" cy="340"/>
            </a:xfrm>
            <a:prstGeom prst="line">
              <a:avLst/>
            </a:prstGeom>
            <a:noFill/>
            <a:ln w="28575" cap="sq">
              <a:solidFill>
                <a:schemeClr val="accent4">
                  <a:lumMod val="85000"/>
                  <a:lumOff val="15000"/>
                </a:schemeClr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9158" name="Text Box 61"/>
            <p:cNvSpPr txBox="1">
              <a:spLocks noChangeArrowheads="1"/>
            </p:cNvSpPr>
            <p:nvPr/>
          </p:nvSpPr>
          <p:spPr bwMode="auto">
            <a:xfrm>
              <a:off x="896" y="3096"/>
              <a:ext cx="737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CLOCK</a:t>
              </a:r>
            </a:p>
          </p:txBody>
        </p:sp>
        <p:sp>
          <p:nvSpPr>
            <p:cNvPr id="89159" name="Text Box 62"/>
            <p:cNvSpPr txBox="1">
              <a:spLocks noChangeArrowheads="1"/>
            </p:cNvSpPr>
            <p:nvPr/>
          </p:nvSpPr>
          <p:spPr bwMode="auto">
            <a:xfrm>
              <a:off x="896" y="1853"/>
              <a:ext cx="510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OUT</a:t>
              </a:r>
            </a:p>
          </p:txBody>
        </p:sp>
        <p:sp>
          <p:nvSpPr>
            <p:cNvPr id="89160" name="Text Box 63"/>
            <p:cNvSpPr txBox="1">
              <a:spLocks noChangeArrowheads="1"/>
            </p:cNvSpPr>
            <p:nvPr/>
          </p:nvSpPr>
          <p:spPr bwMode="auto">
            <a:xfrm>
              <a:off x="1774" y="2302"/>
              <a:ext cx="312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D53705"/>
                  </a:solidFill>
                  <a:ea typeface="宋体" pitchFamily="2" charset="-122"/>
                </a:rPr>
                <a:t>X3</a:t>
              </a:r>
            </a:p>
          </p:txBody>
        </p:sp>
        <p:sp>
          <p:nvSpPr>
            <p:cNvPr id="89161" name="Text Box 64"/>
            <p:cNvSpPr txBox="1">
              <a:spLocks noChangeArrowheads="1"/>
            </p:cNvSpPr>
            <p:nvPr/>
          </p:nvSpPr>
          <p:spPr bwMode="auto">
            <a:xfrm>
              <a:off x="2540" y="2307"/>
              <a:ext cx="312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 dirty="0">
                  <a:solidFill>
                    <a:srgbClr val="D53705"/>
                  </a:solidFill>
                  <a:ea typeface="宋体" pitchFamily="2" charset="-122"/>
                </a:rPr>
                <a:t>X2</a:t>
              </a:r>
            </a:p>
          </p:txBody>
        </p:sp>
        <p:sp>
          <p:nvSpPr>
            <p:cNvPr id="89162" name="Text Box 65"/>
            <p:cNvSpPr txBox="1">
              <a:spLocks noChangeArrowheads="1"/>
            </p:cNvSpPr>
            <p:nvPr/>
          </p:nvSpPr>
          <p:spPr bwMode="auto">
            <a:xfrm>
              <a:off x="3249" y="2132"/>
              <a:ext cx="312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D53705"/>
                  </a:solidFill>
                  <a:ea typeface="宋体" pitchFamily="2" charset="-122"/>
                </a:rPr>
                <a:t>X1</a:t>
              </a:r>
            </a:p>
          </p:txBody>
        </p:sp>
        <p:sp>
          <p:nvSpPr>
            <p:cNvPr id="89163" name="Text Box 66"/>
            <p:cNvSpPr txBox="1">
              <a:spLocks noChangeArrowheads="1"/>
            </p:cNvSpPr>
            <p:nvPr/>
          </p:nvSpPr>
          <p:spPr bwMode="auto">
            <a:xfrm>
              <a:off x="4156" y="2335"/>
              <a:ext cx="312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D53705"/>
                  </a:solidFill>
                  <a:ea typeface="宋体" pitchFamily="2" charset="-122"/>
                </a:rPr>
                <a:t>X0</a:t>
              </a:r>
            </a:p>
          </p:txBody>
        </p:sp>
      </p:grpSp>
      <p:grpSp>
        <p:nvGrpSpPr>
          <p:cNvPr id="10" name="Group 116"/>
          <p:cNvGrpSpPr>
            <a:grpSpLocks/>
          </p:cNvGrpSpPr>
          <p:nvPr/>
        </p:nvGrpSpPr>
        <p:grpSpPr bwMode="auto">
          <a:xfrm>
            <a:off x="249238" y="4598988"/>
            <a:ext cx="8450262" cy="1079500"/>
            <a:chOff x="157" y="2897"/>
            <a:chExt cx="5323" cy="680"/>
          </a:xfrm>
        </p:grpSpPr>
        <p:pic>
          <p:nvPicPr>
            <p:cNvPr id="89134" name="Picture 68" descr="WAVEFOR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" y="2897"/>
              <a:ext cx="4896" cy="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135" name="Text Box 69"/>
            <p:cNvSpPr txBox="1">
              <a:spLocks noChangeArrowheads="1"/>
            </p:cNvSpPr>
            <p:nvPr/>
          </p:nvSpPr>
          <p:spPr bwMode="auto">
            <a:xfrm>
              <a:off x="158" y="3201"/>
              <a:ext cx="51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b="1">
                  <a:ea typeface="宋体" pitchFamily="2" charset="-122"/>
                </a:rPr>
                <a:t>CLK</a:t>
              </a:r>
            </a:p>
          </p:txBody>
        </p:sp>
        <p:sp>
          <p:nvSpPr>
            <p:cNvPr id="89136" name="Text Box 70"/>
            <p:cNvSpPr txBox="1">
              <a:spLocks noChangeArrowheads="1"/>
            </p:cNvSpPr>
            <p:nvPr/>
          </p:nvSpPr>
          <p:spPr bwMode="auto">
            <a:xfrm>
              <a:off x="157" y="3346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b="1">
                  <a:ea typeface="宋体" pitchFamily="2" charset="-122"/>
                </a:rPr>
                <a:t>OUT</a:t>
              </a:r>
            </a:p>
          </p:txBody>
        </p:sp>
      </p:grpSp>
      <p:graphicFrame>
        <p:nvGraphicFramePr>
          <p:cNvPr id="88162" name="Group 98"/>
          <p:cNvGraphicFramePr>
            <a:graphicFrameLocks noGrp="1"/>
          </p:cNvGraphicFramePr>
          <p:nvPr>
            <p:ph sz="half" idx="4294967295"/>
          </p:nvPr>
        </p:nvGraphicFramePr>
        <p:xfrm>
          <a:off x="6264275" y="1223963"/>
          <a:ext cx="2381250" cy="3169920"/>
        </p:xfrm>
        <a:graphic>
          <a:graphicData uri="http://schemas.openxmlformats.org/drawingml/2006/table">
            <a:tbl>
              <a:tblPr/>
              <a:tblGrid>
                <a:gridCol w="793750"/>
                <a:gridCol w="793750"/>
                <a:gridCol w="793750"/>
              </a:tblGrid>
              <a:tr h="361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9133" name="Text Box 118"/>
          <p:cNvSpPr txBox="1">
            <a:spLocks noChangeArrowheads="1"/>
          </p:cNvSpPr>
          <p:nvPr/>
        </p:nvSpPr>
        <p:spPr bwMode="auto">
          <a:xfrm>
            <a:off x="1331913" y="3860800"/>
            <a:ext cx="4284662" cy="409575"/>
          </a:xfrm>
          <a:prstGeom prst="rect">
            <a:avLst/>
          </a:prstGeom>
          <a:solidFill>
            <a:srgbClr val="FFFF99"/>
          </a:solidFill>
          <a:ln w="12700">
            <a:solidFill>
              <a:srgbClr val="663300"/>
            </a:solidFill>
            <a:prstDash val="lgDashDot"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solidFill>
                  <a:srgbClr val="CC0000"/>
                </a:solidFill>
              </a:rPr>
              <a:t>Need a initial state (not all 0s)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8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E812A26-B322-41D2-9D4C-B815BB3A6921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2DF7F6-B1D5-4F91-A651-807AD505B0F6}" type="slidenum">
              <a:rPr lang="en-US" altLang="zh-CN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88913"/>
            <a:ext cx="4100512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404813"/>
            <a:ext cx="3883025" cy="257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Text Box 4"/>
          <p:cNvSpPr txBox="1">
            <a:spLocks noChangeArrowheads="1"/>
          </p:cNvSpPr>
          <p:nvPr/>
        </p:nvSpPr>
        <p:spPr bwMode="auto">
          <a:xfrm>
            <a:off x="5292725" y="3500438"/>
            <a:ext cx="2663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400">
                <a:ea typeface="宋体" pitchFamily="2" charset="-122"/>
              </a:rPr>
              <a:t>GAL22V10</a:t>
            </a:r>
          </a:p>
        </p:txBody>
      </p:sp>
      <p:sp>
        <p:nvSpPr>
          <p:cNvPr id="18439" name="Line 5"/>
          <p:cNvSpPr>
            <a:spLocks noChangeShapeType="1"/>
          </p:cNvSpPr>
          <p:nvPr/>
        </p:nvSpPr>
        <p:spPr bwMode="auto">
          <a:xfrm flipV="1">
            <a:off x="7362825" y="1854200"/>
            <a:ext cx="0" cy="2698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40" name="Line 6"/>
          <p:cNvSpPr>
            <a:spLocks noChangeShapeType="1"/>
          </p:cNvSpPr>
          <p:nvPr/>
        </p:nvSpPr>
        <p:spPr bwMode="auto">
          <a:xfrm flipV="1">
            <a:off x="7586663" y="1854200"/>
            <a:ext cx="0" cy="2698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41" name="Text Box 7"/>
          <p:cNvSpPr txBox="1">
            <a:spLocks noChangeArrowheads="1"/>
          </p:cNvSpPr>
          <p:nvPr/>
        </p:nvSpPr>
        <p:spPr bwMode="auto">
          <a:xfrm>
            <a:off x="7181850" y="2079625"/>
            <a:ext cx="4048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200"/>
              <a:t>S0</a:t>
            </a:r>
          </a:p>
        </p:txBody>
      </p:sp>
      <p:sp>
        <p:nvSpPr>
          <p:cNvPr id="18442" name="Text Box 8"/>
          <p:cNvSpPr txBox="1">
            <a:spLocks noChangeArrowheads="1"/>
          </p:cNvSpPr>
          <p:nvPr/>
        </p:nvSpPr>
        <p:spPr bwMode="auto">
          <a:xfrm>
            <a:off x="7407275" y="2079625"/>
            <a:ext cx="4048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200"/>
              <a:t>S1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62C936A-9ECF-4D85-B6E1-B474B2D719EE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5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298C03-CF05-4062-A242-B4F04BFD84EA}" type="slidenum">
              <a:rPr lang="en-US" altLang="zh-CN"/>
              <a:pPr>
                <a:defRPr/>
              </a:pPr>
              <a:t>90</a:t>
            </a:fld>
            <a:endParaRPr lang="en-US" altLang="zh-CN"/>
          </a:p>
        </p:txBody>
      </p:sp>
      <p:sp>
        <p:nvSpPr>
          <p:cNvPr id="9011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88913"/>
            <a:ext cx="8964487" cy="588962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8.6  iterative versus sequential circuits</a:t>
            </a:r>
          </a:p>
        </p:txBody>
      </p:sp>
      <p:sp>
        <p:nvSpPr>
          <p:cNvPr id="901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5175"/>
            <a:ext cx="8229600" cy="863600"/>
          </a:xfrm>
        </p:spPr>
        <p:txBody>
          <a:bodyPr/>
          <a:lstStyle/>
          <a:p>
            <a:pPr eaLnBrk="1" hangingPunct="1"/>
            <a:r>
              <a:rPr lang="en-US" altLang="zh-CN" sz="3600" smtClean="0"/>
              <a:t> </a:t>
            </a:r>
            <a:r>
              <a:rPr lang="en-US" altLang="zh-CN" sz="3200" smtClean="0"/>
              <a:t>the iterative circuit</a:t>
            </a:r>
            <a:endParaRPr lang="en-US" altLang="zh-CN" smtClean="0"/>
          </a:p>
        </p:txBody>
      </p:sp>
      <p:grpSp>
        <p:nvGrpSpPr>
          <p:cNvPr id="90118" name="Group 4"/>
          <p:cNvGrpSpPr>
            <a:grpSpLocks/>
          </p:cNvGrpSpPr>
          <p:nvPr/>
        </p:nvGrpSpPr>
        <p:grpSpPr bwMode="auto">
          <a:xfrm>
            <a:off x="0" y="1943100"/>
            <a:ext cx="8748713" cy="4141788"/>
            <a:chOff x="0" y="1344"/>
            <a:chExt cx="5511" cy="2609"/>
          </a:xfrm>
        </p:grpSpPr>
        <p:sp>
          <p:nvSpPr>
            <p:cNvPr id="90119" name="Rectangle 5"/>
            <p:cNvSpPr>
              <a:spLocks noChangeArrowheads="1"/>
            </p:cNvSpPr>
            <p:nvPr/>
          </p:nvSpPr>
          <p:spPr bwMode="auto">
            <a:xfrm>
              <a:off x="793" y="2069"/>
              <a:ext cx="1044" cy="635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accent5">
                    <a:lumMod val="10000"/>
                  </a:schemeClr>
                </a:solidFill>
              </a:endParaRPr>
            </a:p>
          </p:txBody>
        </p:sp>
        <p:sp>
          <p:nvSpPr>
            <p:cNvPr id="90120" name="AutoShape 6"/>
            <p:cNvSpPr>
              <a:spLocks noChangeArrowheads="1"/>
            </p:cNvSpPr>
            <p:nvPr/>
          </p:nvSpPr>
          <p:spPr bwMode="auto">
            <a:xfrm>
              <a:off x="476" y="2341"/>
              <a:ext cx="317" cy="137"/>
            </a:xfrm>
            <a:prstGeom prst="rightArrow">
              <a:avLst>
                <a:gd name="adj1" fmla="val 50000"/>
                <a:gd name="adj2" fmla="val 57847"/>
              </a:avLst>
            </a:prstGeom>
            <a:solidFill>
              <a:schemeClr val="accent5">
                <a:lumMod val="50000"/>
              </a:schemeClr>
            </a:solidFill>
            <a:ln w="28575" algn="ctr">
              <a:solidFill>
                <a:schemeClr val="accent5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chemeClr val="accent5">
                    <a:lumMod val="10000"/>
                  </a:schemeClr>
                </a:solidFill>
              </a:endParaRPr>
            </a:p>
          </p:txBody>
        </p:sp>
        <p:sp>
          <p:nvSpPr>
            <p:cNvPr id="90121" name="AutoShape 7"/>
            <p:cNvSpPr>
              <a:spLocks noChangeArrowheads="1"/>
            </p:cNvSpPr>
            <p:nvPr/>
          </p:nvSpPr>
          <p:spPr bwMode="auto">
            <a:xfrm>
              <a:off x="1837" y="2341"/>
              <a:ext cx="317" cy="137"/>
            </a:xfrm>
            <a:prstGeom prst="rightArrow">
              <a:avLst>
                <a:gd name="adj1" fmla="val 50000"/>
                <a:gd name="adj2" fmla="val 57847"/>
              </a:avLst>
            </a:prstGeom>
            <a:solidFill>
              <a:schemeClr val="accent5">
                <a:lumMod val="50000"/>
              </a:schemeClr>
            </a:solidFill>
            <a:ln w="28575" algn="ctr">
              <a:solidFill>
                <a:schemeClr val="accent5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chemeClr val="accent5">
                    <a:lumMod val="10000"/>
                  </a:schemeClr>
                </a:solidFill>
              </a:endParaRPr>
            </a:p>
          </p:txBody>
        </p:sp>
        <p:sp>
          <p:nvSpPr>
            <p:cNvPr id="90122" name="AutoShape 8"/>
            <p:cNvSpPr>
              <a:spLocks noChangeArrowheads="1"/>
            </p:cNvSpPr>
            <p:nvPr/>
          </p:nvSpPr>
          <p:spPr bwMode="auto">
            <a:xfrm>
              <a:off x="1247" y="1661"/>
              <a:ext cx="136" cy="408"/>
            </a:xfrm>
            <a:prstGeom prst="downArrow">
              <a:avLst>
                <a:gd name="adj1" fmla="val 50000"/>
                <a:gd name="adj2" fmla="val 75000"/>
              </a:avLst>
            </a:prstGeom>
            <a:solidFill>
              <a:schemeClr val="accent5">
                <a:lumMod val="50000"/>
              </a:schemeClr>
            </a:solidFill>
            <a:ln w="28575" algn="ctr">
              <a:solidFill>
                <a:schemeClr val="accent5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chemeClr val="accent5">
                    <a:lumMod val="10000"/>
                  </a:schemeClr>
                </a:solidFill>
              </a:endParaRPr>
            </a:p>
          </p:txBody>
        </p:sp>
        <p:sp>
          <p:nvSpPr>
            <p:cNvPr id="90123" name="AutoShape 9"/>
            <p:cNvSpPr>
              <a:spLocks noChangeArrowheads="1"/>
            </p:cNvSpPr>
            <p:nvPr/>
          </p:nvSpPr>
          <p:spPr bwMode="auto">
            <a:xfrm>
              <a:off x="1247" y="2704"/>
              <a:ext cx="136" cy="408"/>
            </a:xfrm>
            <a:prstGeom prst="downArrow">
              <a:avLst>
                <a:gd name="adj1" fmla="val 50000"/>
                <a:gd name="adj2" fmla="val 75000"/>
              </a:avLst>
            </a:prstGeom>
            <a:solidFill>
              <a:schemeClr val="accent5">
                <a:lumMod val="50000"/>
              </a:schemeClr>
            </a:solidFill>
            <a:ln w="28575" algn="ctr">
              <a:solidFill>
                <a:schemeClr val="accent5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chemeClr val="accent5">
                    <a:lumMod val="10000"/>
                  </a:schemeClr>
                </a:solidFill>
              </a:endParaRPr>
            </a:p>
          </p:txBody>
        </p:sp>
        <p:sp>
          <p:nvSpPr>
            <p:cNvPr id="90124" name="Text Box 10"/>
            <p:cNvSpPr txBox="1">
              <a:spLocks noChangeArrowheads="1"/>
            </p:cNvSpPr>
            <p:nvPr/>
          </p:nvSpPr>
          <p:spPr bwMode="auto">
            <a:xfrm>
              <a:off x="793" y="2251"/>
              <a:ext cx="36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kumimoji="0" lang="en-US" altLang="zh-CN" sz="2400" b="1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CI</a:t>
              </a:r>
            </a:p>
          </p:txBody>
        </p:sp>
        <p:sp>
          <p:nvSpPr>
            <p:cNvPr id="90125" name="Text Box 11"/>
            <p:cNvSpPr txBox="1">
              <a:spLocks noChangeArrowheads="1"/>
            </p:cNvSpPr>
            <p:nvPr/>
          </p:nvSpPr>
          <p:spPr bwMode="auto">
            <a:xfrm>
              <a:off x="1474" y="2251"/>
              <a:ext cx="4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kumimoji="0" lang="en-US" altLang="zh-CN" sz="2400" b="1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CO</a:t>
              </a:r>
            </a:p>
          </p:txBody>
        </p:sp>
        <p:sp>
          <p:nvSpPr>
            <p:cNvPr id="90126" name="Text Box 12"/>
            <p:cNvSpPr txBox="1">
              <a:spLocks noChangeArrowheads="1"/>
            </p:cNvSpPr>
            <p:nvPr/>
          </p:nvSpPr>
          <p:spPr bwMode="auto">
            <a:xfrm>
              <a:off x="1111" y="2024"/>
              <a:ext cx="36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kumimoji="0" lang="en-US" altLang="zh-CN" sz="2400" b="1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PI</a:t>
              </a:r>
            </a:p>
          </p:txBody>
        </p:sp>
        <p:sp>
          <p:nvSpPr>
            <p:cNvPr id="90127" name="Text Box 13"/>
            <p:cNvSpPr txBox="1">
              <a:spLocks noChangeArrowheads="1"/>
            </p:cNvSpPr>
            <p:nvPr/>
          </p:nvSpPr>
          <p:spPr bwMode="auto">
            <a:xfrm>
              <a:off x="1066" y="2432"/>
              <a:ext cx="4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kumimoji="0" lang="en-US" altLang="zh-CN" sz="2400" b="1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PO</a:t>
              </a:r>
            </a:p>
          </p:txBody>
        </p:sp>
        <p:sp>
          <p:nvSpPr>
            <p:cNvPr id="90128" name="Text Box 14"/>
            <p:cNvSpPr txBox="1">
              <a:spLocks noChangeArrowheads="1"/>
            </p:cNvSpPr>
            <p:nvPr/>
          </p:nvSpPr>
          <p:spPr bwMode="auto">
            <a:xfrm>
              <a:off x="431" y="2069"/>
              <a:ext cx="36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kumimoji="0" lang="en-US" altLang="zh-CN" sz="2400" b="1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C</a:t>
              </a:r>
              <a:r>
                <a:rPr kumimoji="0" lang="en-US" altLang="zh-CN" sz="2400" b="1" baseline="-25000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0</a:t>
              </a:r>
            </a:p>
          </p:txBody>
        </p:sp>
        <p:sp>
          <p:nvSpPr>
            <p:cNvPr id="90129" name="Text Box 15"/>
            <p:cNvSpPr txBox="1">
              <a:spLocks noChangeArrowheads="1"/>
            </p:cNvSpPr>
            <p:nvPr/>
          </p:nvSpPr>
          <p:spPr bwMode="auto">
            <a:xfrm>
              <a:off x="1837" y="2069"/>
              <a:ext cx="36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kumimoji="0" lang="en-US" altLang="zh-CN" sz="2400" b="1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C</a:t>
              </a:r>
              <a:r>
                <a:rPr kumimoji="0" lang="en-US" altLang="zh-CN" sz="2400" b="1" baseline="-25000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1</a:t>
              </a:r>
            </a:p>
          </p:txBody>
        </p:sp>
        <p:sp>
          <p:nvSpPr>
            <p:cNvPr id="90130" name="Text Box 16"/>
            <p:cNvSpPr txBox="1">
              <a:spLocks noChangeArrowheads="1"/>
            </p:cNvSpPr>
            <p:nvPr/>
          </p:nvSpPr>
          <p:spPr bwMode="auto">
            <a:xfrm>
              <a:off x="1156" y="1344"/>
              <a:ext cx="4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kumimoji="0" lang="en-US" altLang="zh-CN" sz="2400" b="1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PI</a:t>
              </a:r>
              <a:r>
                <a:rPr kumimoji="0" lang="en-US" altLang="zh-CN" sz="2400" b="1" baseline="-25000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0</a:t>
              </a:r>
            </a:p>
          </p:txBody>
        </p:sp>
        <p:sp>
          <p:nvSpPr>
            <p:cNvPr id="90131" name="Text Box 17"/>
            <p:cNvSpPr txBox="1">
              <a:spLocks noChangeArrowheads="1"/>
            </p:cNvSpPr>
            <p:nvPr/>
          </p:nvSpPr>
          <p:spPr bwMode="auto">
            <a:xfrm>
              <a:off x="1066" y="3113"/>
              <a:ext cx="49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kumimoji="0" lang="en-US" altLang="zh-CN" sz="2400" b="1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PO</a:t>
              </a:r>
              <a:r>
                <a:rPr kumimoji="0" lang="en-US" altLang="zh-CN" sz="2400" b="1" baseline="-25000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0</a:t>
              </a:r>
            </a:p>
          </p:txBody>
        </p:sp>
        <p:sp>
          <p:nvSpPr>
            <p:cNvPr id="90132" name="Rectangle 18"/>
            <p:cNvSpPr>
              <a:spLocks noChangeArrowheads="1"/>
            </p:cNvSpPr>
            <p:nvPr/>
          </p:nvSpPr>
          <p:spPr bwMode="auto">
            <a:xfrm>
              <a:off x="2154" y="2069"/>
              <a:ext cx="1044" cy="635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accent5">
                    <a:lumMod val="10000"/>
                  </a:schemeClr>
                </a:solidFill>
              </a:endParaRPr>
            </a:p>
          </p:txBody>
        </p:sp>
        <p:sp>
          <p:nvSpPr>
            <p:cNvPr id="90133" name="AutoShape 19"/>
            <p:cNvSpPr>
              <a:spLocks noChangeArrowheads="1"/>
            </p:cNvSpPr>
            <p:nvPr/>
          </p:nvSpPr>
          <p:spPr bwMode="auto">
            <a:xfrm>
              <a:off x="2608" y="1661"/>
              <a:ext cx="136" cy="408"/>
            </a:xfrm>
            <a:prstGeom prst="downArrow">
              <a:avLst>
                <a:gd name="adj1" fmla="val 50000"/>
                <a:gd name="adj2" fmla="val 75000"/>
              </a:avLst>
            </a:prstGeom>
            <a:solidFill>
              <a:schemeClr val="accent5">
                <a:lumMod val="50000"/>
              </a:schemeClr>
            </a:solidFill>
            <a:ln w="28575" algn="ctr">
              <a:solidFill>
                <a:schemeClr val="accent5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chemeClr val="accent5">
                    <a:lumMod val="10000"/>
                  </a:schemeClr>
                </a:solidFill>
              </a:endParaRPr>
            </a:p>
          </p:txBody>
        </p:sp>
        <p:sp>
          <p:nvSpPr>
            <p:cNvPr id="90134" name="AutoShape 20"/>
            <p:cNvSpPr>
              <a:spLocks noChangeArrowheads="1"/>
            </p:cNvSpPr>
            <p:nvPr/>
          </p:nvSpPr>
          <p:spPr bwMode="auto">
            <a:xfrm>
              <a:off x="2608" y="2704"/>
              <a:ext cx="136" cy="408"/>
            </a:xfrm>
            <a:prstGeom prst="downArrow">
              <a:avLst>
                <a:gd name="adj1" fmla="val 50000"/>
                <a:gd name="adj2" fmla="val 75000"/>
              </a:avLst>
            </a:prstGeom>
            <a:solidFill>
              <a:schemeClr val="accent5">
                <a:lumMod val="50000"/>
              </a:schemeClr>
            </a:solidFill>
            <a:ln w="28575" algn="ctr">
              <a:solidFill>
                <a:schemeClr val="accent5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chemeClr val="accent5">
                    <a:lumMod val="10000"/>
                  </a:schemeClr>
                </a:solidFill>
              </a:endParaRPr>
            </a:p>
          </p:txBody>
        </p:sp>
        <p:sp>
          <p:nvSpPr>
            <p:cNvPr id="90135" name="Text Box 21"/>
            <p:cNvSpPr txBox="1">
              <a:spLocks noChangeArrowheads="1"/>
            </p:cNvSpPr>
            <p:nvPr/>
          </p:nvSpPr>
          <p:spPr bwMode="auto">
            <a:xfrm>
              <a:off x="2154" y="2251"/>
              <a:ext cx="36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kumimoji="0" lang="en-US" altLang="zh-CN" sz="2400" b="1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CI</a:t>
              </a:r>
            </a:p>
          </p:txBody>
        </p:sp>
        <p:sp>
          <p:nvSpPr>
            <p:cNvPr id="90136" name="Text Box 22"/>
            <p:cNvSpPr txBox="1">
              <a:spLocks noChangeArrowheads="1"/>
            </p:cNvSpPr>
            <p:nvPr/>
          </p:nvSpPr>
          <p:spPr bwMode="auto">
            <a:xfrm>
              <a:off x="2835" y="2251"/>
              <a:ext cx="4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kumimoji="0" lang="en-US" altLang="zh-CN" sz="2400" b="1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CO</a:t>
              </a:r>
            </a:p>
          </p:txBody>
        </p:sp>
        <p:sp>
          <p:nvSpPr>
            <p:cNvPr id="90137" name="Text Box 23"/>
            <p:cNvSpPr txBox="1">
              <a:spLocks noChangeArrowheads="1"/>
            </p:cNvSpPr>
            <p:nvPr/>
          </p:nvSpPr>
          <p:spPr bwMode="auto">
            <a:xfrm>
              <a:off x="2517" y="2024"/>
              <a:ext cx="36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kumimoji="0" lang="en-US" altLang="zh-CN" sz="2400" b="1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PI</a:t>
              </a:r>
            </a:p>
          </p:txBody>
        </p:sp>
        <p:sp>
          <p:nvSpPr>
            <p:cNvPr id="90138" name="Text Box 24"/>
            <p:cNvSpPr txBox="1">
              <a:spLocks noChangeArrowheads="1"/>
            </p:cNvSpPr>
            <p:nvPr/>
          </p:nvSpPr>
          <p:spPr bwMode="auto">
            <a:xfrm>
              <a:off x="2427" y="2432"/>
              <a:ext cx="4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kumimoji="0" lang="en-US" altLang="zh-CN" sz="2400" b="1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PO</a:t>
              </a:r>
            </a:p>
          </p:txBody>
        </p:sp>
        <p:sp>
          <p:nvSpPr>
            <p:cNvPr id="90139" name="Text Box 25"/>
            <p:cNvSpPr txBox="1">
              <a:spLocks noChangeArrowheads="1"/>
            </p:cNvSpPr>
            <p:nvPr/>
          </p:nvSpPr>
          <p:spPr bwMode="auto">
            <a:xfrm>
              <a:off x="2517" y="1344"/>
              <a:ext cx="4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kumimoji="0" lang="en-US" altLang="zh-CN" sz="2400" b="1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PI</a:t>
              </a:r>
              <a:r>
                <a:rPr kumimoji="0" lang="en-US" altLang="zh-CN" sz="2400" b="1" baseline="-25000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1</a:t>
              </a:r>
            </a:p>
          </p:txBody>
        </p:sp>
        <p:sp>
          <p:nvSpPr>
            <p:cNvPr id="90140" name="Text Box 26"/>
            <p:cNvSpPr txBox="1">
              <a:spLocks noChangeArrowheads="1"/>
            </p:cNvSpPr>
            <p:nvPr/>
          </p:nvSpPr>
          <p:spPr bwMode="auto">
            <a:xfrm>
              <a:off x="2427" y="3113"/>
              <a:ext cx="49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kumimoji="0" lang="en-US" altLang="zh-CN" sz="2400" b="1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PO</a:t>
              </a:r>
              <a:r>
                <a:rPr kumimoji="0" lang="en-US" altLang="zh-CN" sz="2400" b="1" baseline="-25000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1</a:t>
              </a:r>
            </a:p>
          </p:txBody>
        </p:sp>
        <p:sp>
          <p:nvSpPr>
            <p:cNvPr id="90141" name="Rectangle 27"/>
            <p:cNvSpPr>
              <a:spLocks noChangeArrowheads="1"/>
            </p:cNvSpPr>
            <p:nvPr/>
          </p:nvSpPr>
          <p:spPr bwMode="auto">
            <a:xfrm>
              <a:off x="4105" y="2069"/>
              <a:ext cx="1044" cy="635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accent5">
                    <a:lumMod val="10000"/>
                  </a:schemeClr>
                </a:solidFill>
              </a:endParaRPr>
            </a:p>
          </p:txBody>
        </p:sp>
        <p:sp>
          <p:nvSpPr>
            <p:cNvPr id="90142" name="AutoShape 28"/>
            <p:cNvSpPr>
              <a:spLocks noChangeArrowheads="1"/>
            </p:cNvSpPr>
            <p:nvPr/>
          </p:nvSpPr>
          <p:spPr bwMode="auto">
            <a:xfrm>
              <a:off x="3788" y="2341"/>
              <a:ext cx="317" cy="137"/>
            </a:xfrm>
            <a:prstGeom prst="rightArrow">
              <a:avLst>
                <a:gd name="adj1" fmla="val 50000"/>
                <a:gd name="adj2" fmla="val 57847"/>
              </a:avLst>
            </a:prstGeom>
            <a:solidFill>
              <a:schemeClr val="accent5">
                <a:lumMod val="50000"/>
              </a:schemeClr>
            </a:solidFill>
            <a:ln w="28575" algn="ctr">
              <a:solidFill>
                <a:schemeClr val="accent5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chemeClr val="accent5">
                    <a:lumMod val="10000"/>
                  </a:schemeClr>
                </a:solidFill>
              </a:endParaRPr>
            </a:p>
          </p:txBody>
        </p:sp>
        <p:sp>
          <p:nvSpPr>
            <p:cNvPr id="90143" name="AutoShape 29"/>
            <p:cNvSpPr>
              <a:spLocks noChangeArrowheads="1"/>
            </p:cNvSpPr>
            <p:nvPr/>
          </p:nvSpPr>
          <p:spPr bwMode="auto">
            <a:xfrm>
              <a:off x="4559" y="1661"/>
              <a:ext cx="136" cy="408"/>
            </a:xfrm>
            <a:prstGeom prst="downArrow">
              <a:avLst>
                <a:gd name="adj1" fmla="val 50000"/>
                <a:gd name="adj2" fmla="val 75000"/>
              </a:avLst>
            </a:prstGeom>
            <a:solidFill>
              <a:schemeClr val="accent5">
                <a:lumMod val="50000"/>
              </a:schemeClr>
            </a:solidFill>
            <a:ln w="28575" algn="ctr">
              <a:solidFill>
                <a:schemeClr val="accent5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chemeClr val="accent5">
                    <a:lumMod val="10000"/>
                  </a:schemeClr>
                </a:solidFill>
              </a:endParaRPr>
            </a:p>
          </p:txBody>
        </p:sp>
        <p:sp>
          <p:nvSpPr>
            <p:cNvPr id="90144" name="AutoShape 30"/>
            <p:cNvSpPr>
              <a:spLocks noChangeArrowheads="1"/>
            </p:cNvSpPr>
            <p:nvPr/>
          </p:nvSpPr>
          <p:spPr bwMode="auto">
            <a:xfrm>
              <a:off x="4558" y="2704"/>
              <a:ext cx="136" cy="408"/>
            </a:xfrm>
            <a:prstGeom prst="downArrow">
              <a:avLst>
                <a:gd name="adj1" fmla="val 50000"/>
                <a:gd name="adj2" fmla="val 75000"/>
              </a:avLst>
            </a:prstGeom>
            <a:solidFill>
              <a:schemeClr val="accent5">
                <a:lumMod val="50000"/>
              </a:schemeClr>
            </a:solidFill>
            <a:ln w="28575" algn="ctr">
              <a:solidFill>
                <a:schemeClr val="accent5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chemeClr val="accent5">
                    <a:lumMod val="10000"/>
                  </a:schemeClr>
                </a:solidFill>
              </a:endParaRPr>
            </a:p>
          </p:txBody>
        </p:sp>
        <p:sp>
          <p:nvSpPr>
            <p:cNvPr id="90145" name="Text Box 31"/>
            <p:cNvSpPr txBox="1">
              <a:spLocks noChangeArrowheads="1"/>
            </p:cNvSpPr>
            <p:nvPr/>
          </p:nvSpPr>
          <p:spPr bwMode="auto">
            <a:xfrm>
              <a:off x="4105" y="2251"/>
              <a:ext cx="36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kumimoji="0" lang="en-US" altLang="zh-CN" sz="2400" b="1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CI</a:t>
              </a:r>
            </a:p>
          </p:txBody>
        </p:sp>
        <p:sp>
          <p:nvSpPr>
            <p:cNvPr id="90146" name="Text Box 32"/>
            <p:cNvSpPr txBox="1">
              <a:spLocks noChangeArrowheads="1"/>
            </p:cNvSpPr>
            <p:nvPr/>
          </p:nvSpPr>
          <p:spPr bwMode="auto">
            <a:xfrm>
              <a:off x="4786" y="2251"/>
              <a:ext cx="4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kumimoji="0" lang="en-US" altLang="zh-CN" sz="2400" b="1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CO</a:t>
              </a:r>
            </a:p>
          </p:txBody>
        </p:sp>
        <p:sp>
          <p:nvSpPr>
            <p:cNvPr id="90147" name="Text Box 33"/>
            <p:cNvSpPr txBox="1">
              <a:spLocks noChangeArrowheads="1"/>
            </p:cNvSpPr>
            <p:nvPr/>
          </p:nvSpPr>
          <p:spPr bwMode="auto">
            <a:xfrm>
              <a:off x="4422" y="2024"/>
              <a:ext cx="36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kumimoji="0" lang="en-US" altLang="zh-CN" sz="2400" b="1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PI</a:t>
              </a:r>
            </a:p>
          </p:txBody>
        </p:sp>
        <p:sp>
          <p:nvSpPr>
            <p:cNvPr id="90148" name="Text Box 34"/>
            <p:cNvSpPr txBox="1">
              <a:spLocks noChangeArrowheads="1"/>
            </p:cNvSpPr>
            <p:nvPr/>
          </p:nvSpPr>
          <p:spPr bwMode="auto">
            <a:xfrm>
              <a:off x="4378" y="2432"/>
              <a:ext cx="4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kumimoji="0" lang="en-US" altLang="zh-CN" sz="2400" b="1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PO</a:t>
              </a:r>
            </a:p>
          </p:txBody>
        </p:sp>
        <p:sp>
          <p:nvSpPr>
            <p:cNvPr id="90149" name="Text Box 35"/>
            <p:cNvSpPr txBox="1">
              <a:spLocks noChangeArrowheads="1"/>
            </p:cNvSpPr>
            <p:nvPr/>
          </p:nvSpPr>
          <p:spPr bwMode="auto">
            <a:xfrm>
              <a:off x="4468" y="1344"/>
              <a:ext cx="63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kumimoji="0" lang="en-US" altLang="zh-CN" sz="2400" b="1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PI</a:t>
              </a:r>
              <a:r>
                <a:rPr kumimoji="0" lang="en-US" altLang="zh-CN" sz="2400" b="1" baseline="-25000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n-1</a:t>
              </a:r>
            </a:p>
          </p:txBody>
        </p:sp>
        <p:sp>
          <p:nvSpPr>
            <p:cNvPr id="90150" name="Text Box 36"/>
            <p:cNvSpPr txBox="1">
              <a:spLocks noChangeArrowheads="1"/>
            </p:cNvSpPr>
            <p:nvPr/>
          </p:nvSpPr>
          <p:spPr bwMode="auto">
            <a:xfrm>
              <a:off x="4378" y="3113"/>
              <a:ext cx="58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kumimoji="0" lang="en-US" altLang="zh-CN" sz="2400" b="1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PO</a:t>
              </a:r>
              <a:r>
                <a:rPr kumimoji="0" lang="en-US" altLang="zh-CN" sz="2400" b="1" baseline="-25000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n-1</a:t>
              </a:r>
            </a:p>
          </p:txBody>
        </p:sp>
        <p:sp>
          <p:nvSpPr>
            <p:cNvPr id="90151" name="AutoShape 37"/>
            <p:cNvSpPr>
              <a:spLocks noChangeArrowheads="1"/>
            </p:cNvSpPr>
            <p:nvPr/>
          </p:nvSpPr>
          <p:spPr bwMode="auto">
            <a:xfrm>
              <a:off x="5148" y="2341"/>
              <a:ext cx="317" cy="137"/>
            </a:xfrm>
            <a:prstGeom prst="rightArrow">
              <a:avLst>
                <a:gd name="adj1" fmla="val 50000"/>
                <a:gd name="adj2" fmla="val 57847"/>
              </a:avLst>
            </a:prstGeom>
            <a:solidFill>
              <a:schemeClr val="accent5">
                <a:lumMod val="50000"/>
              </a:schemeClr>
            </a:solidFill>
            <a:ln w="28575" algn="ctr">
              <a:solidFill>
                <a:schemeClr val="accent5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chemeClr val="accent5">
                    <a:lumMod val="10000"/>
                  </a:schemeClr>
                </a:solidFill>
              </a:endParaRPr>
            </a:p>
          </p:txBody>
        </p:sp>
        <p:sp>
          <p:nvSpPr>
            <p:cNvPr id="90152" name="Text Box 38"/>
            <p:cNvSpPr txBox="1">
              <a:spLocks noChangeArrowheads="1"/>
            </p:cNvSpPr>
            <p:nvPr/>
          </p:nvSpPr>
          <p:spPr bwMode="auto">
            <a:xfrm>
              <a:off x="5148" y="2069"/>
              <a:ext cx="36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kumimoji="0" lang="en-US" altLang="zh-CN" sz="2400" b="1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C</a:t>
              </a:r>
              <a:r>
                <a:rPr kumimoji="0" lang="en-US" altLang="zh-CN" sz="2400" b="1" baseline="-25000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n</a:t>
              </a:r>
            </a:p>
          </p:txBody>
        </p:sp>
        <p:sp>
          <p:nvSpPr>
            <p:cNvPr id="90153" name="AutoShape 39"/>
            <p:cNvSpPr>
              <a:spLocks noChangeArrowheads="1"/>
            </p:cNvSpPr>
            <p:nvPr/>
          </p:nvSpPr>
          <p:spPr bwMode="auto">
            <a:xfrm>
              <a:off x="3198" y="2341"/>
              <a:ext cx="317" cy="137"/>
            </a:xfrm>
            <a:prstGeom prst="rightArrow">
              <a:avLst>
                <a:gd name="adj1" fmla="val 50000"/>
                <a:gd name="adj2" fmla="val 57847"/>
              </a:avLst>
            </a:prstGeom>
            <a:solidFill>
              <a:schemeClr val="accent5">
                <a:lumMod val="50000"/>
              </a:schemeClr>
            </a:solidFill>
            <a:ln w="28575" algn="ctr">
              <a:solidFill>
                <a:schemeClr val="accent5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chemeClr val="accent5">
                    <a:lumMod val="10000"/>
                  </a:schemeClr>
                </a:solidFill>
              </a:endParaRPr>
            </a:p>
          </p:txBody>
        </p:sp>
        <p:sp>
          <p:nvSpPr>
            <p:cNvPr id="90154" name="Text Box 40"/>
            <p:cNvSpPr txBox="1">
              <a:spLocks noChangeArrowheads="1"/>
            </p:cNvSpPr>
            <p:nvPr/>
          </p:nvSpPr>
          <p:spPr bwMode="auto">
            <a:xfrm>
              <a:off x="3198" y="2069"/>
              <a:ext cx="36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kumimoji="0" lang="en-US" altLang="zh-CN" sz="2400" b="1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C</a:t>
              </a:r>
              <a:r>
                <a:rPr kumimoji="0" lang="en-US" altLang="zh-CN" sz="2400" b="1" baseline="-25000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2</a:t>
              </a:r>
            </a:p>
          </p:txBody>
        </p:sp>
        <p:sp>
          <p:nvSpPr>
            <p:cNvPr id="105513" name="Text Box 41"/>
            <p:cNvSpPr txBox="1">
              <a:spLocks noChangeArrowheads="1"/>
            </p:cNvSpPr>
            <p:nvPr/>
          </p:nvSpPr>
          <p:spPr bwMode="auto">
            <a:xfrm>
              <a:off x="3470" y="2160"/>
              <a:ext cx="409" cy="365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  <a:defRPr/>
              </a:pPr>
              <a:r>
                <a:rPr kumimoji="0" lang="en-US" altLang="zh-CN" sz="3200" b="1" smtClean="0">
                  <a:solidFill>
                    <a:schemeClr val="accent5">
                      <a:lumMod val="10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/>
                </a:rPr>
                <a:t>…</a:t>
              </a:r>
              <a:endParaRPr kumimoji="0" lang="en-US" altLang="zh-CN" sz="3200" b="1" smtClean="0">
                <a:solidFill>
                  <a:schemeClr val="accent5">
                    <a:lumMod val="1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endParaRPr>
            </a:p>
          </p:txBody>
        </p:sp>
        <p:sp>
          <p:nvSpPr>
            <p:cNvPr id="90156" name="Text Box 42"/>
            <p:cNvSpPr txBox="1">
              <a:spLocks noChangeArrowheads="1"/>
            </p:cNvSpPr>
            <p:nvPr/>
          </p:nvSpPr>
          <p:spPr bwMode="auto">
            <a:xfrm>
              <a:off x="3696" y="2024"/>
              <a:ext cx="4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kumimoji="0" lang="en-US" altLang="zh-CN" sz="2400" b="1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C</a:t>
              </a:r>
              <a:r>
                <a:rPr kumimoji="0" lang="en-US" altLang="zh-CN" sz="2400" b="1" baseline="-25000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n-1</a:t>
              </a:r>
            </a:p>
          </p:txBody>
        </p:sp>
        <p:sp>
          <p:nvSpPr>
            <p:cNvPr id="90157" name="Text Box 43"/>
            <p:cNvSpPr txBox="1">
              <a:spLocks noChangeArrowheads="1"/>
            </p:cNvSpPr>
            <p:nvPr/>
          </p:nvSpPr>
          <p:spPr bwMode="auto">
            <a:xfrm>
              <a:off x="0" y="2750"/>
              <a:ext cx="998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kumimoji="0" lang="en-US" altLang="zh-CN" sz="2400" b="1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boundary input</a:t>
              </a:r>
            </a:p>
          </p:txBody>
        </p:sp>
        <p:sp>
          <p:nvSpPr>
            <p:cNvPr id="90158" name="Line 44"/>
            <p:cNvSpPr>
              <a:spLocks noChangeShapeType="1"/>
            </p:cNvSpPr>
            <p:nvPr/>
          </p:nvSpPr>
          <p:spPr bwMode="auto">
            <a:xfrm flipV="1">
              <a:off x="431" y="2478"/>
              <a:ext cx="272" cy="272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accent5">
                    <a:lumMod val="10000"/>
                  </a:schemeClr>
                </a:solidFill>
              </a:endParaRPr>
            </a:p>
          </p:txBody>
        </p:sp>
        <p:sp>
          <p:nvSpPr>
            <p:cNvPr id="90159" name="Line 45"/>
            <p:cNvSpPr>
              <a:spLocks noChangeShapeType="1"/>
            </p:cNvSpPr>
            <p:nvPr/>
          </p:nvSpPr>
          <p:spPr bwMode="auto">
            <a:xfrm flipH="1" flipV="1">
              <a:off x="5193" y="2478"/>
              <a:ext cx="46" cy="362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accent5">
                    <a:lumMod val="10000"/>
                  </a:schemeClr>
                </a:solidFill>
              </a:endParaRPr>
            </a:p>
          </p:txBody>
        </p:sp>
        <p:sp>
          <p:nvSpPr>
            <p:cNvPr id="90160" name="Text Box 46"/>
            <p:cNvSpPr txBox="1">
              <a:spLocks noChangeArrowheads="1"/>
            </p:cNvSpPr>
            <p:nvPr/>
          </p:nvSpPr>
          <p:spPr bwMode="auto">
            <a:xfrm>
              <a:off x="1519" y="3385"/>
              <a:ext cx="998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kumimoji="0" lang="en-US" altLang="zh-CN" sz="2400" b="1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cascading input</a:t>
              </a:r>
            </a:p>
          </p:txBody>
        </p:sp>
        <p:sp>
          <p:nvSpPr>
            <p:cNvPr id="90161" name="Line 47"/>
            <p:cNvSpPr>
              <a:spLocks noChangeShapeType="1"/>
            </p:cNvSpPr>
            <p:nvPr/>
          </p:nvSpPr>
          <p:spPr bwMode="auto">
            <a:xfrm flipV="1">
              <a:off x="1927" y="2478"/>
              <a:ext cx="182" cy="907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accent5">
                    <a:lumMod val="10000"/>
                  </a:schemeClr>
                </a:solidFill>
              </a:endParaRPr>
            </a:p>
          </p:txBody>
        </p:sp>
        <p:sp>
          <p:nvSpPr>
            <p:cNvPr id="90162" name="Text Box 48"/>
            <p:cNvSpPr txBox="1">
              <a:spLocks noChangeArrowheads="1"/>
            </p:cNvSpPr>
            <p:nvPr/>
          </p:nvSpPr>
          <p:spPr bwMode="auto">
            <a:xfrm>
              <a:off x="3198" y="3430"/>
              <a:ext cx="998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kumimoji="0" lang="en-US" altLang="zh-CN" sz="2400" b="1">
                  <a:solidFill>
                    <a:schemeClr val="accent5">
                      <a:lumMod val="10000"/>
                    </a:schemeClr>
                  </a:solidFill>
                  <a:latin typeface="Garamond" pitchFamily="18" charset="0"/>
                  <a:ea typeface="宋体" pitchFamily="2" charset="-122"/>
                </a:rPr>
                <a:t>cascading output</a:t>
              </a:r>
            </a:p>
          </p:txBody>
        </p:sp>
        <p:sp>
          <p:nvSpPr>
            <p:cNvPr id="90163" name="Line 49"/>
            <p:cNvSpPr>
              <a:spLocks noChangeShapeType="1"/>
            </p:cNvSpPr>
            <p:nvPr/>
          </p:nvSpPr>
          <p:spPr bwMode="auto">
            <a:xfrm flipH="1" flipV="1">
              <a:off x="3243" y="2478"/>
              <a:ext cx="317" cy="952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accent5">
                    <a:lumMod val="1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068B7DD-FEC2-492F-9C3A-640D03A9D9A6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3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0A2E0D-6E06-47D6-98D1-C0B48C0DEFF2}" type="slidenum">
              <a:rPr lang="en-US" altLang="zh-CN"/>
              <a:pPr>
                <a:defRPr/>
              </a:pPr>
              <a:t>91</a:t>
            </a:fld>
            <a:endParaRPr lang="en-US" altLang="zh-CN"/>
          </a:p>
        </p:txBody>
      </p:sp>
      <p:sp>
        <p:nvSpPr>
          <p:cNvPr id="9114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5562"/>
          </a:xfrm>
        </p:spPr>
        <p:txBody>
          <a:bodyPr/>
          <a:lstStyle/>
          <a:p>
            <a:pPr eaLnBrk="1" hangingPunct="1"/>
            <a:endParaRPr lang="zh-CN" altLang="zh-CN" sz="3200" smtClean="0"/>
          </a:p>
        </p:txBody>
      </p:sp>
      <p:sp>
        <p:nvSpPr>
          <p:cNvPr id="911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6250" y="998538"/>
            <a:ext cx="8229600" cy="1260475"/>
          </a:xfrm>
        </p:spPr>
        <p:txBody>
          <a:bodyPr/>
          <a:lstStyle/>
          <a:p>
            <a:pPr eaLnBrk="1" hangingPunct="1"/>
            <a:r>
              <a:rPr lang="en-US" altLang="zh-CN" smtClean="0"/>
              <a:t>using flip-flops to store the cascading outputs at the end of each step</a:t>
            </a:r>
          </a:p>
        </p:txBody>
      </p:sp>
      <p:sp>
        <p:nvSpPr>
          <p:cNvPr id="91142" name="AutoShape 7"/>
          <p:cNvSpPr>
            <a:spLocks noChangeArrowheads="1"/>
          </p:cNvSpPr>
          <p:nvPr/>
        </p:nvSpPr>
        <p:spPr bwMode="auto">
          <a:xfrm>
            <a:off x="1603375" y="3959225"/>
            <a:ext cx="503238" cy="217488"/>
          </a:xfrm>
          <a:prstGeom prst="rightArrow">
            <a:avLst>
              <a:gd name="adj1" fmla="val 50000"/>
              <a:gd name="adj2" fmla="val 57847"/>
            </a:avLst>
          </a:prstGeom>
          <a:solidFill>
            <a:schemeClr val="folHlink">
              <a:alpha val="47058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43" name="Text Box 15"/>
          <p:cNvSpPr txBox="1">
            <a:spLocks noChangeArrowheads="1"/>
          </p:cNvSpPr>
          <p:nvPr/>
        </p:nvSpPr>
        <p:spPr bwMode="auto">
          <a:xfrm>
            <a:off x="1603375" y="3527425"/>
            <a:ext cx="576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en-US" altLang="zh-CN" sz="2400" b="1">
                <a:solidFill>
                  <a:srgbClr val="0000CC"/>
                </a:solidFill>
                <a:ea typeface="宋体" pitchFamily="2" charset="-122"/>
              </a:rPr>
              <a:t>C</a:t>
            </a:r>
            <a:r>
              <a:rPr kumimoji="0" lang="en-US" altLang="zh-CN" sz="2400" b="1" baseline="-25000">
                <a:solidFill>
                  <a:srgbClr val="0000CC"/>
                </a:solidFill>
                <a:ea typeface="宋体" pitchFamily="2" charset="-122"/>
              </a:rPr>
              <a:t>i</a:t>
            </a:r>
          </a:p>
        </p:txBody>
      </p:sp>
      <p:sp>
        <p:nvSpPr>
          <p:cNvPr id="91144" name="Rectangle 18"/>
          <p:cNvSpPr>
            <a:spLocks noChangeArrowheads="1"/>
          </p:cNvSpPr>
          <p:nvPr/>
        </p:nvSpPr>
        <p:spPr bwMode="auto">
          <a:xfrm>
            <a:off x="2106613" y="3527425"/>
            <a:ext cx="1657350" cy="1008063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45" name="AutoShape 19"/>
          <p:cNvSpPr>
            <a:spLocks noChangeArrowheads="1"/>
          </p:cNvSpPr>
          <p:nvPr/>
        </p:nvSpPr>
        <p:spPr bwMode="auto">
          <a:xfrm>
            <a:off x="2827338" y="2879725"/>
            <a:ext cx="215900" cy="647700"/>
          </a:xfrm>
          <a:prstGeom prst="downArrow">
            <a:avLst>
              <a:gd name="adj1" fmla="val 50000"/>
              <a:gd name="adj2" fmla="val 75000"/>
            </a:avLst>
          </a:prstGeom>
          <a:solidFill>
            <a:schemeClr val="accent1">
              <a:alpha val="47842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46" name="AutoShape 20"/>
          <p:cNvSpPr>
            <a:spLocks noChangeArrowheads="1"/>
          </p:cNvSpPr>
          <p:nvPr/>
        </p:nvSpPr>
        <p:spPr bwMode="auto">
          <a:xfrm>
            <a:off x="2754313" y="4537075"/>
            <a:ext cx="217487" cy="1079500"/>
          </a:xfrm>
          <a:prstGeom prst="downArrow">
            <a:avLst>
              <a:gd name="adj1" fmla="val 50000"/>
              <a:gd name="adj2" fmla="val 124088"/>
            </a:avLst>
          </a:prstGeom>
          <a:solidFill>
            <a:schemeClr val="accent1">
              <a:alpha val="47842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47" name="Text Box 21"/>
          <p:cNvSpPr txBox="1">
            <a:spLocks noChangeArrowheads="1"/>
          </p:cNvSpPr>
          <p:nvPr/>
        </p:nvSpPr>
        <p:spPr bwMode="auto">
          <a:xfrm>
            <a:off x="2106613" y="3816350"/>
            <a:ext cx="576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en-US" altLang="zh-CN" sz="2400" b="1">
                <a:latin typeface="Garamond" pitchFamily="18" charset="0"/>
                <a:ea typeface="宋体" pitchFamily="2" charset="-122"/>
              </a:rPr>
              <a:t>CI</a:t>
            </a:r>
          </a:p>
        </p:txBody>
      </p:sp>
      <p:sp>
        <p:nvSpPr>
          <p:cNvPr id="91148" name="Text Box 22"/>
          <p:cNvSpPr txBox="1">
            <a:spLocks noChangeArrowheads="1"/>
          </p:cNvSpPr>
          <p:nvPr/>
        </p:nvSpPr>
        <p:spPr bwMode="auto">
          <a:xfrm>
            <a:off x="3187700" y="3816350"/>
            <a:ext cx="649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en-US" altLang="zh-CN" sz="2400" b="1">
                <a:latin typeface="Garamond" pitchFamily="18" charset="0"/>
                <a:ea typeface="宋体" pitchFamily="2" charset="-122"/>
              </a:rPr>
              <a:t>CO</a:t>
            </a:r>
          </a:p>
        </p:txBody>
      </p:sp>
      <p:sp>
        <p:nvSpPr>
          <p:cNvPr id="91149" name="Text Box 23"/>
          <p:cNvSpPr txBox="1">
            <a:spLocks noChangeArrowheads="1"/>
          </p:cNvSpPr>
          <p:nvPr/>
        </p:nvSpPr>
        <p:spPr bwMode="auto">
          <a:xfrm>
            <a:off x="2682875" y="3455988"/>
            <a:ext cx="576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en-US" altLang="zh-CN" sz="2400" b="1">
                <a:latin typeface="Garamond" pitchFamily="18" charset="0"/>
                <a:ea typeface="宋体" pitchFamily="2" charset="-122"/>
              </a:rPr>
              <a:t>PI</a:t>
            </a:r>
          </a:p>
        </p:txBody>
      </p:sp>
      <p:sp>
        <p:nvSpPr>
          <p:cNvPr id="91150" name="Text Box 24"/>
          <p:cNvSpPr txBox="1">
            <a:spLocks noChangeArrowheads="1"/>
          </p:cNvSpPr>
          <p:nvPr/>
        </p:nvSpPr>
        <p:spPr bwMode="auto">
          <a:xfrm>
            <a:off x="2540000" y="4103688"/>
            <a:ext cx="649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en-US" altLang="zh-CN" sz="2400" b="1">
                <a:latin typeface="Garamond" pitchFamily="18" charset="0"/>
                <a:ea typeface="宋体" pitchFamily="2" charset="-122"/>
              </a:rPr>
              <a:t>PO</a:t>
            </a:r>
          </a:p>
        </p:txBody>
      </p:sp>
      <p:sp>
        <p:nvSpPr>
          <p:cNvPr id="91151" name="Text Box 25"/>
          <p:cNvSpPr txBox="1">
            <a:spLocks noChangeArrowheads="1"/>
          </p:cNvSpPr>
          <p:nvPr/>
        </p:nvSpPr>
        <p:spPr bwMode="auto">
          <a:xfrm>
            <a:off x="2682875" y="2376488"/>
            <a:ext cx="649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en-US" altLang="zh-CN" sz="2400" b="1">
                <a:solidFill>
                  <a:srgbClr val="0000CC"/>
                </a:solidFill>
                <a:ea typeface="宋体" pitchFamily="2" charset="-122"/>
              </a:rPr>
              <a:t>PI</a:t>
            </a:r>
            <a:r>
              <a:rPr kumimoji="0" lang="en-US" altLang="zh-CN" sz="2400" b="1" baseline="-25000">
                <a:solidFill>
                  <a:srgbClr val="0000CC"/>
                </a:solidFill>
                <a:ea typeface="宋体" pitchFamily="2" charset="-122"/>
              </a:rPr>
              <a:t>i </a:t>
            </a:r>
          </a:p>
        </p:txBody>
      </p:sp>
      <p:sp>
        <p:nvSpPr>
          <p:cNvPr id="91152" name="Text Box 26"/>
          <p:cNvSpPr txBox="1">
            <a:spLocks noChangeArrowheads="1"/>
          </p:cNvSpPr>
          <p:nvPr/>
        </p:nvSpPr>
        <p:spPr bwMode="auto">
          <a:xfrm>
            <a:off x="2466975" y="5616575"/>
            <a:ext cx="792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en-US" altLang="zh-CN" sz="2400" b="1">
                <a:solidFill>
                  <a:srgbClr val="0000CC"/>
                </a:solidFill>
                <a:ea typeface="宋体" pitchFamily="2" charset="-122"/>
              </a:rPr>
              <a:t>PO</a:t>
            </a:r>
            <a:r>
              <a:rPr kumimoji="0" lang="en-US" altLang="zh-CN" sz="2400" b="1" baseline="-25000">
                <a:solidFill>
                  <a:srgbClr val="0000CC"/>
                </a:solidFill>
                <a:ea typeface="宋体" pitchFamily="2" charset="-122"/>
              </a:rPr>
              <a:t>i</a:t>
            </a:r>
          </a:p>
        </p:txBody>
      </p:sp>
      <p:sp>
        <p:nvSpPr>
          <p:cNvPr id="91153" name="Rectangle 27"/>
          <p:cNvSpPr>
            <a:spLocks noChangeArrowheads="1"/>
          </p:cNvSpPr>
          <p:nvPr/>
        </p:nvSpPr>
        <p:spPr bwMode="auto">
          <a:xfrm>
            <a:off x="5202238" y="3384550"/>
            <a:ext cx="1657350" cy="1441450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54" name="Text Box 31"/>
          <p:cNvSpPr txBox="1">
            <a:spLocks noChangeArrowheads="1"/>
          </p:cNvSpPr>
          <p:nvPr/>
        </p:nvSpPr>
        <p:spPr bwMode="auto">
          <a:xfrm>
            <a:off x="5337175" y="3960813"/>
            <a:ext cx="1377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en-US" altLang="zh-CN" sz="2400" b="1">
                <a:ea typeface="宋体" pitchFamily="2" charset="-122"/>
              </a:rPr>
              <a:t>register</a:t>
            </a:r>
          </a:p>
        </p:txBody>
      </p:sp>
      <p:sp>
        <p:nvSpPr>
          <p:cNvPr id="91155" name="AutoShape 39"/>
          <p:cNvSpPr>
            <a:spLocks noChangeArrowheads="1"/>
          </p:cNvSpPr>
          <p:nvPr/>
        </p:nvSpPr>
        <p:spPr bwMode="auto">
          <a:xfrm>
            <a:off x="3763963" y="3959225"/>
            <a:ext cx="1366837" cy="217488"/>
          </a:xfrm>
          <a:prstGeom prst="rightArrow">
            <a:avLst>
              <a:gd name="adj1" fmla="val 50000"/>
              <a:gd name="adj2" fmla="val 157116"/>
            </a:avLst>
          </a:prstGeom>
          <a:solidFill>
            <a:schemeClr val="accent1">
              <a:alpha val="47058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56" name="Text Box 40"/>
          <p:cNvSpPr txBox="1">
            <a:spLocks noChangeArrowheads="1"/>
          </p:cNvSpPr>
          <p:nvPr/>
        </p:nvSpPr>
        <p:spPr bwMode="auto">
          <a:xfrm>
            <a:off x="3744913" y="3509963"/>
            <a:ext cx="935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en-US" altLang="zh-CN" sz="2400" b="1">
                <a:solidFill>
                  <a:srgbClr val="0000CC"/>
                </a:solidFill>
                <a:ea typeface="宋体" pitchFamily="2" charset="-122"/>
              </a:rPr>
              <a:t>C</a:t>
            </a:r>
            <a:r>
              <a:rPr kumimoji="0" lang="en-US" altLang="zh-CN" sz="2400" b="1" baseline="-25000">
                <a:solidFill>
                  <a:srgbClr val="0000CC"/>
                </a:solidFill>
                <a:ea typeface="宋体" pitchFamily="2" charset="-122"/>
              </a:rPr>
              <a:t>i+1</a:t>
            </a:r>
          </a:p>
        </p:txBody>
      </p:sp>
      <p:grpSp>
        <p:nvGrpSpPr>
          <p:cNvPr id="91157" name="Group 54"/>
          <p:cNvGrpSpPr>
            <a:grpSpLocks/>
          </p:cNvGrpSpPr>
          <p:nvPr/>
        </p:nvGrpSpPr>
        <p:grpSpPr bwMode="auto">
          <a:xfrm>
            <a:off x="5202238" y="3527425"/>
            <a:ext cx="215900" cy="288925"/>
            <a:chOff x="3288" y="1706"/>
            <a:chExt cx="136" cy="182"/>
          </a:xfrm>
        </p:grpSpPr>
        <p:sp>
          <p:nvSpPr>
            <p:cNvPr id="91165" name="Line 52"/>
            <p:cNvSpPr>
              <a:spLocks noChangeShapeType="1"/>
            </p:cNvSpPr>
            <p:nvPr/>
          </p:nvSpPr>
          <p:spPr bwMode="auto">
            <a:xfrm>
              <a:off x="3288" y="1706"/>
              <a:ext cx="136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66" name="Line 53"/>
            <p:cNvSpPr>
              <a:spLocks noChangeShapeType="1"/>
            </p:cNvSpPr>
            <p:nvPr/>
          </p:nvSpPr>
          <p:spPr bwMode="auto">
            <a:xfrm flipH="1">
              <a:off x="3288" y="1797"/>
              <a:ext cx="136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1158" name="Line 55"/>
          <p:cNvSpPr>
            <a:spLocks noChangeShapeType="1"/>
          </p:cNvSpPr>
          <p:nvPr/>
        </p:nvSpPr>
        <p:spPr bwMode="auto">
          <a:xfrm flipH="1">
            <a:off x="4625975" y="3671888"/>
            <a:ext cx="5762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1159" name="Line 56"/>
          <p:cNvSpPr>
            <a:spLocks noChangeShapeType="1"/>
          </p:cNvSpPr>
          <p:nvPr/>
        </p:nvSpPr>
        <p:spPr bwMode="auto">
          <a:xfrm flipV="1">
            <a:off x="4625975" y="2879725"/>
            <a:ext cx="0" cy="7921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1160" name="Text Box 57"/>
          <p:cNvSpPr txBox="1">
            <a:spLocks noChangeArrowheads="1"/>
          </p:cNvSpPr>
          <p:nvPr/>
        </p:nvSpPr>
        <p:spPr bwMode="auto">
          <a:xfrm>
            <a:off x="4338638" y="2447925"/>
            <a:ext cx="86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en-US" altLang="zh-CN" sz="2400" b="1">
                <a:solidFill>
                  <a:srgbClr val="0000CC"/>
                </a:solidFill>
                <a:ea typeface="宋体" pitchFamily="2" charset="-122"/>
              </a:rPr>
              <a:t>CLK</a:t>
            </a:r>
          </a:p>
        </p:txBody>
      </p:sp>
      <p:sp>
        <p:nvSpPr>
          <p:cNvPr id="91161" name="Line 63"/>
          <p:cNvSpPr>
            <a:spLocks noChangeShapeType="1"/>
          </p:cNvSpPr>
          <p:nvPr/>
        </p:nvSpPr>
        <p:spPr bwMode="auto">
          <a:xfrm>
            <a:off x="6859588" y="4103688"/>
            <a:ext cx="5746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1162" name="Line 64"/>
          <p:cNvSpPr>
            <a:spLocks noChangeShapeType="1"/>
          </p:cNvSpPr>
          <p:nvPr/>
        </p:nvSpPr>
        <p:spPr bwMode="auto">
          <a:xfrm>
            <a:off x="7434263" y="4103688"/>
            <a:ext cx="0" cy="1152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1163" name="Line 65"/>
          <p:cNvSpPr>
            <a:spLocks noChangeShapeType="1"/>
          </p:cNvSpPr>
          <p:nvPr/>
        </p:nvSpPr>
        <p:spPr bwMode="auto">
          <a:xfrm>
            <a:off x="1601788" y="5256213"/>
            <a:ext cx="58324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1164" name="Line 66"/>
          <p:cNvSpPr>
            <a:spLocks noChangeShapeType="1"/>
          </p:cNvSpPr>
          <p:nvPr/>
        </p:nvSpPr>
        <p:spPr bwMode="auto">
          <a:xfrm>
            <a:off x="1601788" y="4032250"/>
            <a:ext cx="0" cy="12239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CD05F78-716A-4E62-9668-7826A02A14FC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3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2AB929-1AE7-43F0-9905-FF786DE33151}" type="slidenum">
              <a:rPr lang="en-US" altLang="zh-CN"/>
              <a:pPr>
                <a:defRPr/>
              </a:pPr>
              <a:t>92</a:t>
            </a:fld>
            <a:endParaRPr lang="en-US" altLang="zh-CN"/>
          </a:p>
        </p:txBody>
      </p:sp>
      <p:sp>
        <p:nvSpPr>
          <p:cNvPr id="921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Serial comparator circuit</a:t>
            </a:r>
          </a:p>
        </p:txBody>
      </p:sp>
      <p:grpSp>
        <p:nvGrpSpPr>
          <p:cNvPr id="92165" name="Group 69"/>
          <p:cNvGrpSpPr>
            <a:grpSpLocks/>
          </p:cNvGrpSpPr>
          <p:nvPr/>
        </p:nvGrpSpPr>
        <p:grpSpPr bwMode="auto">
          <a:xfrm>
            <a:off x="927100" y="1584325"/>
            <a:ext cx="6750050" cy="2070100"/>
            <a:chOff x="584" y="1423"/>
            <a:chExt cx="4252" cy="1304"/>
          </a:xfrm>
        </p:grpSpPr>
        <p:sp>
          <p:nvSpPr>
            <p:cNvPr id="92166" name="Rectangle 67"/>
            <p:cNvSpPr>
              <a:spLocks noChangeArrowheads="1"/>
            </p:cNvSpPr>
            <p:nvPr/>
          </p:nvSpPr>
          <p:spPr bwMode="auto">
            <a:xfrm>
              <a:off x="1661" y="1678"/>
              <a:ext cx="1247" cy="595"/>
            </a:xfrm>
            <a:prstGeom prst="rect">
              <a:avLst/>
            </a:prstGeom>
            <a:solidFill>
              <a:srgbClr val="CEE7FE"/>
            </a:solidFill>
            <a:ln w="22225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2167" name="Group 60"/>
            <p:cNvGrpSpPr>
              <a:grpSpLocks/>
            </p:cNvGrpSpPr>
            <p:nvPr/>
          </p:nvGrpSpPr>
          <p:grpSpPr bwMode="auto">
            <a:xfrm>
              <a:off x="3362" y="1848"/>
              <a:ext cx="879" cy="726"/>
              <a:chOff x="3362" y="1848"/>
              <a:chExt cx="879" cy="726"/>
            </a:xfrm>
          </p:grpSpPr>
          <p:sp>
            <p:nvSpPr>
              <p:cNvPr id="92189" name="Rectangle 8"/>
              <p:cNvSpPr>
                <a:spLocks noChangeArrowheads="1"/>
              </p:cNvSpPr>
              <p:nvPr/>
            </p:nvSpPr>
            <p:spPr bwMode="auto">
              <a:xfrm>
                <a:off x="3362" y="1848"/>
                <a:ext cx="595" cy="726"/>
              </a:xfrm>
              <a:prstGeom prst="rect">
                <a:avLst/>
              </a:prstGeom>
              <a:solidFill>
                <a:srgbClr val="CEE7FE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190" name="Text Box 9"/>
              <p:cNvSpPr txBox="1">
                <a:spLocks noChangeArrowheads="1"/>
              </p:cNvSpPr>
              <p:nvPr/>
            </p:nvSpPr>
            <p:spPr bwMode="auto">
              <a:xfrm>
                <a:off x="3362" y="1939"/>
                <a:ext cx="3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0" lang="en-US" altLang="zh-CN" b="1">
                    <a:ea typeface="宋体" pitchFamily="2" charset="-122"/>
                  </a:rPr>
                  <a:t>D1</a:t>
                </a:r>
              </a:p>
            </p:txBody>
          </p:sp>
          <p:sp>
            <p:nvSpPr>
              <p:cNvPr id="92191" name="Text Box 10"/>
              <p:cNvSpPr txBox="1">
                <a:spLocks noChangeArrowheads="1"/>
              </p:cNvSpPr>
              <p:nvPr/>
            </p:nvSpPr>
            <p:spPr bwMode="auto">
              <a:xfrm>
                <a:off x="3690" y="1939"/>
                <a:ext cx="21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0" lang="en-US" altLang="zh-CN" b="1">
                    <a:ea typeface="宋体" pitchFamily="2" charset="-122"/>
                  </a:rPr>
                  <a:t>Q</a:t>
                </a:r>
              </a:p>
            </p:txBody>
          </p:sp>
          <p:grpSp>
            <p:nvGrpSpPr>
              <p:cNvPr id="92192" name="Group 11"/>
              <p:cNvGrpSpPr>
                <a:grpSpLocks/>
              </p:cNvGrpSpPr>
              <p:nvPr/>
            </p:nvGrpSpPr>
            <p:grpSpPr bwMode="auto">
              <a:xfrm>
                <a:off x="3362" y="2347"/>
                <a:ext cx="82" cy="90"/>
                <a:chOff x="385" y="2296"/>
                <a:chExt cx="91" cy="90"/>
              </a:xfrm>
            </p:grpSpPr>
            <p:sp>
              <p:nvSpPr>
                <p:cNvPr id="92194" name="Line 12"/>
                <p:cNvSpPr>
                  <a:spLocks noChangeShapeType="1"/>
                </p:cNvSpPr>
                <p:nvPr/>
              </p:nvSpPr>
              <p:spPr bwMode="auto">
                <a:xfrm>
                  <a:off x="385" y="2296"/>
                  <a:ext cx="91" cy="4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195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385" y="2341"/>
                  <a:ext cx="91" cy="4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2193" name="Line 21"/>
              <p:cNvSpPr>
                <a:spLocks noChangeShapeType="1"/>
              </p:cNvSpPr>
              <p:nvPr/>
            </p:nvSpPr>
            <p:spPr bwMode="auto">
              <a:xfrm>
                <a:off x="3968" y="2030"/>
                <a:ext cx="27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2168" name="Line 31"/>
            <p:cNvSpPr>
              <a:spLocks noChangeShapeType="1"/>
            </p:cNvSpPr>
            <p:nvPr/>
          </p:nvSpPr>
          <p:spPr bwMode="auto">
            <a:xfrm>
              <a:off x="2823" y="2018"/>
              <a:ext cx="53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2169" name="Group 37"/>
            <p:cNvGrpSpPr>
              <a:grpSpLocks/>
            </p:cNvGrpSpPr>
            <p:nvPr/>
          </p:nvGrpSpPr>
          <p:grpSpPr bwMode="auto">
            <a:xfrm rot="10800000">
              <a:off x="1634" y="1828"/>
              <a:ext cx="510" cy="304"/>
              <a:chOff x="2908" y="1799"/>
              <a:chExt cx="510" cy="304"/>
            </a:xfrm>
          </p:grpSpPr>
          <p:sp>
            <p:nvSpPr>
              <p:cNvPr id="92187" name="AutoShape 38"/>
              <p:cNvSpPr>
                <a:spLocks noChangeArrowheads="1"/>
              </p:cNvSpPr>
              <p:nvPr/>
            </p:nvSpPr>
            <p:spPr bwMode="auto">
              <a:xfrm>
                <a:off x="2908" y="1820"/>
                <a:ext cx="284" cy="283"/>
              </a:xfrm>
              <a:prstGeom prst="moon">
                <a:avLst>
                  <a:gd name="adj" fmla="val 84861"/>
                </a:avLst>
              </a:prstGeom>
              <a:noFill/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wrap="none" anchor="ctr"/>
              <a:lstStyle/>
              <a:p>
                <a:endParaRPr lang="zh-CN" altLang="en-US"/>
              </a:p>
            </p:txBody>
          </p:sp>
          <p:sp>
            <p:nvSpPr>
              <p:cNvPr id="92188" name="Arc 39"/>
              <p:cNvSpPr>
                <a:spLocks/>
              </p:cNvSpPr>
              <p:nvPr/>
            </p:nvSpPr>
            <p:spPr bwMode="auto">
              <a:xfrm rot="20046968" flipH="1">
                <a:off x="3163" y="1799"/>
                <a:ext cx="255" cy="259"/>
              </a:xfrm>
              <a:custGeom>
                <a:avLst/>
                <a:gdLst>
                  <a:gd name="T0" fmla="*/ 1 w 21600"/>
                  <a:gd name="T1" fmla="*/ 0 h 23079"/>
                  <a:gd name="T2" fmla="*/ 3 w 21600"/>
                  <a:gd name="T3" fmla="*/ 3 h 23079"/>
                  <a:gd name="T4" fmla="*/ 0 w 21600"/>
                  <a:gd name="T5" fmla="*/ 2 h 2307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3079"/>
                  <a:gd name="T11" fmla="*/ 21600 w 21600"/>
                  <a:gd name="T12" fmla="*/ 23079 h 2307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3079" fill="none" extrusionOk="0">
                    <a:moveTo>
                      <a:pt x="10635" y="0"/>
                    </a:moveTo>
                    <a:cubicBezTo>
                      <a:pt x="17411" y="3833"/>
                      <a:pt x="21600" y="11015"/>
                      <a:pt x="21600" y="18800"/>
                    </a:cubicBezTo>
                    <a:cubicBezTo>
                      <a:pt x="21600" y="20237"/>
                      <a:pt x="21456" y="21670"/>
                      <a:pt x="21171" y="23078"/>
                    </a:cubicBezTo>
                  </a:path>
                  <a:path w="21600" h="23079" stroke="0" extrusionOk="0">
                    <a:moveTo>
                      <a:pt x="10635" y="0"/>
                    </a:moveTo>
                    <a:cubicBezTo>
                      <a:pt x="17411" y="3833"/>
                      <a:pt x="21600" y="11015"/>
                      <a:pt x="21600" y="18800"/>
                    </a:cubicBezTo>
                    <a:cubicBezTo>
                      <a:pt x="21600" y="20237"/>
                      <a:pt x="21456" y="21670"/>
                      <a:pt x="21171" y="23078"/>
                    </a:cubicBezTo>
                    <a:lnTo>
                      <a:pt x="0" y="18800"/>
                    </a:lnTo>
                    <a:lnTo>
                      <a:pt x="10635" y="0"/>
                    </a:lnTo>
                    <a:close/>
                  </a:path>
                </a:pathLst>
              </a:cu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2170" name="Text Box 48"/>
            <p:cNvSpPr txBox="1">
              <a:spLocks noChangeArrowheads="1"/>
            </p:cNvSpPr>
            <p:nvPr/>
          </p:nvSpPr>
          <p:spPr bwMode="auto">
            <a:xfrm>
              <a:off x="584" y="2273"/>
              <a:ext cx="73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CLOCK</a:t>
              </a:r>
            </a:p>
          </p:txBody>
        </p:sp>
        <p:sp>
          <p:nvSpPr>
            <p:cNvPr id="92171" name="Text Box 49"/>
            <p:cNvSpPr txBox="1">
              <a:spLocks noChangeArrowheads="1"/>
            </p:cNvSpPr>
            <p:nvPr/>
          </p:nvSpPr>
          <p:spPr bwMode="auto">
            <a:xfrm>
              <a:off x="2370" y="1423"/>
              <a:ext cx="51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CMP</a:t>
              </a:r>
            </a:p>
          </p:txBody>
        </p:sp>
        <p:sp>
          <p:nvSpPr>
            <p:cNvPr id="92172" name="Text Box 50"/>
            <p:cNvSpPr txBox="1">
              <a:spLocks noChangeArrowheads="1"/>
            </p:cNvSpPr>
            <p:nvPr/>
          </p:nvSpPr>
          <p:spPr bwMode="auto">
            <a:xfrm>
              <a:off x="1151" y="1933"/>
              <a:ext cx="28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0000FF"/>
                  </a:solidFill>
                  <a:ea typeface="宋体" pitchFamily="2" charset="-122"/>
                </a:rPr>
                <a:t>X</a:t>
              </a:r>
            </a:p>
          </p:txBody>
        </p:sp>
        <p:sp>
          <p:nvSpPr>
            <p:cNvPr id="92173" name="Text Box 51"/>
            <p:cNvSpPr txBox="1">
              <a:spLocks noChangeArrowheads="1"/>
            </p:cNvSpPr>
            <p:nvPr/>
          </p:nvSpPr>
          <p:spPr bwMode="auto">
            <a:xfrm>
              <a:off x="4383" y="1877"/>
              <a:ext cx="45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D53705"/>
                  </a:solidFill>
                  <a:ea typeface="宋体" pitchFamily="2" charset="-122"/>
                </a:rPr>
                <a:t>EQI</a:t>
              </a:r>
            </a:p>
          </p:txBody>
        </p:sp>
        <p:sp>
          <p:nvSpPr>
            <p:cNvPr id="92174" name="Oval 54"/>
            <p:cNvSpPr>
              <a:spLocks noChangeArrowheads="1"/>
            </p:cNvSpPr>
            <p:nvPr/>
          </p:nvSpPr>
          <p:spPr bwMode="auto">
            <a:xfrm>
              <a:off x="2144" y="1914"/>
              <a:ext cx="84" cy="84"/>
            </a:xfrm>
            <a:prstGeom prst="ellips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75" name="AutoShape 55"/>
            <p:cNvSpPr>
              <a:spLocks noChangeArrowheads="1"/>
            </p:cNvSpPr>
            <p:nvPr/>
          </p:nvSpPr>
          <p:spPr bwMode="auto">
            <a:xfrm>
              <a:off x="2511" y="1905"/>
              <a:ext cx="312" cy="255"/>
            </a:xfrm>
            <a:prstGeom prst="flowChartDelay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endParaRPr kumimoji="0" lang="zh-CN" altLang="zh-CN" sz="2000" b="1">
                <a:solidFill>
                  <a:schemeClr val="tx2"/>
                </a:solidFill>
                <a:ea typeface="宋体" pitchFamily="2" charset="-122"/>
              </a:endParaRPr>
            </a:p>
          </p:txBody>
        </p:sp>
        <p:sp>
          <p:nvSpPr>
            <p:cNvPr id="92176" name="Line 56"/>
            <p:cNvSpPr>
              <a:spLocks noChangeShapeType="1"/>
            </p:cNvSpPr>
            <p:nvPr/>
          </p:nvSpPr>
          <p:spPr bwMode="auto">
            <a:xfrm flipH="1">
              <a:off x="2228" y="1962"/>
              <a:ext cx="28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2177" name="Line 57"/>
            <p:cNvSpPr>
              <a:spLocks noChangeShapeType="1"/>
            </p:cNvSpPr>
            <p:nvPr/>
          </p:nvSpPr>
          <p:spPr bwMode="auto">
            <a:xfrm flipH="1">
              <a:off x="1406" y="1905"/>
              <a:ext cx="48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2178" name="Line 58"/>
            <p:cNvSpPr>
              <a:spLocks noChangeShapeType="1"/>
            </p:cNvSpPr>
            <p:nvPr/>
          </p:nvSpPr>
          <p:spPr bwMode="auto">
            <a:xfrm flipH="1">
              <a:off x="1406" y="2047"/>
              <a:ext cx="48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2179" name="Line 59"/>
            <p:cNvSpPr>
              <a:spLocks noChangeShapeType="1"/>
            </p:cNvSpPr>
            <p:nvPr/>
          </p:nvSpPr>
          <p:spPr bwMode="auto">
            <a:xfrm flipH="1">
              <a:off x="1406" y="2387"/>
              <a:ext cx="192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2180" name="Line 61"/>
            <p:cNvSpPr>
              <a:spLocks noChangeShapeType="1"/>
            </p:cNvSpPr>
            <p:nvPr/>
          </p:nvSpPr>
          <p:spPr bwMode="auto">
            <a:xfrm>
              <a:off x="4099" y="2018"/>
              <a:ext cx="0" cy="70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2181" name="Line 62"/>
            <p:cNvSpPr>
              <a:spLocks noChangeShapeType="1"/>
            </p:cNvSpPr>
            <p:nvPr/>
          </p:nvSpPr>
          <p:spPr bwMode="auto">
            <a:xfrm flipH="1">
              <a:off x="2313" y="2727"/>
              <a:ext cx="178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2182" name="Line 63"/>
            <p:cNvSpPr>
              <a:spLocks noChangeShapeType="1"/>
            </p:cNvSpPr>
            <p:nvPr/>
          </p:nvSpPr>
          <p:spPr bwMode="auto">
            <a:xfrm flipV="1">
              <a:off x="2313" y="2103"/>
              <a:ext cx="0" cy="62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2183" name="Line 64"/>
            <p:cNvSpPr>
              <a:spLocks noChangeShapeType="1"/>
            </p:cNvSpPr>
            <p:nvPr/>
          </p:nvSpPr>
          <p:spPr bwMode="auto">
            <a:xfrm flipH="1">
              <a:off x="2313" y="2103"/>
              <a:ext cx="19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2184" name="Oval 65"/>
            <p:cNvSpPr>
              <a:spLocks noChangeArrowheads="1"/>
            </p:cNvSpPr>
            <p:nvPr/>
          </p:nvSpPr>
          <p:spPr bwMode="auto">
            <a:xfrm>
              <a:off x="4070" y="2009"/>
              <a:ext cx="57" cy="56"/>
            </a:xfrm>
            <a:prstGeom prst="ellipse">
              <a:avLst/>
            </a:prstGeom>
            <a:solidFill>
              <a:srgbClr val="3E04E2"/>
            </a:solidFill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85" name="Text Box 66"/>
            <p:cNvSpPr txBox="1">
              <a:spLocks noChangeArrowheads="1"/>
            </p:cNvSpPr>
            <p:nvPr/>
          </p:nvSpPr>
          <p:spPr bwMode="auto">
            <a:xfrm>
              <a:off x="1151" y="1763"/>
              <a:ext cx="28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0000FF"/>
                  </a:solidFill>
                  <a:ea typeface="宋体" pitchFamily="2" charset="-122"/>
                </a:rPr>
                <a:t>Y</a:t>
              </a:r>
            </a:p>
          </p:txBody>
        </p:sp>
        <p:sp>
          <p:nvSpPr>
            <p:cNvPr id="92186" name="Text Box 68"/>
            <p:cNvSpPr txBox="1">
              <a:spLocks noChangeArrowheads="1"/>
            </p:cNvSpPr>
            <p:nvPr/>
          </p:nvSpPr>
          <p:spPr bwMode="auto">
            <a:xfrm>
              <a:off x="2908" y="1763"/>
              <a:ext cx="51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>
                  <a:solidFill>
                    <a:srgbClr val="D53705"/>
                  </a:solidFill>
                  <a:ea typeface="宋体" pitchFamily="2" charset="-122"/>
                </a:rPr>
                <a:t>EQO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622F6E1-7300-458E-A56F-88501F4E94B1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3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A9A83D-8D1A-4E00-9FD5-F87EE99D968D}" type="slidenum">
              <a:rPr lang="en-US" altLang="zh-CN"/>
              <a:pPr>
                <a:defRPr/>
              </a:pPr>
              <a:t>93</a:t>
            </a:fld>
            <a:endParaRPr lang="en-US" altLang="zh-CN"/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Serial adder</a:t>
            </a:r>
          </a:p>
        </p:txBody>
      </p:sp>
      <p:sp>
        <p:nvSpPr>
          <p:cNvPr id="93189" name="Rectangle 4"/>
          <p:cNvSpPr>
            <a:spLocks noChangeArrowheads="1"/>
          </p:cNvSpPr>
          <p:nvPr/>
        </p:nvSpPr>
        <p:spPr bwMode="auto">
          <a:xfrm>
            <a:off x="2159000" y="1557338"/>
            <a:ext cx="1549400" cy="1728787"/>
          </a:xfrm>
          <a:prstGeom prst="rect">
            <a:avLst/>
          </a:prstGeom>
          <a:solidFill>
            <a:srgbClr val="CEE7FE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>
                <a:solidFill>
                  <a:schemeClr val="accent2"/>
                </a:solidFill>
              </a:rPr>
              <a:t>1-bit</a:t>
            </a:r>
          </a:p>
          <a:p>
            <a:pPr algn="ctr"/>
            <a:r>
              <a:rPr lang="en-US" altLang="zh-CN">
                <a:solidFill>
                  <a:schemeClr val="accent2"/>
                </a:solidFill>
              </a:rPr>
              <a:t>Full </a:t>
            </a:r>
          </a:p>
          <a:p>
            <a:pPr algn="ctr"/>
            <a:r>
              <a:rPr lang="en-US" altLang="zh-CN">
                <a:solidFill>
                  <a:schemeClr val="accent2"/>
                </a:solidFill>
              </a:rPr>
              <a:t>adder</a:t>
            </a:r>
          </a:p>
        </p:txBody>
      </p:sp>
      <p:sp>
        <p:nvSpPr>
          <p:cNvPr id="93190" name="Line 5"/>
          <p:cNvSpPr>
            <a:spLocks noChangeShapeType="1"/>
          </p:cNvSpPr>
          <p:nvPr/>
        </p:nvSpPr>
        <p:spPr bwMode="auto">
          <a:xfrm>
            <a:off x="1692275" y="1916113"/>
            <a:ext cx="468313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3191" name="Line 6"/>
          <p:cNvSpPr>
            <a:spLocks noChangeShapeType="1"/>
          </p:cNvSpPr>
          <p:nvPr/>
        </p:nvSpPr>
        <p:spPr bwMode="auto">
          <a:xfrm>
            <a:off x="1692275" y="2312988"/>
            <a:ext cx="468313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3192" name="Line 7"/>
          <p:cNvSpPr>
            <a:spLocks noChangeShapeType="1"/>
          </p:cNvSpPr>
          <p:nvPr/>
        </p:nvSpPr>
        <p:spPr bwMode="auto">
          <a:xfrm>
            <a:off x="3708400" y="1989138"/>
            <a:ext cx="468313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3193" name="Line 8"/>
          <p:cNvSpPr>
            <a:spLocks noChangeShapeType="1"/>
          </p:cNvSpPr>
          <p:nvPr/>
        </p:nvSpPr>
        <p:spPr bwMode="auto">
          <a:xfrm>
            <a:off x="3708400" y="2673350"/>
            <a:ext cx="935038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3194" name="Line 9"/>
          <p:cNvSpPr>
            <a:spLocks noChangeShapeType="1"/>
          </p:cNvSpPr>
          <p:nvPr/>
        </p:nvSpPr>
        <p:spPr bwMode="auto">
          <a:xfrm>
            <a:off x="1692275" y="2744788"/>
            <a:ext cx="468313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3195" name="Rectangle 10"/>
          <p:cNvSpPr>
            <a:spLocks noChangeArrowheads="1"/>
          </p:cNvSpPr>
          <p:nvPr/>
        </p:nvSpPr>
        <p:spPr bwMode="auto">
          <a:xfrm>
            <a:off x="4643438" y="2420938"/>
            <a:ext cx="1081087" cy="1152525"/>
          </a:xfrm>
          <a:prstGeom prst="rect">
            <a:avLst/>
          </a:prstGeom>
          <a:solidFill>
            <a:srgbClr val="CEE7FE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196" name="Line 12"/>
          <p:cNvSpPr>
            <a:spLocks noChangeShapeType="1"/>
          </p:cNvSpPr>
          <p:nvPr/>
        </p:nvSpPr>
        <p:spPr bwMode="auto">
          <a:xfrm>
            <a:off x="4175125" y="3321050"/>
            <a:ext cx="468313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3197" name="Line 13"/>
          <p:cNvSpPr>
            <a:spLocks noChangeShapeType="1"/>
          </p:cNvSpPr>
          <p:nvPr/>
        </p:nvSpPr>
        <p:spPr bwMode="auto">
          <a:xfrm>
            <a:off x="5724525" y="2673350"/>
            <a:ext cx="6477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3198" name="Line 14"/>
          <p:cNvSpPr>
            <a:spLocks noChangeShapeType="1"/>
          </p:cNvSpPr>
          <p:nvPr/>
        </p:nvSpPr>
        <p:spPr bwMode="auto">
          <a:xfrm>
            <a:off x="5724525" y="3321050"/>
            <a:ext cx="468313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3199" name="Oval 15"/>
          <p:cNvSpPr>
            <a:spLocks noChangeArrowheads="1"/>
          </p:cNvSpPr>
          <p:nvPr/>
        </p:nvSpPr>
        <p:spPr bwMode="auto">
          <a:xfrm>
            <a:off x="5724525" y="3249613"/>
            <a:ext cx="107950" cy="10795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200" name="Text Box 16"/>
          <p:cNvSpPr txBox="1">
            <a:spLocks noChangeArrowheads="1"/>
          </p:cNvSpPr>
          <p:nvPr/>
        </p:nvSpPr>
        <p:spPr bwMode="auto">
          <a:xfrm>
            <a:off x="4643438" y="2492375"/>
            <a:ext cx="3603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/>
              <a:t>D</a:t>
            </a:r>
          </a:p>
        </p:txBody>
      </p:sp>
      <p:sp>
        <p:nvSpPr>
          <p:cNvPr id="93201" name="Line 18"/>
          <p:cNvSpPr>
            <a:spLocks noChangeShapeType="1"/>
          </p:cNvSpPr>
          <p:nvPr/>
        </p:nvSpPr>
        <p:spPr bwMode="auto">
          <a:xfrm rot="2700000">
            <a:off x="4620418" y="3285332"/>
            <a:ext cx="144463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3202" name="Line 19"/>
          <p:cNvSpPr>
            <a:spLocks noChangeShapeType="1"/>
          </p:cNvSpPr>
          <p:nvPr/>
        </p:nvSpPr>
        <p:spPr bwMode="auto">
          <a:xfrm rot="-2700000">
            <a:off x="4608513" y="3381375"/>
            <a:ext cx="144462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3203" name="Text Box 20"/>
          <p:cNvSpPr txBox="1">
            <a:spLocks noChangeArrowheads="1"/>
          </p:cNvSpPr>
          <p:nvPr/>
        </p:nvSpPr>
        <p:spPr bwMode="auto">
          <a:xfrm>
            <a:off x="4679950" y="3141663"/>
            <a:ext cx="755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/>
              <a:t>CLK</a:t>
            </a:r>
          </a:p>
        </p:txBody>
      </p:sp>
      <p:sp>
        <p:nvSpPr>
          <p:cNvPr id="93204" name="Text Box 21"/>
          <p:cNvSpPr txBox="1">
            <a:spLocks noChangeArrowheads="1"/>
          </p:cNvSpPr>
          <p:nvPr/>
        </p:nvSpPr>
        <p:spPr bwMode="auto">
          <a:xfrm>
            <a:off x="5364163" y="2492375"/>
            <a:ext cx="323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/>
              <a:t>Q</a:t>
            </a:r>
          </a:p>
        </p:txBody>
      </p:sp>
      <p:sp>
        <p:nvSpPr>
          <p:cNvPr id="93205" name="Text Box 22"/>
          <p:cNvSpPr txBox="1">
            <a:spLocks noChangeArrowheads="1"/>
          </p:cNvSpPr>
          <p:nvPr/>
        </p:nvSpPr>
        <p:spPr bwMode="auto">
          <a:xfrm>
            <a:off x="2160588" y="1736725"/>
            <a:ext cx="323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/>
              <a:t>X</a:t>
            </a:r>
          </a:p>
        </p:txBody>
      </p:sp>
      <p:sp>
        <p:nvSpPr>
          <p:cNvPr id="93206" name="Text Box 23"/>
          <p:cNvSpPr txBox="1">
            <a:spLocks noChangeArrowheads="1"/>
          </p:cNvSpPr>
          <p:nvPr/>
        </p:nvSpPr>
        <p:spPr bwMode="auto">
          <a:xfrm>
            <a:off x="2160588" y="2133600"/>
            <a:ext cx="2524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/>
              <a:t>Y</a:t>
            </a:r>
          </a:p>
        </p:txBody>
      </p:sp>
      <p:sp>
        <p:nvSpPr>
          <p:cNvPr id="93207" name="Text Box 24"/>
          <p:cNvSpPr txBox="1">
            <a:spLocks noChangeArrowheads="1"/>
          </p:cNvSpPr>
          <p:nvPr/>
        </p:nvSpPr>
        <p:spPr bwMode="auto">
          <a:xfrm>
            <a:off x="2124075" y="2565400"/>
            <a:ext cx="395288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/>
              <a:t>C</a:t>
            </a:r>
            <a:r>
              <a:rPr lang="en-US" altLang="zh-CN" sz="2000" baseline="-25000"/>
              <a:t>i</a:t>
            </a:r>
          </a:p>
        </p:txBody>
      </p:sp>
      <p:sp>
        <p:nvSpPr>
          <p:cNvPr id="93208" name="Text Box 25"/>
          <p:cNvSpPr txBox="1">
            <a:spLocks noChangeArrowheads="1"/>
          </p:cNvSpPr>
          <p:nvPr/>
        </p:nvSpPr>
        <p:spPr bwMode="auto">
          <a:xfrm>
            <a:off x="3384550" y="1808163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/>
              <a:t>S</a:t>
            </a:r>
          </a:p>
        </p:txBody>
      </p:sp>
      <p:sp>
        <p:nvSpPr>
          <p:cNvPr id="93209" name="Text Box 26"/>
          <p:cNvSpPr txBox="1">
            <a:spLocks noChangeArrowheads="1"/>
          </p:cNvSpPr>
          <p:nvPr/>
        </p:nvSpPr>
        <p:spPr bwMode="auto">
          <a:xfrm>
            <a:off x="3311525" y="2492375"/>
            <a:ext cx="468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/>
              <a:t>C</a:t>
            </a:r>
            <a:r>
              <a:rPr lang="en-US" altLang="zh-CN" sz="2000" baseline="-25000"/>
              <a:t>o</a:t>
            </a:r>
          </a:p>
        </p:txBody>
      </p:sp>
      <p:sp>
        <p:nvSpPr>
          <p:cNvPr id="93210" name="Text Box 27"/>
          <p:cNvSpPr txBox="1">
            <a:spLocks noChangeArrowheads="1"/>
          </p:cNvSpPr>
          <p:nvPr/>
        </p:nvSpPr>
        <p:spPr bwMode="auto">
          <a:xfrm>
            <a:off x="1223963" y="1676400"/>
            <a:ext cx="504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0000FF"/>
                </a:solidFill>
              </a:rPr>
              <a:t>X</a:t>
            </a:r>
            <a:r>
              <a:rPr lang="en-US" altLang="zh-CN" sz="2400" b="1" baseline="-25000">
                <a:solidFill>
                  <a:srgbClr val="0000FF"/>
                </a:solidFill>
              </a:rPr>
              <a:t>i</a:t>
            </a:r>
          </a:p>
        </p:txBody>
      </p:sp>
      <p:sp>
        <p:nvSpPr>
          <p:cNvPr id="93211" name="Text Box 28"/>
          <p:cNvSpPr txBox="1">
            <a:spLocks noChangeArrowheads="1"/>
          </p:cNvSpPr>
          <p:nvPr/>
        </p:nvSpPr>
        <p:spPr bwMode="auto">
          <a:xfrm>
            <a:off x="1223963" y="2097088"/>
            <a:ext cx="539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0000FF"/>
                </a:solidFill>
              </a:rPr>
              <a:t>Y</a:t>
            </a:r>
            <a:r>
              <a:rPr lang="en-US" altLang="zh-CN" sz="2400" b="1" baseline="-25000">
                <a:solidFill>
                  <a:srgbClr val="0000FF"/>
                </a:solidFill>
              </a:rPr>
              <a:t>i</a:t>
            </a:r>
          </a:p>
        </p:txBody>
      </p:sp>
      <p:sp>
        <p:nvSpPr>
          <p:cNvPr id="93212" name="Text Box 29"/>
          <p:cNvSpPr txBox="1">
            <a:spLocks noChangeArrowheads="1"/>
          </p:cNvSpPr>
          <p:nvPr/>
        </p:nvSpPr>
        <p:spPr bwMode="auto">
          <a:xfrm>
            <a:off x="1187450" y="2528888"/>
            <a:ext cx="539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0000FF"/>
                </a:solidFill>
              </a:rPr>
              <a:t>C</a:t>
            </a:r>
            <a:r>
              <a:rPr lang="en-US" altLang="zh-CN" sz="2400" b="1" baseline="-25000">
                <a:solidFill>
                  <a:srgbClr val="0000FF"/>
                </a:solidFill>
              </a:rPr>
              <a:t>i</a:t>
            </a:r>
          </a:p>
        </p:txBody>
      </p:sp>
      <p:sp>
        <p:nvSpPr>
          <p:cNvPr id="93213" name="Text Box 30"/>
          <p:cNvSpPr txBox="1">
            <a:spLocks noChangeArrowheads="1"/>
          </p:cNvSpPr>
          <p:nvPr/>
        </p:nvSpPr>
        <p:spPr bwMode="auto">
          <a:xfrm>
            <a:off x="4140200" y="1771650"/>
            <a:ext cx="50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0000FF"/>
                </a:solidFill>
              </a:rPr>
              <a:t>S</a:t>
            </a:r>
            <a:r>
              <a:rPr lang="en-US" altLang="zh-CN" sz="2400" b="1" baseline="-25000">
                <a:solidFill>
                  <a:srgbClr val="0000FF"/>
                </a:solidFill>
              </a:rPr>
              <a:t>i</a:t>
            </a:r>
          </a:p>
        </p:txBody>
      </p:sp>
      <p:sp>
        <p:nvSpPr>
          <p:cNvPr id="93214" name="Text Box 31"/>
          <p:cNvSpPr txBox="1">
            <a:spLocks noChangeArrowheads="1"/>
          </p:cNvSpPr>
          <p:nvPr/>
        </p:nvSpPr>
        <p:spPr bwMode="auto">
          <a:xfrm>
            <a:off x="3708400" y="2179638"/>
            <a:ext cx="720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0000FF"/>
                </a:solidFill>
              </a:rPr>
              <a:t>C</a:t>
            </a:r>
            <a:r>
              <a:rPr lang="en-US" altLang="zh-CN" sz="2400" b="1" baseline="-25000">
                <a:solidFill>
                  <a:srgbClr val="0000FF"/>
                </a:solidFill>
              </a:rPr>
              <a:t>i+1</a:t>
            </a:r>
          </a:p>
        </p:txBody>
      </p:sp>
      <p:sp>
        <p:nvSpPr>
          <p:cNvPr id="93215" name="Line 32"/>
          <p:cNvSpPr>
            <a:spLocks noChangeShapeType="1"/>
          </p:cNvSpPr>
          <p:nvPr/>
        </p:nvSpPr>
        <p:spPr bwMode="auto">
          <a:xfrm>
            <a:off x="6372225" y="2673350"/>
            <a:ext cx="0" cy="126047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3216" name="Line 33"/>
          <p:cNvSpPr>
            <a:spLocks noChangeShapeType="1"/>
          </p:cNvSpPr>
          <p:nvPr/>
        </p:nvSpPr>
        <p:spPr bwMode="auto">
          <a:xfrm flipH="1">
            <a:off x="1692275" y="3933825"/>
            <a:ext cx="467995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3217" name="Line 34"/>
          <p:cNvSpPr>
            <a:spLocks noChangeShapeType="1"/>
          </p:cNvSpPr>
          <p:nvPr/>
        </p:nvSpPr>
        <p:spPr bwMode="auto">
          <a:xfrm flipV="1">
            <a:off x="1692275" y="2744788"/>
            <a:ext cx="0" cy="1189037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3218" name="Text Box 35"/>
          <p:cNvSpPr txBox="1">
            <a:spLocks noChangeArrowheads="1"/>
          </p:cNvSpPr>
          <p:nvPr/>
        </p:nvSpPr>
        <p:spPr bwMode="auto">
          <a:xfrm>
            <a:off x="3600450" y="3284538"/>
            <a:ext cx="75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clock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08A41B4-A92F-4F9E-B87F-0AE858635259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2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AEB25A-D1DF-46FA-869C-5136DEBA566F}" type="slidenum">
              <a:rPr lang="en-US" altLang="zh-CN"/>
              <a:pPr>
                <a:defRPr/>
              </a:pPr>
              <a:t>94</a:t>
            </a:fld>
            <a:endParaRPr lang="en-US" altLang="zh-CN"/>
          </a:p>
        </p:txBody>
      </p:sp>
      <p:sp>
        <p:nvSpPr>
          <p:cNvPr id="942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Serial parity circuit</a:t>
            </a:r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4643438" y="2420938"/>
            <a:ext cx="1081087" cy="1152525"/>
          </a:xfrm>
          <a:prstGeom prst="rect">
            <a:avLst/>
          </a:prstGeom>
          <a:solidFill>
            <a:srgbClr val="CEE7FE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14" name="Line 6"/>
          <p:cNvSpPr>
            <a:spLocks noChangeShapeType="1"/>
          </p:cNvSpPr>
          <p:nvPr/>
        </p:nvSpPr>
        <p:spPr bwMode="auto">
          <a:xfrm>
            <a:off x="4175125" y="2673350"/>
            <a:ext cx="468313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4215" name="Line 7"/>
          <p:cNvSpPr>
            <a:spLocks noChangeShapeType="1"/>
          </p:cNvSpPr>
          <p:nvPr/>
        </p:nvSpPr>
        <p:spPr bwMode="auto">
          <a:xfrm>
            <a:off x="4175125" y="3321050"/>
            <a:ext cx="468313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4216" name="Line 8"/>
          <p:cNvSpPr>
            <a:spLocks noChangeShapeType="1"/>
          </p:cNvSpPr>
          <p:nvPr/>
        </p:nvSpPr>
        <p:spPr bwMode="auto">
          <a:xfrm>
            <a:off x="5724525" y="2673350"/>
            <a:ext cx="6477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4217" name="Line 9"/>
          <p:cNvSpPr>
            <a:spLocks noChangeShapeType="1"/>
          </p:cNvSpPr>
          <p:nvPr/>
        </p:nvSpPr>
        <p:spPr bwMode="auto">
          <a:xfrm>
            <a:off x="5724525" y="3321050"/>
            <a:ext cx="468313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4218" name="Oval 10"/>
          <p:cNvSpPr>
            <a:spLocks noChangeArrowheads="1"/>
          </p:cNvSpPr>
          <p:nvPr/>
        </p:nvSpPr>
        <p:spPr bwMode="auto">
          <a:xfrm>
            <a:off x="5724525" y="3249613"/>
            <a:ext cx="107950" cy="107950"/>
          </a:xfrm>
          <a:prstGeom prst="ellipse">
            <a:avLst/>
          </a:prstGeom>
          <a:solidFill>
            <a:schemeClr val="accent1"/>
          </a:solidFill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19" name="Text Box 11"/>
          <p:cNvSpPr txBox="1">
            <a:spLocks noChangeArrowheads="1"/>
          </p:cNvSpPr>
          <p:nvPr/>
        </p:nvSpPr>
        <p:spPr bwMode="auto">
          <a:xfrm>
            <a:off x="4643438" y="2492375"/>
            <a:ext cx="3603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/>
              <a:t>D</a:t>
            </a:r>
          </a:p>
        </p:txBody>
      </p:sp>
      <p:sp>
        <p:nvSpPr>
          <p:cNvPr id="94220" name="Line 12"/>
          <p:cNvSpPr>
            <a:spLocks noChangeShapeType="1"/>
          </p:cNvSpPr>
          <p:nvPr/>
        </p:nvSpPr>
        <p:spPr bwMode="auto">
          <a:xfrm rot="2700000">
            <a:off x="4620418" y="3285332"/>
            <a:ext cx="144463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4221" name="Line 13"/>
          <p:cNvSpPr>
            <a:spLocks noChangeShapeType="1"/>
          </p:cNvSpPr>
          <p:nvPr/>
        </p:nvSpPr>
        <p:spPr bwMode="auto">
          <a:xfrm rot="-2700000">
            <a:off x="4608513" y="3381375"/>
            <a:ext cx="144462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4222" name="Text Box 14"/>
          <p:cNvSpPr txBox="1">
            <a:spLocks noChangeArrowheads="1"/>
          </p:cNvSpPr>
          <p:nvPr/>
        </p:nvSpPr>
        <p:spPr bwMode="auto">
          <a:xfrm>
            <a:off x="4679950" y="3141663"/>
            <a:ext cx="755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/>
              <a:t>CLK</a:t>
            </a:r>
          </a:p>
        </p:txBody>
      </p:sp>
      <p:sp>
        <p:nvSpPr>
          <p:cNvPr id="94223" name="Text Box 15"/>
          <p:cNvSpPr txBox="1">
            <a:spLocks noChangeArrowheads="1"/>
          </p:cNvSpPr>
          <p:nvPr/>
        </p:nvSpPr>
        <p:spPr bwMode="auto">
          <a:xfrm>
            <a:off x="5364163" y="2492375"/>
            <a:ext cx="323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/>
              <a:t>Q</a:t>
            </a:r>
          </a:p>
        </p:txBody>
      </p:sp>
      <p:sp>
        <p:nvSpPr>
          <p:cNvPr id="94224" name="Line 16"/>
          <p:cNvSpPr>
            <a:spLocks noChangeShapeType="1"/>
          </p:cNvSpPr>
          <p:nvPr/>
        </p:nvSpPr>
        <p:spPr bwMode="auto">
          <a:xfrm>
            <a:off x="6372225" y="2024063"/>
            <a:ext cx="0" cy="649287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94225" name="Group 24"/>
          <p:cNvGrpSpPr>
            <a:grpSpLocks/>
          </p:cNvGrpSpPr>
          <p:nvPr/>
        </p:nvGrpSpPr>
        <p:grpSpPr bwMode="auto">
          <a:xfrm>
            <a:off x="3455988" y="2384425"/>
            <a:ext cx="720725" cy="576263"/>
            <a:chOff x="1882" y="1593"/>
            <a:chExt cx="454" cy="363"/>
          </a:xfrm>
        </p:grpSpPr>
        <p:sp>
          <p:nvSpPr>
            <p:cNvPr id="94233" name="AutoShape 17"/>
            <p:cNvSpPr>
              <a:spLocks noChangeArrowheads="1"/>
            </p:cNvSpPr>
            <p:nvPr/>
          </p:nvSpPr>
          <p:spPr bwMode="auto">
            <a:xfrm flipH="1">
              <a:off x="1950" y="1593"/>
              <a:ext cx="386" cy="363"/>
            </a:xfrm>
            <a:prstGeom prst="moon">
              <a:avLst>
                <a:gd name="adj" fmla="val 87500"/>
              </a:avLst>
            </a:prstGeom>
            <a:solidFill>
              <a:srgbClr val="CEE7FE"/>
            </a:solidFill>
            <a:ln w="254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34" name="Freeform 18"/>
            <p:cNvSpPr>
              <a:spLocks/>
            </p:cNvSpPr>
            <p:nvPr/>
          </p:nvSpPr>
          <p:spPr bwMode="auto">
            <a:xfrm>
              <a:off x="1882" y="1593"/>
              <a:ext cx="45" cy="363"/>
            </a:xfrm>
            <a:custGeom>
              <a:avLst/>
              <a:gdLst>
                <a:gd name="T0" fmla="*/ 0 w 68"/>
                <a:gd name="T1" fmla="*/ 0 h 363"/>
                <a:gd name="T2" fmla="*/ 30 w 68"/>
                <a:gd name="T3" fmla="*/ 181 h 363"/>
                <a:gd name="T4" fmla="*/ 0 w 68"/>
                <a:gd name="T5" fmla="*/ 363 h 363"/>
                <a:gd name="T6" fmla="*/ 0 60000 65536"/>
                <a:gd name="T7" fmla="*/ 0 60000 65536"/>
                <a:gd name="T8" fmla="*/ 0 60000 65536"/>
                <a:gd name="T9" fmla="*/ 0 w 68"/>
                <a:gd name="T10" fmla="*/ 0 h 363"/>
                <a:gd name="T11" fmla="*/ 68 w 68"/>
                <a:gd name="T12" fmla="*/ 363 h 36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" h="363">
                  <a:moveTo>
                    <a:pt x="0" y="0"/>
                  </a:moveTo>
                  <a:cubicBezTo>
                    <a:pt x="34" y="60"/>
                    <a:pt x="68" y="121"/>
                    <a:pt x="68" y="181"/>
                  </a:cubicBezTo>
                  <a:cubicBezTo>
                    <a:pt x="68" y="241"/>
                    <a:pt x="34" y="302"/>
                    <a:pt x="0" y="363"/>
                  </a:cubicBezTo>
                </a:path>
              </a:pathLst>
            </a:custGeom>
            <a:solidFill>
              <a:srgbClr val="CEE7FE"/>
            </a:solidFill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94226" name="Line 25"/>
          <p:cNvSpPr>
            <a:spLocks noChangeShapeType="1"/>
          </p:cNvSpPr>
          <p:nvPr/>
        </p:nvSpPr>
        <p:spPr bwMode="auto">
          <a:xfrm flipH="1">
            <a:off x="3167063" y="2024063"/>
            <a:ext cx="3205162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4227" name="Line 26"/>
          <p:cNvSpPr>
            <a:spLocks noChangeShapeType="1"/>
          </p:cNvSpPr>
          <p:nvPr/>
        </p:nvSpPr>
        <p:spPr bwMode="auto">
          <a:xfrm>
            <a:off x="3167063" y="2024063"/>
            <a:ext cx="0" cy="468312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4228" name="Line 27"/>
          <p:cNvSpPr>
            <a:spLocks noChangeShapeType="1"/>
          </p:cNvSpPr>
          <p:nvPr/>
        </p:nvSpPr>
        <p:spPr bwMode="auto">
          <a:xfrm>
            <a:off x="3167063" y="2492375"/>
            <a:ext cx="325437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4229" name="Line 28"/>
          <p:cNvSpPr>
            <a:spLocks noChangeShapeType="1"/>
          </p:cNvSpPr>
          <p:nvPr/>
        </p:nvSpPr>
        <p:spPr bwMode="auto">
          <a:xfrm flipH="1">
            <a:off x="2879725" y="2852738"/>
            <a:ext cx="612775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4230" name="Text Box 29"/>
          <p:cNvSpPr txBox="1">
            <a:spLocks noChangeArrowheads="1"/>
          </p:cNvSpPr>
          <p:nvPr/>
        </p:nvSpPr>
        <p:spPr bwMode="auto">
          <a:xfrm>
            <a:off x="2482850" y="2636838"/>
            <a:ext cx="468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0000FF"/>
                </a:solidFill>
              </a:rPr>
              <a:t>X</a:t>
            </a:r>
            <a:r>
              <a:rPr lang="en-US" altLang="zh-CN" sz="2400" b="1" baseline="-25000">
                <a:solidFill>
                  <a:srgbClr val="0000FF"/>
                </a:solidFill>
              </a:rPr>
              <a:t>i</a:t>
            </a:r>
          </a:p>
        </p:txBody>
      </p:sp>
      <p:sp>
        <p:nvSpPr>
          <p:cNvPr id="94231" name="Text Box 30"/>
          <p:cNvSpPr txBox="1">
            <a:spLocks noChangeArrowheads="1"/>
          </p:cNvSpPr>
          <p:nvPr/>
        </p:nvSpPr>
        <p:spPr bwMode="auto">
          <a:xfrm>
            <a:off x="3527425" y="3141663"/>
            <a:ext cx="75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clock</a:t>
            </a:r>
          </a:p>
        </p:txBody>
      </p:sp>
      <p:sp>
        <p:nvSpPr>
          <p:cNvPr id="94232" name="Text Box 31"/>
          <p:cNvSpPr txBox="1">
            <a:spLocks noChangeArrowheads="1"/>
          </p:cNvSpPr>
          <p:nvPr/>
        </p:nvSpPr>
        <p:spPr bwMode="auto">
          <a:xfrm>
            <a:off x="6372225" y="2432050"/>
            <a:ext cx="86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0000FF"/>
                </a:solidFill>
              </a:rPr>
              <a:t>ODD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6A1281C-0AA6-4067-B829-867CF80C57E6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3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EE27A9-FFB8-41ED-A927-69FBFDBFC8CB}" type="slidenum">
              <a:rPr lang="en-US" altLang="zh-CN"/>
              <a:pPr>
                <a:defRPr/>
              </a:pPr>
              <a:t>95</a:t>
            </a:fld>
            <a:endParaRPr lang="en-US" altLang="zh-CN"/>
          </a:p>
        </p:txBody>
      </p:sp>
      <p:sp>
        <p:nvSpPr>
          <p:cNvPr id="9523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8.7 synchronous design methodology</a:t>
            </a:r>
          </a:p>
        </p:txBody>
      </p:sp>
      <p:sp>
        <p:nvSpPr>
          <p:cNvPr id="120838" name="Rectangle 6"/>
          <p:cNvSpPr>
            <a:spLocks noChangeArrowheads="1"/>
          </p:cNvSpPr>
          <p:nvPr/>
        </p:nvSpPr>
        <p:spPr bwMode="auto">
          <a:xfrm>
            <a:off x="250825" y="2989263"/>
            <a:ext cx="1665288" cy="1025525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0" lang="en-US" altLang="zh-CN" sz="2000" b="1">
                <a:solidFill>
                  <a:srgbClr val="0B45E7"/>
                </a:solidFill>
                <a:ea typeface="宋体" pitchFamily="2" charset="-122"/>
              </a:rPr>
              <a:t>Complex digital system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1916113" y="3079750"/>
            <a:ext cx="1395412" cy="450850"/>
            <a:chOff x="1207" y="1940"/>
            <a:chExt cx="879" cy="284"/>
          </a:xfrm>
        </p:grpSpPr>
        <p:sp>
          <p:nvSpPr>
            <p:cNvPr id="95261" name="Line 7"/>
            <p:cNvSpPr>
              <a:spLocks noChangeShapeType="1"/>
            </p:cNvSpPr>
            <p:nvPr/>
          </p:nvSpPr>
          <p:spPr bwMode="auto">
            <a:xfrm>
              <a:off x="1207" y="2224"/>
              <a:ext cx="79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5262" name="Text Box 8"/>
            <p:cNvSpPr txBox="1">
              <a:spLocks noChangeArrowheads="1"/>
            </p:cNvSpPr>
            <p:nvPr/>
          </p:nvSpPr>
          <p:spPr bwMode="auto">
            <a:xfrm>
              <a:off x="1264" y="1940"/>
              <a:ext cx="82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partition</a:t>
              </a:r>
            </a:p>
          </p:txBody>
        </p:sp>
      </p:grp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3221038" y="2168525"/>
            <a:ext cx="1620837" cy="2790825"/>
            <a:chOff x="2029" y="1366"/>
            <a:chExt cx="1021" cy="1758"/>
          </a:xfrm>
        </p:grpSpPr>
        <p:sp>
          <p:nvSpPr>
            <p:cNvPr id="95258" name="Text Box 9"/>
            <p:cNvSpPr txBox="1">
              <a:spLocks noChangeArrowheads="1"/>
            </p:cNvSpPr>
            <p:nvPr/>
          </p:nvSpPr>
          <p:spPr bwMode="auto">
            <a:xfrm>
              <a:off x="2200" y="1366"/>
              <a:ext cx="567" cy="454"/>
            </a:xfrm>
            <a:prstGeom prst="rect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Data unit</a:t>
              </a:r>
            </a:p>
          </p:txBody>
        </p:sp>
        <p:sp>
          <p:nvSpPr>
            <p:cNvPr id="95259" name="AutoShape 10"/>
            <p:cNvSpPr>
              <a:spLocks/>
            </p:cNvSpPr>
            <p:nvPr/>
          </p:nvSpPr>
          <p:spPr bwMode="auto">
            <a:xfrm>
              <a:off x="2029" y="1508"/>
              <a:ext cx="114" cy="1417"/>
            </a:xfrm>
            <a:prstGeom prst="leftBrace">
              <a:avLst>
                <a:gd name="adj1" fmla="val 103582"/>
                <a:gd name="adj2" fmla="val 50000"/>
              </a:avLst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0" name="Text Box 11"/>
            <p:cNvSpPr txBox="1">
              <a:spLocks noChangeArrowheads="1"/>
            </p:cNvSpPr>
            <p:nvPr/>
          </p:nvSpPr>
          <p:spPr bwMode="auto">
            <a:xfrm>
              <a:off x="2200" y="2670"/>
              <a:ext cx="850" cy="454"/>
            </a:xfrm>
            <a:prstGeom prst="rect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Control unit</a:t>
              </a:r>
            </a:p>
          </p:txBody>
        </p:sp>
      </p:grpSp>
      <p:sp>
        <p:nvSpPr>
          <p:cNvPr id="95240" name="Rectangle 19"/>
          <p:cNvSpPr>
            <a:spLocks noChangeArrowheads="1"/>
          </p:cNvSpPr>
          <p:nvPr/>
        </p:nvSpPr>
        <p:spPr bwMode="auto">
          <a:xfrm>
            <a:off x="385763" y="944563"/>
            <a:ext cx="54292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CN" sz="2800" b="1">
                <a:solidFill>
                  <a:srgbClr val="0B45E7"/>
                </a:solidFill>
                <a:ea typeface="宋体" pitchFamily="2" charset="-122"/>
              </a:rPr>
              <a:t>Synchronous system structure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4437063" y="1673225"/>
            <a:ext cx="2700337" cy="1895475"/>
            <a:chOff x="2795" y="1054"/>
            <a:chExt cx="1701" cy="1194"/>
          </a:xfrm>
        </p:grpSpPr>
        <p:sp>
          <p:nvSpPr>
            <p:cNvPr id="95251" name="Line 12"/>
            <p:cNvSpPr>
              <a:spLocks noChangeShapeType="1"/>
            </p:cNvSpPr>
            <p:nvPr/>
          </p:nvSpPr>
          <p:spPr bwMode="auto">
            <a:xfrm flipV="1">
              <a:off x="2795" y="1224"/>
              <a:ext cx="312" cy="1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5252" name="Text Box 13"/>
            <p:cNvSpPr txBox="1">
              <a:spLocks noChangeArrowheads="1"/>
            </p:cNvSpPr>
            <p:nvPr/>
          </p:nvSpPr>
          <p:spPr bwMode="auto">
            <a:xfrm>
              <a:off x="3164" y="1054"/>
              <a:ext cx="624" cy="25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store</a:t>
              </a:r>
            </a:p>
          </p:txBody>
        </p:sp>
        <p:sp>
          <p:nvSpPr>
            <p:cNvPr id="95253" name="Text Box 14"/>
            <p:cNvSpPr txBox="1">
              <a:spLocks noChangeArrowheads="1"/>
            </p:cNvSpPr>
            <p:nvPr/>
          </p:nvSpPr>
          <p:spPr bwMode="auto">
            <a:xfrm>
              <a:off x="3164" y="1366"/>
              <a:ext cx="1004" cy="25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Route(</a:t>
              </a:r>
              <a:r>
                <a:rPr kumimoji="0" lang="zh-CN" altLang="en-US" sz="2000" b="1">
                  <a:ea typeface="宋体" pitchFamily="2" charset="-122"/>
                </a:rPr>
                <a:t>通路</a:t>
              </a:r>
              <a:r>
                <a:rPr kumimoji="0" lang="en-US" altLang="zh-CN" sz="2000" b="1">
                  <a:ea typeface="宋体" pitchFamily="2" charset="-122"/>
                </a:rPr>
                <a:t>)</a:t>
              </a:r>
            </a:p>
          </p:txBody>
        </p:sp>
        <p:sp>
          <p:nvSpPr>
            <p:cNvPr id="95254" name="Text Box 15"/>
            <p:cNvSpPr txBox="1">
              <a:spLocks noChangeArrowheads="1"/>
            </p:cNvSpPr>
            <p:nvPr/>
          </p:nvSpPr>
          <p:spPr bwMode="auto">
            <a:xfrm>
              <a:off x="3164" y="1678"/>
              <a:ext cx="851" cy="25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combine</a:t>
              </a:r>
            </a:p>
          </p:txBody>
        </p:sp>
        <p:sp>
          <p:nvSpPr>
            <p:cNvPr id="95255" name="Text Box 16"/>
            <p:cNvSpPr txBox="1">
              <a:spLocks noChangeArrowheads="1"/>
            </p:cNvSpPr>
            <p:nvPr/>
          </p:nvSpPr>
          <p:spPr bwMode="auto">
            <a:xfrm>
              <a:off x="3164" y="1990"/>
              <a:ext cx="851" cy="25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process</a:t>
              </a:r>
            </a:p>
          </p:txBody>
        </p:sp>
        <p:sp>
          <p:nvSpPr>
            <p:cNvPr id="95256" name="Line 17"/>
            <p:cNvSpPr>
              <a:spLocks noChangeShapeType="1"/>
            </p:cNvSpPr>
            <p:nvPr/>
          </p:nvSpPr>
          <p:spPr bwMode="auto">
            <a:xfrm>
              <a:off x="2795" y="1649"/>
              <a:ext cx="341" cy="4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5257" name="Text Box 25"/>
            <p:cNvSpPr txBox="1">
              <a:spLocks noChangeArrowheads="1"/>
            </p:cNvSpPr>
            <p:nvPr/>
          </p:nvSpPr>
          <p:spPr bwMode="auto">
            <a:xfrm>
              <a:off x="4042" y="1536"/>
              <a:ext cx="45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……</a:t>
              </a:r>
            </a:p>
          </p:txBody>
        </p:sp>
      </p:grpSp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4886325" y="3968750"/>
            <a:ext cx="3897313" cy="2593975"/>
            <a:chOff x="3078" y="2500"/>
            <a:chExt cx="2455" cy="1634"/>
          </a:xfrm>
        </p:grpSpPr>
        <p:sp>
          <p:nvSpPr>
            <p:cNvPr id="95245" name="Text Box 20"/>
            <p:cNvSpPr txBox="1">
              <a:spLocks noChangeArrowheads="1"/>
            </p:cNvSpPr>
            <p:nvPr/>
          </p:nvSpPr>
          <p:spPr bwMode="auto">
            <a:xfrm>
              <a:off x="3447" y="2500"/>
              <a:ext cx="879" cy="25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start/stop</a:t>
              </a:r>
            </a:p>
          </p:txBody>
        </p:sp>
        <p:sp>
          <p:nvSpPr>
            <p:cNvPr id="95246" name="Text Box 21"/>
            <p:cNvSpPr txBox="1">
              <a:spLocks noChangeArrowheads="1"/>
            </p:cNvSpPr>
            <p:nvPr/>
          </p:nvSpPr>
          <p:spPr bwMode="auto">
            <a:xfrm>
              <a:off x="3447" y="2897"/>
              <a:ext cx="964" cy="45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testing conditions</a:t>
              </a:r>
            </a:p>
          </p:txBody>
        </p:sp>
        <p:sp>
          <p:nvSpPr>
            <p:cNvPr id="95247" name="Text Box 22"/>
            <p:cNvSpPr txBox="1">
              <a:spLocks noChangeArrowheads="1"/>
            </p:cNvSpPr>
            <p:nvPr/>
          </p:nvSpPr>
          <p:spPr bwMode="auto">
            <a:xfrm>
              <a:off x="3418" y="3492"/>
              <a:ext cx="2115" cy="64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Deciding what to do next according to circumstance</a:t>
              </a:r>
            </a:p>
          </p:txBody>
        </p:sp>
        <p:sp>
          <p:nvSpPr>
            <p:cNvPr id="95248" name="Line 23"/>
            <p:cNvSpPr>
              <a:spLocks noChangeShapeType="1"/>
            </p:cNvSpPr>
            <p:nvPr/>
          </p:nvSpPr>
          <p:spPr bwMode="auto">
            <a:xfrm flipV="1">
              <a:off x="3078" y="2614"/>
              <a:ext cx="369" cy="1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5249" name="Line 24"/>
            <p:cNvSpPr>
              <a:spLocks noChangeShapeType="1"/>
            </p:cNvSpPr>
            <p:nvPr/>
          </p:nvSpPr>
          <p:spPr bwMode="auto">
            <a:xfrm>
              <a:off x="3107" y="3152"/>
              <a:ext cx="311" cy="5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5250" name="Text Box 26"/>
            <p:cNvSpPr txBox="1">
              <a:spLocks noChangeArrowheads="1"/>
            </p:cNvSpPr>
            <p:nvPr/>
          </p:nvSpPr>
          <p:spPr bwMode="auto">
            <a:xfrm>
              <a:off x="4751" y="2840"/>
              <a:ext cx="56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>
                  <a:ea typeface="宋体" pitchFamily="2" charset="-122"/>
                </a:rPr>
                <a:t>……</a:t>
              </a:r>
            </a:p>
          </p:txBody>
        </p:sp>
      </p:grpSp>
      <p:sp>
        <p:nvSpPr>
          <p:cNvPr id="120861" name="AutoShape 29"/>
          <p:cNvSpPr>
            <a:spLocks noChangeArrowheads="1"/>
          </p:cNvSpPr>
          <p:nvPr/>
        </p:nvSpPr>
        <p:spPr bwMode="auto">
          <a:xfrm>
            <a:off x="3222625" y="5138738"/>
            <a:ext cx="2024063" cy="1081087"/>
          </a:xfrm>
          <a:prstGeom prst="bracketPair">
            <a:avLst>
              <a:gd name="adj" fmla="val 13806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0" hangingPunct="0">
              <a:spcBef>
                <a:spcPct val="50000"/>
              </a:spcBef>
            </a:pPr>
            <a:r>
              <a:rPr kumimoji="0" lang="en-US" altLang="zh-CN" sz="2000" b="1">
                <a:solidFill>
                  <a:srgbClr val="D61C56"/>
                </a:solidFill>
                <a:ea typeface="宋体" pitchFamily="2" charset="-122"/>
              </a:rPr>
              <a:t>Be designed as state machine</a:t>
            </a:r>
          </a:p>
          <a:p>
            <a:pPr algn="ctr" eaLnBrk="0" hangingPunct="0"/>
            <a:endParaRPr kumimoji="0" lang="en-US" altLang="zh-CN" sz="2000" b="1">
              <a:ea typeface="宋体" pitchFamily="2" charset="-122"/>
            </a:endParaRPr>
          </a:p>
        </p:txBody>
      </p:sp>
      <p:sp>
        <p:nvSpPr>
          <p:cNvPr id="120862" name="AutoShape 30"/>
          <p:cNvSpPr>
            <a:spLocks noChangeArrowheads="1"/>
          </p:cNvSpPr>
          <p:nvPr/>
        </p:nvSpPr>
        <p:spPr bwMode="auto">
          <a:xfrm>
            <a:off x="7092950" y="1898650"/>
            <a:ext cx="1844675" cy="1620838"/>
          </a:xfrm>
          <a:prstGeom prst="bracketPair">
            <a:avLst>
              <a:gd name="adj" fmla="val 16667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0" hangingPunct="0"/>
            <a:r>
              <a:rPr kumimoji="0" lang="en-US" altLang="zh-CN" sz="2000" b="1">
                <a:solidFill>
                  <a:srgbClr val="D61C56"/>
                </a:solidFill>
                <a:ea typeface="宋体" pitchFamily="2" charset="-122"/>
              </a:rPr>
              <a:t>Be handle at a higher level of abstraction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0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2000"/>
                                        <p:tgtEl>
                                          <p:spTgt spid="120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2000"/>
                                        <p:tgtEl>
                                          <p:spTgt spid="120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8" grpId="0" animBg="1"/>
      <p:bldP spid="120861" grpId="0" animBg="1"/>
      <p:bldP spid="12086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DA07656-6351-49F8-A100-97E374410C87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375F9B-662E-431A-AE60-281902B443D0}" type="slidenum">
              <a:rPr lang="en-US" altLang="zh-CN"/>
              <a:pPr>
                <a:defRPr/>
              </a:pPr>
              <a:t>96</a:t>
            </a:fld>
            <a:endParaRPr lang="en-US" altLang="zh-CN"/>
          </a:p>
        </p:txBody>
      </p:sp>
      <p:sp>
        <p:nvSpPr>
          <p:cNvPr id="962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8.8 impediments to synchronous design</a:t>
            </a:r>
          </a:p>
        </p:txBody>
      </p:sp>
      <p:sp>
        <p:nvSpPr>
          <p:cNvPr id="9626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Clock skew</a:t>
            </a:r>
          </a:p>
          <a:p>
            <a:pPr lvl="1" eaLnBrk="1" hangingPunct="1"/>
            <a:r>
              <a:rPr lang="en-US" altLang="zh-CN" smtClean="0"/>
              <a:t>Clock signal arrived at each flip-flop has different propagation</a:t>
            </a:r>
          </a:p>
          <a:p>
            <a:pPr lvl="1" eaLnBrk="1" hangingPunct="1"/>
            <a:r>
              <a:rPr lang="en-US" altLang="zh-CN" smtClean="0"/>
              <a:t>May cause metastable and  produce an unpredictable output</a:t>
            </a:r>
          </a:p>
          <a:p>
            <a:pPr eaLnBrk="1" hangingPunct="1"/>
            <a:r>
              <a:rPr lang="en-US" altLang="zh-CN" smtClean="0"/>
              <a:t>Gating the clock</a:t>
            </a:r>
          </a:p>
          <a:p>
            <a:pPr lvl="1" eaLnBrk="1" hangingPunct="1"/>
            <a:r>
              <a:rPr lang="en-US" altLang="zh-CN" smtClean="0"/>
              <a:t>Suppress(</a:t>
            </a:r>
            <a:r>
              <a:rPr lang="zh-CN" altLang="en-US" smtClean="0"/>
              <a:t>压制</a:t>
            </a:r>
            <a:r>
              <a:rPr lang="en-US" altLang="zh-CN" smtClean="0"/>
              <a:t>) the clock input when it’s not supposed to be loaded</a:t>
            </a:r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1A94300-0E0D-48BC-BC12-D52298446A1E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875739-342D-48DA-AA98-0071051F9388}" type="slidenum">
              <a:rPr lang="en-US" altLang="zh-CN"/>
              <a:pPr>
                <a:defRPr/>
              </a:pPr>
              <a:t>97</a:t>
            </a:fld>
            <a:endParaRPr lang="en-US" altLang="zh-CN"/>
          </a:p>
        </p:txBody>
      </p:sp>
      <p:sp>
        <p:nvSpPr>
          <p:cNvPr id="9728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15950"/>
          </a:xfrm>
        </p:spPr>
        <p:txBody>
          <a:bodyPr/>
          <a:lstStyle/>
          <a:p>
            <a:pPr eaLnBrk="1" hangingPunct="1"/>
            <a:r>
              <a:rPr lang="en-US" altLang="zh-CN" smtClean="0"/>
              <a:t>Summary for chapter 8</a:t>
            </a:r>
          </a:p>
        </p:txBody>
      </p:sp>
      <p:sp>
        <p:nvSpPr>
          <p:cNvPr id="97285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Counters</a:t>
            </a:r>
          </a:p>
          <a:p>
            <a:pPr lvl="1" eaLnBrk="1" hangingPunct="1"/>
            <a:r>
              <a:rPr lang="en-US" altLang="zh-CN" smtClean="0"/>
              <a:t>Modulo-m counters</a:t>
            </a:r>
          </a:p>
          <a:p>
            <a:pPr lvl="1" eaLnBrk="1" hangingPunct="1"/>
            <a:r>
              <a:rPr lang="en-US" altLang="zh-CN" smtClean="0"/>
              <a:t>Ripple counters</a:t>
            </a:r>
          </a:p>
          <a:p>
            <a:pPr lvl="2" eaLnBrk="1" hangingPunct="1"/>
            <a:r>
              <a:rPr lang="en-US" altLang="zh-CN" smtClean="0"/>
              <a:t>Up/down counter’s Structure, timing diagram</a:t>
            </a:r>
          </a:p>
          <a:p>
            <a:pPr lvl="1" eaLnBrk="1" hangingPunct="1"/>
            <a:r>
              <a:rPr lang="en-US" altLang="zh-CN" smtClean="0"/>
              <a:t>Synchronous counters</a:t>
            </a:r>
          </a:p>
          <a:p>
            <a:pPr lvl="2" eaLnBrk="1" hangingPunct="1"/>
            <a:r>
              <a:rPr lang="en-US" altLang="zh-CN" smtClean="0"/>
              <a:t>Structure, timing diagram</a:t>
            </a:r>
          </a:p>
          <a:p>
            <a:pPr lvl="1" eaLnBrk="1" hangingPunct="1"/>
            <a:r>
              <a:rPr lang="en-US" altLang="zh-CN" smtClean="0"/>
              <a:t>MSI counters</a:t>
            </a:r>
          </a:p>
          <a:p>
            <a:pPr lvl="2" eaLnBrk="1" hangingPunct="1"/>
            <a:r>
              <a:rPr lang="en-US" altLang="zh-CN" smtClean="0"/>
              <a:t>74x163, 74x161, 74x169……, </a:t>
            </a:r>
          </a:p>
          <a:p>
            <a:pPr lvl="2" eaLnBrk="1" hangingPunct="1"/>
            <a:r>
              <a:rPr lang="en-US" altLang="zh-CN" smtClean="0"/>
              <a:t>Function, enable input and RCO output</a:t>
            </a:r>
          </a:p>
          <a:p>
            <a:pPr lvl="2" eaLnBrk="1" hangingPunct="1"/>
            <a:r>
              <a:rPr lang="en-US" altLang="zh-CN" smtClean="0"/>
              <a:t>Free-running counter</a:t>
            </a:r>
          </a:p>
          <a:p>
            <a:pPr lvl="2" eaLnBrk="1" hangingPunct="1"/>
            <a:r>
              <a:rPr lang="en-US" altLang="zh-CN" smtClean="0"/>
              <a:t>Modulo-m counter, m&lt;16</a:t>
            </a:r>
            <a:r>
              <a:rPr lang="en-US" altLang="zh-CN" baseline="30000" smtClean="0"/>
              <a:t>n</a:t>
            </a:r>
            <a:r>
              <a:rPr lang="en-US" altLang="zh-CN" smtClean="0"/>
              <a:t>(n=1, 2…)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1E17051-1BCA-4433-912A-78BC9FBCB97A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81FE1B-7678-45C2-93F0-CA02EBC05769}" type="slidenum">
              <a:rPr lang="en-US" altLang="zh-CN"/>
              <a:pPr>
                <a:defRPr/>
              </a:pPr>
              <a:t>98</a:t>
            </a:fld>
            <a:endParaRPr lang="en-US" altLang="zh-CN"/>
          </a:p>
        </p:txBody>
      </p:sp>
      <p:sp>
        <p:nvSpPr>
          <p:cNvPr id="983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9830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Shift registers</a:t>
            </a:r>
          </a:p>
          <a:p>
            <a:pPr lvl="1" eaLnBrk="1" hangingPunct="1"/>
            <a:r>
              <a:rPr lang="en-US" altLang="zh-CN" smtClean="0"/>
              <a:t>Structure, function</a:t>
            </a:r>
          </a:p>
          <a:p>
            <a:pPr lvl="1" eaLnBrk="1" hangingPunct="1"/>
            <a:r>
              <a:rPr lang="en-US" altLang="zh-CN" smtClean="0"/>
              <a:t>Shift register counters</a:t>
            </a:r>
          </a:p>
          <a:p>
            <a:pPr lvl="2" eaLnBrk="1" hangingPunct="1"/>
            <a:r>
              <a:rPr lang="en-US" altLang="zh-CN" smtClean="0"/>
              <a:t>Ring counter</a:t>
            </a:r>
          </a:p>
          <a:p>
            <a:pPr lvl="2" eaLnBrk="1" hangingPunct="1"/>
            <a:r>
              <a:rPr lang="en-US" altLang="zh-CN" smtClean="0"/>
              <a:t>Johnson counter</a:t>
            </a:r>
          </a:p>
          <a:p>
            <a:pPr lvl="1" eaLnBrk="1" hangingPunct="1"/>
            <a:r>
              <a:rPr lang="en-US" altLang="zh-CN" smtClean="0"/>
              <a:t>Sequence detector</a:t>
            </a:r>
          </a:p>
          <a:p>
            <a:pPr eaLnBrk="1" hangingPunct="1"/>
            <a:r>
              <a:rPr lang="en-US" altLang="zh-CN" smtClean="0"/>
              <a:t>Applications of counters and shift registers</a:t>
            </a:r>
          </a:p>
          <a:p>
            <a:pPr lvl="1" eaLnBrk="1" hangingPunct="1"/>
            <a:r>
              <a:rPr lang="en-US" altLang="zh-CN" smtClean="0"/>
              <a:t>Sequence generator</a:t>
            </a:r>
          </a:p>
          <a:p>
            <a:pPr lvl="2" eaLnBrk="1" hangingPunct="1"/>
            <a:r>
              <a:rPr lang="en-US" altLang="zh-CN" smtClean="0"/>
              <a:t>Implement with counter and combinational circuit</a:t>
            </a:r>
          </a:p>
          <a:p>
            <a:pPr lvl="2" eaLnBrk="1" hangingPunct="1"/>
            <a:r>
              <a:rPr lang="en-US" altLang="zh-CN" smtClean="0"/>
              <a:t>Implement with shift registers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A2286C4-BCEC-4747-92CE-6D9DEDCBBC86}" type="datetime1">
              <a:rPr lang="zh-CN" altLang="en-US"/>
              <a:pPr>
                <a:defRPr/>
              </a:pPr>
              <a:t>2018/6/6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97318-BD5B-403A-9C5A-6D615C05946C}" type="slidenum">
              <a:rPr lang="en-US" altLang="zh-CN"/>
              <a:pPr>
                <a:defRPr/>
              </a:pPr>
              <a:t>99</a:t>
            </a:fld>
            <a:endParaRPr lang="en-US" altLang="zh-CN"/>
          </a:p>
        </p:txBody>
      </p:sp>
      <p:sp>
        <p:nvSpPr>
          <p:cNvPr id="993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Class exercise</a:t>
            </a:r>
          </a:p>
        </p:txBody>
      </p:sp>
      <p:sp>
        <p:nvSpPr>
          <p:cNvPr id="993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Design a modula-24 counter with 74*163 and some gates, please realize it by two types of circuit at least. (assume it starts at 00000)</a:t>
            </a:r>
          </a:p>
          <a:p>
            <a:pPr eaLnBrk="1" hangingPunct="1"/>
            <a:endParaRPr lang="en-US" altLang="zh-CN" dirty="0" smtClean="0"/>
          </a:p>
          <a:p>
            <a:pPr eaLnBrk="1" hangingPunct="1"/>
            <a:r>
              <a:rPr lang="en-US" altLang="zh-CN" dirty="0" smtClean="0"/>
              <a:t>Design a </a:t>
            </a:r>
            <a:r>
              <a:rPr lang="en-US" altLang="zh-CN" dirty="0" smtClean="0"/>
              <a:t>sequence generator which output 10001010, please </a:t>
            </a:r>
            <a:r>
              <a:rPr lang="en-US" altLang="zh-CN" dirty="0" smtClean="0"/>
              <a:t>synthesis this </a:t>
            </a:r>
            <a:r>
              <a:rPr lang="en-US" altLang="zh-CN" dirty="0" smtClean="0"/>
              <a:t>circuit with shift register.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文件繁多型设计模板">
  <a:themeElements>
    <a:clrScheme name="文件繁多型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文件繁多型设计模板">
      <a:majorFont>
        <a:latin typeface="Comic Sans MS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文件繁多型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文件繁多型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文件繁多型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文件繁多型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文件繁多型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文件繁多型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文件繁多型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文件繁多型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文件繁多型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文件繁多型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文件繁多型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文件繁多型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ppt演示文稿模版3</Template>
  <TotalTime>12974</TotalTime>
  <Words>4797</Words>
  <Application>Microsoft Office PowerPoint</Application>
  <PresentationFormat>全屏显示(4:3)</PresentationFormat>
  <Paragraphs>2161</Paragraphs>
  <Slides>100</Slides>
  <Notes>1</Notes>
  <HiddenSlides>2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100</vt:i4>
      </vt:variant>
    </vt:vector>
  </HeadingPairs>
  <TitlesOfParts>
    <vt:vector size="104" baseType="lpstr">
      <vt:lpstr>文件繁多型设计模板</vt:lpstr>
      <vt:lpstr>Artwork</vt:lpstr>
      <vt:lpstr>Equation</vt:lpstr>
      <vt:lpstr>Visio.Drawing.11</vt:lpstr>
      <vt:lpstr>Chapter 8 sequential logic design practices</vt:lpstr>
      <vt:lpstr>exercises</vt:lpstr>
      <vt:lpstr>8.1  documentation standards</vt:lpstr>
      <vt:lpstr>8.2  latches and flip-flops</vt:lpstr>
      <vt:lpstr>Switch debouncing</vt:lpstr>
      <vt:lpstr>3. Multibit registers and latches</vt:lpstr>
      <vt:lpstr>PLDs </vt:lpstr>
      <vt:lpstr>PowerPoint 演示文稿</vt:lpstr>
      <vt:lpstr>PowerPoint 演示文稿</vt:lpstr>
      <vt:lpstr>PowerPoint 演示文稿</vt:lpstr>
      <vt:lpstr>A General CPLD structure</vt:lpstr>
      <vt:lpstr>Product-term CPLD structure</vt:lpstr>
      <vt:lpstr>Macrocell structure</vt:lpstr>
      <vt:lpstr>FPGA structure</vt:lpstr>
      <vt:lpstr>Macrocell structure</vt:lpstr>
      <vt:lpstr>8.4  counters</vt:lpstr>
      <vt:lpstr>General types of electronic counters</vt:lpstr>
      <vt:lpstr>1、ripple counters</vt:lpstr>
      <vt:lpstr>1、ripple counters</vt:lpstr>
      <vt:lpstr>4-bit binary counter’s state diagram</vt:lpstr>
      <vt:lpstr>PowerPoint 演示文稿</vt:lpstr>
      <vt:lpstr>2、 Synchronous counters</vt:lpstr>
      <vt:lpstr>synchronous counter with parallel enable signal </vt:lpstr>
      <vt:lpstr>binary synchronous counter design with D flip-flops</vt:lpstr>
      <vt:lpstr>excitation table of the counter</vt:lpstr>
      <vt:lpstr>design synchronous counter with module less than 2n</vt:lpstr>
      <vt:lpstr>Exp.2 a module-6 counter</vt:lpstr>
      <vt:lpstr>3、MSI counters and applications</vt:lpstr>
      <vt:lpstr>working in free-running mode (modulo-16 counter)</vt:lpstr>
      <vt:lpstr>using 74×163 in m&lt;16 mode counter</vt:lpstr>
      <vt:lpstr>PowerPoint 演示文稿</vt:lpstr>
      <vt:lpstr>verify the unused state</vt:lpstr>
      <vt:lpstr>using 74×163 in m&lt;16 mode counter</vt:lpstr>
      <vt:lpstr>reference circuit of feedback-load</vt:lpstr>
      <vt:lpstr>PowerPoint 演示文稿</vt:lpstr>
      <vt:lpstr>reference circuit of feedback-load</vt:lpstr>
      <vt:lpstr>74×163 cascading application</vt:lpstr>
      <vt:lpstr>Modulo-256 free-run counter</vt:lpstr>
      <vt:lpstr>16&lt;modulo&lt;256 counters</vt:lpstr>
      <vt:lpstr>Circuit for “feedback-clear — 0~124”</vt:lpstr>
      <vt:lpstr>Waveform for modulo-125 counter</vt:lpstr>
      <vt:lpstr>From counter to timer</vt:lpstr>
      <vt:lpstr>An n×m modulus counter</vt:lpstr>
      <vt:lpstr>Other counters</vt:lpstr>
      <vt:lpstr>Other counters</vt:lpstr>
      <vt:lpstr>4、decoding binary-counter states</vt:lpstr>
      <vt:lpstr>supplement：sequence generator</vt:lpstr>
      <vt:lpstr>design sequence-generator with D F-Fs</vt:lpstr>
      <vt:lpstr>circuit for sequence-generator in counter mode</vt:lpstr>
      <vt:lpstr>8.5  Shift Register</vt:lpstr>
      <vt:lpstr>Shift direction</vt:lpstr>
      <vt:lpstr>1、shift-register structure</vt:lpstr>
      <vt:lpstr>PowerPoint 演示文稿</vt:lpstr>
      <vt:lpstr>PowerPoint 演示文稿</vt:lpstr>
      <vt:lpstr>PowerPoint 演示文稿</vt:lpstr>
      <vt:lpstr>Detect the signal’s edge with shift register</vt:lpstr>
      <vt:lpstr>Switch debouncing with shift register</vt:lpstr>
      <vt:lpstr>2、MSI shift register</vt:lpstr>
      <vt:lpstr>MSI shift register</vt:lpstr>
      <vt:lpstr>3、application of shift register: serial/parallel conversion</vt:lpstr>
      <vt:lpstr>PowerPoint 演示文稿</vt:lpstr>
      <vt:lpstr>PowerPoint 演示文稿</vt:lpstr>
      <vt:lpstr>5、shift-register counters</vt:lpstr>
      <vt:lpstr>ring counter</vt:lpstr>
      <vt:lpstr>State diagram of ring counter</vt:lpstr>
      <vt:lpstr>PowerPoint 演示文稿</vt:lpstr>
      <vt:lpstr>Self-correcting ring counter</vt:lpstr>
      <vt:lpstr>Self-correcting ring counter</vt:lpstr>
      <vt:lpstr>PowerPoint 演示文稿</vt:lpstr>
      <vt:lpstr>7、Johnson Counters (twisted-ring counter）</vt:lpstr>
      <vt:lpstr>State diagram of normal cycle</vt:lpstr>
      <vt:lpstr>Timing diagram </vt:lpstr>
      <vt:lpstr>Johnson counter by using 74x194</vt:lpstr>
      <vt:lpstr>Johnson counter state decoder</vt:lpstr>
      <vt:lpstr>PowerPoint 演示文稿</vt:lpstr>
      <vt:lpstr>Self-correcting Johnson counter</vt:lpstr>
      <vt:lpstr>Self-correcting Johnson counter: feedback to load</vt:lpstr>
      <vt:lpstr>Self-correcting Johnson counter</vt:lpstr>
      <vt:lpstr>Self-correcting Johnson counter 2:</vt:lpstr>
      <vt:lpstr>Applying shift register to sequence-detecting and sequence-generating</vt:lpstr>
      <vt:lpstr>Applying shift register to sequence-detecting and sequence-generating</vt:lpstr>
      <vt:lpstr>Supplement: Sequence generator</vt:lpstr>
      <vt:lpstr>PowerPoint 演示文稿</vt:lpstr>
      <vt:lpstr>PowerPoint 演示文稿</vt:lpstr>
      <vt:lpstr>PowerPoint 演示文稿</vt:lpstr>
      <vt:lpstr>Exp 4</vt:lpstr>
      <vt:lpstr>Exp 4</vt:lpstr>
      <vt:lpstr>8、 linear feedback shift-register counters</vt:lpstr>
      <vt:lpstr>PowerPoint 演示文稿</vt:lpstr>
      <vt:lpstr>8.6  iterative versus sequential circuits</vt:lpstr>
      <vt:lpstr>PowerPoint 演示文稿</vt:lpstr>
      <vt:lpstr>Serial comparator circuit</vt:lpstr>
      <vt:lpstr>Serial adder</vt:lpstr>
      <vt:lpstr>Serial parity circuit</vt:lpstr>
      <vt:lpstr>8.7 synchronous design methodology</vt:lpstr>
      <vt:lpstr>8.8 impediments to synchronous design</vt:lpstr>
      <vt:lpstr>Summary for chapter 8</vt:lpstr>
      <vt:lpstr>PowerPoint 演示文稿</vt:lpstr>
      <vt:lpstr>Class exercise</vt:lpstr>
      <vt:lpstr>课堂练习</vt:lpstr>
    </vt:vector>
  </TitlesOfParts>
  <Company>2ndSpAcE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第八章 时序逻辑设计实践</dc:title>
  <dc:creator>Image</dc:creator>
  <cp:lastModifiedBy>user</cp:lastModifiedBy>
  <cp:revision>624</cp:revision>
  <dcterms:created xsi:type="dcterms:W3CDTF">2005-11-20T08:06:11Z</dcterms:created>
  <dcterms:modified xsi:type="dcterms:W3CDTF">2018-06-06T15:20:34Z</dcterms:modified>
</cp:coreProperties>
</file>